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vml" ContentType="application/vnd.openxmlformats-officedocument.vmlDrawi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23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7" r:id="rId2"/>
  </p:sldMasterIdLst>
  <p:notesMasterIdLst>
    <p:notesMasterId r:id="rId49"/>
  </p:notesMasterIdLst>
  <p:handoutMasterIdLst>
    <p:handoutMasterId r:id="rId50"/>
  </p:handoutMasterIdLst>
  <p:sldIdLst>
    <p:sldId id="687" r:id="rId3"/>
    <p:sldId id="693" r:id="rId4"/>
    <p:sldId id="738" r:id="rId5"/>
    <p:sldId id="739" r:id="rId6"/>
    <p:sldId id="740" r:id="rId7"/>
    <p:sldId id="742" r:id="rId8"/>
    <p:sldId id="743" r:id="rId9"/>
    <p:sldId id="744" r:id="rId10"/>
    <p:sldId id="745" r:id="rId11"/>
    <p:sldId id="746" r:id="rId12"/>
    <p:sldId id="747" r:id="rId13"/>
    <p:sldId id="748" r:id="rId14"/>
    <p:sldId id="749" r:id="rId15"/>
    <p:sldId id="752" r:id="rId16"/>
    <p:sldId id="753" r:id="rId17"/>
    <p:sldId id="754" r:id="rId18"/>
    <p:sldId id="755" r:id="rId19"/>
    <p:sldId id="756" r:id="rId20"/>
    <p:sldId id="757" r:id="rId21"/>
    <p:sldId id="758" r:id="rId22"/>
    <p:sldId id="760" r:id="rId23"/>
    <p:sldId id="761" r:id="rId24"/>
    <p:sldId id="765" r:id="rId25"/>
    <p:sldId id="796" r:id="rId26"/>
    <p:sldId id="767" r:id="rId27"/>
    <p:sldId id="769" r:id="rId28"/>
    <p:sldId id="770" r:id="rId29"/>
    <p:sldId id="771" r:id="rId30"/>
    <p:sldId id="772" r:id="rId31"/>
    <p:sldId id="773" r:id="rId32"/>
    <p:sldId id="774" r:id="rId33"/>
    <p:sldId id="775" r:id="rId34"/>
    <p:sldId id="777" r:id="rId35"/>
    <p:sldId id="778" r:id="rId36"/>
    <p:sldId id="782" r:id="rId37"/>
    <p:sldId id="780" r:id="rId38"/>
    <p:sldId id="783" r:id="rId39"/>
    <p:sldId id="784" r:id="rId40"/>
    <p:sldId id="785" r:id="rId41"/>
    <p:sldId id="786" r:id="rId42"/>
    <p:sldId id="787" r:id="rId43"/>
    <p:sldId id="788" r:id="rId44"/>
    <p:sldId id="789" r:id="rId45"/>
    <p:sldId id="790" r:id="rId46"/>
    <p:sldId id="791" r:id="rId47"/>
    <p:sldId id="792" r:id="rId48"/>
  </p:sldIdLst>
  <p:sldSz cx="9144000" cy="6858000" type="screen4x3"/>
  <p:notesSz cx="6858000" cy="9144000"/>
  <p:embeddedFontLst>
    <p:embeddedFont>
      <p:font typeface="Arial Black" panose="020B0604020202020204" pitchFamily="34" charset="0"/>
      <p:bold r:id="rId51"/>
    </p:embeddedFont>
    <p:embeddedFont>
      <p:font typeface="Arial Narrow" panose="020B0604020202020204" pitchFamily="34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omic Sans MS" panose="030F0902030302020204" pitchFamily="66" charset="0"/>
      <p:regular r:id="rId60"/>
      <p:bold r:id="rId61"/>
    </p:embeddedFont>
    <p:embeddedFont>
      <p:font typeface="Tahoma" panose="020B0604030504040204" pitchFamily="34" charset="0"/>
      <p:regular r:id="rId62"/>
      <p:bold r:id="rId63"/>
    </p:embeddedFont>
    <p:embeddedFont>
      <p:font typeface="TH SarabunPSK" panose="020B0500040200020003" pitchFamily="34" charset="-34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BF6F9"/>
    <a:srgbClr val="F0F8FA"/>
    <a:srgbClr val="DFF1F5"/>
    <a:srgbClr val="BEBEBE"/>
    <a:srgbClr val="70AC2E"/>
    <a:srgbClr val="C9FFFF"/>
    <a:srgbClr val="3DA5C1"/>
    <a:srgbClr val="8D8351"/>
    <a:srgbClr val="FAB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4031" autoAdjust="0"/>
  </p:normalViewPr>
  <p:slideViewPr>
    <p:cSldViewPr showGuides="1">
      <p:cViewPr varScale="1">
        <p:scale>
          <a:sx n="112" d="100"/>
          <a:sy n="112" d="100"/>
        </p:scale>
        <p:origin x="3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648"/>
    </p:cViewPr>
  </p:sorterViewPr>
  <p:notesViewPr>
    <p:cSldViewPr>
      <p:cViewPr varScale="1">
        <p:scale>
          <a:sx n="50" d="100"/>
          <a:sy n="50" d="100"/>
        </p:scale>
        <p:origin x="-133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customXml" Target="../customXml/item2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customXml" Target="../customXml/item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15EEE-AF2C-40B8-9FBD-2D912871C93C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C64E5-7E27-49C5-B151-6489D9AA2323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51409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F77A4-95C4-49A7-B18D-D234C078783D}" type="datetimeFigureOut">
              <a:rPr lang="en-US" smtClean="0"/>
              <a:pPr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40DFA-B482-4AD0-A536-856EB395CE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7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F9C5ADE3-4081-47A1-AE94-186078A3CF21}" type="slidenum">
              <a:rPr lang="en-US" smtClean="0"/>
              <a:pPr defTabSz="877788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50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40DFA-B482-4AD0-A536-856EB395CEA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h-TH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958A1802-E81E-47B3-B789-B91A19D3F69B}" type="slidenum">
              <a:rPr lang="en-US" smtClean="0"/>
              <a:pPr defTabSz="877788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h-TH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6442D5BF-CCF1-4FF1-B84F-760F2232BDA7}" type="slidenum">
              <a:rPr lang="en-US" smtClean="0"/>
              <a:pPr defTabSz="877788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94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h-TH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1A605E20-83E7-440C-B929-9A2799F07C88}" type="slidenum">
              <a:rPr lang="en-US" smtClean="0"/>
              <a:pPr defTabSz="877788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0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h-TH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9BA417D8-9CF5-407E-B873-A997729AA032}" type="slidenum">
              <a:rPr lang="en-US" smtClean="0"/>
              <a:pPr defTabSz="877788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40DFA-B482-4AD0-A536-856EB395CEA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9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40DFA-B482-4AD0-A536-856EB395CEA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92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40DFA-B482-4AD0-A536-856EB395CEA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92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40DFA-B482-4AD0-A536-856EB395CEA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h-TH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BFB77763-5954-4164-9F32-C8EF8F46E9C7}" type="slidenum">
              <a:rPr lang="en-US" smtClean="0"/>
              <a:pPr defTabSz="877788"/>
              <a:t>24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gradFill flip="none" rotWithShape="1">
            <a:gsLst>
              <a:gs pos="0">
                <a:srgbClr val="CDFF9B">
                  <a:shade val="30000"/>
                  <a:satMod val="115000"/>
                </a:srgbClr>
              </a:gs>
              <a:gs pos="50000">
                <a:srgbClr val="CDFF9B">
                  <a:shade val="67500"/>
                  <a:satMod val="115000"/>
                </a:srgbClr>
              </a:gs>
              <a:gs pos="100000">
                <a:srgbClr val="CDFF9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>
              <a:defRPr sz="1600">
                <a:latin typeface="Comic Sans MS" pitchFamily="66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1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100" dirty="0">
                <a:solidFill>
                  <a:srgbClr val="6A623A"/>
                </a:solidFill>
              </a:rPr>
              <a:t>	KMITL</a:t>
            </a:r>
            <a:r>
              <a:rPr lang="en-US" sz="1100" baseline="0" dirty="0">
                <a:solidFill>
                  <a:srgbClr val="6A623A"/>
                </a:solidFill>
              </a:rPr>
              <a:t>    </a:t>
            </a:r>
            <a:r>
              <a:rPr lang="en-US" sz="1100" dirty="0">
                <a:solidFill>
                  <a:srgbClr val="6A623A"/>
                </a:solidFill>
              </a:rPr>
              <a:t> 01076249 Data Structures &amp; Algorithms : Recursion</a:t>
            </a:r>
            <a:r>
              <a:rPr lang="en-US" sz="14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1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600" dirty="0">
              <a:solidFill>
                <a:srgbClr val="6A623A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4734"/>
            <a:ext cx="8712000" cy="57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5A9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ECB7">
                  <a:shade val="30000"/>
                  <a:satMod val="115000"/>
                </a:srgbClr>
              </a:gs>
              <a:gs pos="50000">
                <a:srgbClr val="FFECB7">
                  <a:shade val="67500"/>
                  <a:satMod val="115000"/>
                </a:srgbClr>
              </a:gs>
              <a:gs pos="100000">
                <a:srgbClr val="FFECB7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76834"/>
            <a:ext cx="8712000" cy="5724000"/>
          </a:xfrm>
          <a:solidFill>
            <a:srgbClr val="F7F6E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ECB7">
                  <a:shade val="30000"/>
                  <a:satMod val="115000"/>
                </a:srgbClr>
              </a:gs>
              <a:gs pos="50000">
                <a:srgbClr val="FFECB7">
                  <a:shade val="67500"/>
                  <a:satMod val="115000"/>
                </a:srgbClr>
              </a:gs>
              <a:gs pos="100000">
                <a:srgbClr val="FFECB7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ECB7">
                  <a:shade val="30000"/>
                  <a:satMod val="115000"/>
                </a:srgbClr>
              </a:gs>
              <a:gs pos="50000">
                <a:srgbClr val="FFECB7">
                  <a:shade val="67500"/>
                  <a:satMod val="115000"/>
                </a:srgbClr>
              </a:gs>
              <a:gs pos="100000">
                <a:srgbClr val="FFECB7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4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400" dirty="0">
                <a:solidFill>
                  <a:srgbClr val="6A623A"/>
                </a:solidFill>
              </a:rPr>
              <a:t>       KMITL    01076249 Data Structures &amp; Algorithms : Linked List</a:t>
            </a:r>
            <a:fld id="{A60F55EF-B4CA-4554-B66E-E17FCF5F13B7}" type="slidenum">
              <a:rPr lang="en-US" sz="1400" smtClean="0">
                <a:solidFill>
                  <a:srgbClr val="6A623A"/>
                </a:solidFill>
              </a:rPr>
              <a:pPr eaLnBrk="1" hangingPunct="1">
                <a:defRPr/>
              </a:pPr>
              <a:t>‹#›</a:t>
            </a:fld>
            <a:endParaRPr lang="th-TH" sz="1400" dirty="0">
              <a:solidFill>
                <a:srgbClr val="6A623A"/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E9AB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76834"/>
            <a:ext cx="8712000" cy="5724000"/>
          </a:xfrm>
          <a:solidFill>
            <a:srgbClr val="F7F6E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E9AB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E9AB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7F6EF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rgbClr val="D9D4B9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76834"/>
            <a:ext cx="8712000" cy="5724000"/>
          </a:xfrm>
          <a:solidFill>
            <a:srgbClr val="F7F6E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7F6EF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rgbClr val="D9D4B9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500306"/>
            <a:ext cx="8229600" cy="1357322"/>
          </a:xfrm>
          <a:solidFill>
            <a:srgbClr val="CCFF99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6870700" cy="1600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7696200" cy="17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733800"/>
            <a:ext cx="7696200" cy="17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02EBF-FE8A-4D4B-973D-4B890D00047F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FFD93-00DA-4CFD-AC00-A64DEE026651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636912"/>
            <a:ext cx="6552728" cy="648072"/>
          </a:xfr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Queue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33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9600" y="1295400"/>
            <a:ext cx="8001000" cy="4495800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 b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defRPr>
            </a:lvl1pPr>
            <a:lvl2pPr marL="914400" indent="-457200">
              <a:buFont typeface="+mj-lt"/>
              <a:buAutoNum type="arabicPeriod"/>
              <a:defRPr sz="2400" b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defRPr>
            </a:lvl2pPr>
            <a:lvl3pPr marL="1371600" indent="-457200">
              <a:buFont typeface="+mj-lt"/>
              <a:buAutoNum type="arabicPeriod"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defRPr>
            </a:lvl3pPr>
            <a:lvl4pPr marL="1714500" indent="-342900">
              <a:buFont typeface="+mj-lt"/>
              <a:buAutoNum type="arabicPeriod"/>
              <a:defRPr sz="1800" b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defRPr>
            </a:lvl4pPr>
            <a:lvl5pPr marL="2171700" indent="-342900">
              <a:buFont typeface="+mj-lt"/>
              <a:buAutoNum type="arabicPeriod"/>
              <a:defRPr sz="1800" b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xfrm>
            <a:off x="1371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17139-0E40-4068-8276-E0DBCD149A89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BFAF7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331640" y="2564904"/>
            <a:ext cx="6624736" cy="576064"/>
          </a:xfrm>
          <a:gradFill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buNone/>
              <a:defRPr sz="2800"/>
            </a:lvl1pPr>
          </a:lstStyle>
          <a:p>
            <a:pPr lvl="0"/>
            <a:r>
              <a:rPr lang="en-US" dirty="0"/>
              <a:t>Click to edit Master text</a:t>
            </a:r>
            <a:endParaRPr lang="th-TH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636912"/>
            <a:ext cx="6552728" cy="648072"/>
          </a:xfr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2348880"/>
            <a:ext cx="4968552" cy="648072"/>
          </a:xfr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Queue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403350" y="3213100"/>
            <a:ext cx="6553200" cy="6477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 anchor="ctr">
            <a:normAutofit/>
          </a:bodyPr>
          <a:lstStyle>
            <a:lvl1pPr algn="ctr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2348880"/>
            <a:ext cx="4968552" cy="648072"/>
          </a:xfr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Queue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403350" y="3213100"/>
            <a:ext cx="6553200" cy="6477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 anchor="ctr">
            <a:normAutofit/>
          </a:bodyPr>
          <a:lstStyle>
            <a:lvl1pPr algn="ctr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6672"/>
            <a:ext cx="9144000" cy="6381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500726"/>
          </a:xfrm>
          <a:noFill/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buNone/>
              <a:defRPr sz="1800"/>
            </a:lvl1pPr>
            <a:lvl2pPr marL="357188" indent="-284163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600"/>
            </a:lvl2pPr>
            <a:lvl3pPr marL="546100" indent="-228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3pPr>
            <a:lvl4pPr marL="898525" indent="-228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600"/>
            </a:lvl4pPr>
            <a:lvl5pPr marL="1262063" indent="-22860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214282" y="3571876"/>
            <a:ext cx="8715436" cy="2928958"/>
          </a:xfrm>
          <a:noFill/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buNone/>
              <a:defRPr sz="1800"/>
            </a:lvl1pPr>
            <a:lvl2pPr marL="544513" indent="-285750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600"/>
            </a:lvl2pPr>
            <a:lvl3pPr marL="811213" indent="-228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3pPr>
            <a:lvl4pPr marL="1255713" indent="-228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400"/>
            </a:lvl4pPr>
            <a:lvl5pPr marL="1527175" indent="-228600"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6672"/>
            <a:ext cx="9144000" cy="6381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14282" y="1071546"/>
            <a:ext cx="4286250" cy="5715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14282" y="3857632"/>
            <a:ext cx="4286250" cy="642938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85794"/>
            <a:ext cx="8715436" cy="5715040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400"/>
            </a:lvl1pPr>
            <a:lvl2pPr marL="357188" indent="-284163">
              <a:lnSpc>
                <a:spcPct val="100000"/>
              </a:lnSpc>
              <a:buFont typeface="Arial" pitchFamily="34" charset="0"/>
              <a:buChar char="•"/>
              <a:defRPr sz="1400"/>
            </a:lvl2pPr>
            <a:lvl3pPr marL="546100" indent="-228600">
              <a:lnSpc>
                <a:spcPct val="100000"/>
              </a:lnSpc>
              <a:buFont typeface="Comic Sans MS" pitchFamily="66" charset="0"/>
              <a:buChar char="−"/>
              <a:defRPr sz="1400"/>
            </a:lvl3pPr>
            <a:lvl4pPr marL="898525" indent="-228600">
              <a:buFont typeface="Wingdings" pitchFamily="2" charset="2"/>
              <a:buChar char="§"/>
              <a:defRPr sz="1400"/>
            </a:lvl4pPr>
            <a:lvl5pPr marL="1262063" indent="-2286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214282" y="3571876"/>
            <a:ext cx="8715436" cy="292895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400"/>
            </a:lvl1pPr>
            <a:lvl2pPr marL="544513" indent="-285750">
              <a:buFont typeface="Arial" pitchFamily="34" charset="0"/>
              <a:buChar char="•"/>
              <a:defRPr sz="1400"/>
            </a:lvl2pPr>
            <a:lvl3pPr marL="811213" indent="-228600">
              <a:buFont typeface="Comic Sans MS" pitchFamily="66" charset="0"/>
              <a:buChar char="−"/>
              <a:defRPr sz="1200"/>
            </a:lvl3pPr>
            <a:lvl4pPr marL="1255713" indent="-228600">
              <a:buFont typeface="Wingdings" pitchFamily="2" charset="2"/>
              <a:buChar char="§"/>
              <a:defRPr sz="1100"/>
            </a:lvl4pPr>
            <a:lvl5pPr marL="1527175" indent="-22860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2673355"/>
            <a:ext cx="6786610" cy="118427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385762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8AE7A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Complexity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6672"/>
            <a:ext cx="9144000" cy="6381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14313" y="785812"/>
            <a:ext cx="8715375" cy="2643188"/>
          </a:xfrm>
        </p:spPr>
        <p:txBody>
          <a:bodyPr>
            <a:normAutofit/>
          </a:bodyPr>
          <a:lstStyle>
            <a:lvl1pPr>
              <a:buNone/>
              <a:defRPr sz="1600"/>
            </a:lvl1pPr>
            <a:lvl2pPr marL="355600" indent="-195263">
              <a:buFont typeface="Arial" pitchFamily="34" charset="0"/>
              <a:buChar char="•"/>
              <a:defRPr sz="1600"/>
            </a:lvl2pPr>
            <a:lvl3pPr marL="715963" indent="-228600">
              <a:buFont typeface="Comic Sans MS" pitchFamily="66" charset="0"/>
              <a:buChar char="−"/>
              <a:tabLst/>
              <a:defRPr sz="1600"/>
            </a:lvl3pPr>
            <a:lvl4pPr marL="1160463" indent="-228600">
              <a:buFont typeface="Wingdings" pitchFamily="2" charset="2"/>
              <a:buChar char="§"/>
              <a:defRPr sz="1600"/>
            </a:lvl4pPr>
            <a:lvl5pPr marL="1524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2928934"/>
            <a:ext cx="8715375" cy="3571900"/>
          </a:xfrm>
        </p:spPr>
        <p:txBody>
          <a:bodyPr>
            <a:normAutofit/>
          </a:bodyPr>
          <a:lstStyle>
            <a:lvl1pPr>
              <a:buNone/>
              <a:defRPr sz="1400"/>
            </a:lvl1pPr>
            <a:lvl2pPr marL="179388" indent="-179388">
              <a:buFont typeface="Arial" pitchFamily="34" charset="0"/>
              <a:buChar char="•"/>
              <a:defRPr sz="1600"/>
            </a:lvl2pPr>
            <a:lvl3pPr marL="442913" indent="-179388">
              <a:buFont typeface="+mj-lt"/>
              <a:buAutoNum type="arabicPeriod"/>
              <a:tabLst/>
              <a:defRPr sz="1600"/>
            </a:lvl3pPr>
            <a:lvl4pPr marL="623888" indent="-180975">
              <a:buFont typeface="Wingdings" pitchFamily="2" charset="2"/>
              <a:buChar char="§"/>
              <a:defRPr sz="1600"/>
            </a:lvl4pPr>
            <a:lvl5pPr marL="803275" indent="-179388">
              <a:buFont typeface="Comic Sans MS" pitchFamily="66" charset="0"/>
              <a:buChar char="−"/>
              <a:defRPr sz="16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2714620"/>
            <a:ext cx="8715375" cy="3786214"/>
          </a:xfrm>
        </p:spPr>
        <p:txBody>
          <a:bodyPr/>
          <a:lstStyle>
            <a:lvl1pPr>
              <a:buNone/>
              <a:defRPr sz="1400"/>
            </a:lvl1pPr>
            <a:lvl2pPr marL="179388" indent="-179388">
              <a:buFont typeface="Arial" pitchFamily="34" charset="0"/>
              <a:buNone/>
              <a:defRPr sz="1400"/>
            </a:lvl2pPr>
            <a:lvl3pPr marL="263525" indent="-180975">
              <a:buFont typeface="+mj-lt"/>
              <a:buAutoNum type="arabicPeriod"/>
              <a:tabLst/>
              <a:defRPr sz="1400"/>
            </a:lvl3pPr>
            <a:lvl4pPr marL="539750" indent="-180975">
              <a:buFont typeface="Wingdings" pitchFamily="2" charset="2"/>
              <a:buChar char="§"/>
              <a:defRPr sz="1400"/>
            </a:lvl4pPr>
            <a:lvl5pPr marL="720725" indent="-179388">
              <a:buFont typeface="Comic Sans MS" pitchFamily="66" charset="0"/>
              <a:buChar char="−"/>
              <a:defRPr sz="14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76672"/>
            <a:ext cx="9144000" cy="6381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3357562"/>
            <a:ext cx="8715375" cy="3143272"/>
          </a:xfrm>
        </p:spPr>
        <p:txBody>
          <a:bodyPr>
            <a:normAutofit/>
          </a:bodyPr>
          <a:lstStyle>
            <a:lvl1pPr>
              <a:buNone/>
              <a:defRPr sz="1400"/>
            </a:lvl1pPr>
            <a:lvl2pPr marL="179388" indent="-179388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/>
            </a:lvl2pPr>
            <a:lvl3pPr marL="450850" indent="-3683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tabLst>
                <a:tab pos="450850" algn="l"/>
              </a:tabLst>
              <a:defRPr sz="1600"/>
            </a:lvl3pPr>
            <a:lvl4pPr marL="982663" indent="-355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600"/>
            </a:lvl4pPr>
            <a:lvl5pPr marL="1433513" indent="-355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76672"/>
            <a:ext cx="9144000" cy="6381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3000372"/>
            <a:ext cx="8715375" cy="3500462"/>
          </a:xfrm>
        </p:spPr>
        <p:txBody>
          <a:bodyPr>
            <a:normAutofit/>
          </a:bodyPr>
          <a:lstStyle>
            <a:lvl1pPr>
              <a:buNone/>
              <a:defRPr sz="1400"/>
            </a:lvl1pPr>
            <a:lvl2pPr marL="179388" indent="-179388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/>
            </a:lvl2pPr>
            <a:lvl3pPr marL="450850" indent="-3683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tabLst>
                <a:tab pos="450850" algn="l"/>
              </a:tabLst>
              <a:defRPr sz="1600"/>
            </a:lvl3pPr>
            <a:lvl4pPr marL="982663" indent="-355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600"/>
            </a:lvl4pPr>
            <a:lvl5pPr marL="1433513" indent="-355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ilver Text18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214422"/>
            <a:ext cx="6786610" cy="150019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800"/>
            </a:lvl1pPr>
            <a:lvl2pPr>
              <a:buFont typeface="Arial" pitchFamily="34" charset="0"/>
              <a:buChar char="•"/>
              <a:defRPr sz="1800"/>
            </a:lvl2pPr>
            <a:lvl3pPr>
              <a:buFont typeface="Comic Sans MS" pitchFamily="66" charset="0"/>
              <a:buChar char="−"/>
              <a:defRPr sz="1600"/>
            </a:lvl3pPr>
            <a:lvl4pPr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1571604" y="2714620"/>
            <a:ext cx="6786610" cy="150019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800"/>
            </a:lvl1pPr>
            <a:lvl2pPr>
              <a:buFont typeface="Arial" pitchFamily="34" charset="0"/>
              <a:buChar char="•"/>
              <a:defRPr sz="1600"/>
            </a:lvl2pPr>
            <a:lvl3pPr>
              <a:buFont typeface="Comic Sans MS" pitchFamily="66" charset="0"/>
              <a:buChar char="−"/>
              <a:defRPr sz="1400"/>
            </a:lvl3pPr>
            <a:lvl4pPr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  <a:endParaRPr lang="th-TH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ilver Text18 Bulle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>
            <a:gsLst>
              <a:gs pos="0">
                <a:schemeClr val="bg1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214414" y="1428736"/>
            <a:ext cx="7715304" cy="164306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6672"/>
            <a:ext cx="9144000" cy="6381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000"/>
          </a:xfrm>
          <a:gradFill>
            <a:gsLst>
              <a:gs pos="0">
                <a:schemeClr val="bg1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AF7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2" name="Rectangle 11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AF7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04808"/>
            <a:ext cx="9144000" cy="6033122"/>
          </a:xfrm>
          <a:prstGeom prst="rect">
            <a:avLst/>
          </a:prstGeom>
          <a:solidFill>
            <a:srgbClr val="FBFAF7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8" y="-1111"/>
            <a:ext cx="916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Recursion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rgbClr val="FFFF99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2673355"/>
            <a:ext cx="6786610" cy="118427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385762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8AE7A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3F0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</a:t>
            </a:r>
            <a:r>
              <a:rPr lang="en-US" sz="1050" dirty="0">
                <a:solidFill>
                  <a:srgbClr val="DAD5BC"/>
                </a:solidFill>
              </a:rPr>
              <a:t>: </a:t>
            </a:r>
            <a:r>
              <a:rPr lang="en-US" sz="1200" dirty="0">
                <a:solidFill>
                  <a:srgbClr val="DAD5BC"/>
                </a:solidFill>
              </a:rPr>
              <a:t>Linked List</a:t>
            </a:r>
            <a:r>
              <a:rPr lang="en-US" sz="2000" dirty="0">
                <a:solidFill>
                  <a:srgbClr val="DAD5BC"/>
                </a:solidFill>
              </a:rPr>
              <a:t>	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3F0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2918"/>
            <a:ext cx="9144000" cy="5866876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918"/>
            <a:ext cx="9144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694" y="781860"/>
            <a:ext cx="3643338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DBDBB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DBDBB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KMITL   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DBDBB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0ECE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3987479"/>
            <a:ext cx="6786610" cy="144016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5413249"/>
            <a:ext cx="6786610" cy="6976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00" b="0">
                <a:solidFill>
                  <a:srgbClr val="B8AE7A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Complexity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7DCFD">
                  <a:shade val="30000"/>
                  <a:satMod val="115000"/>
                </a:srgbClr>
              </a:gs>
              <a:gs pos="50000">
                <a:srgbClr val="C7DCFD">
                  <a:shade val="67500"/>
                  <a:satMod val="115000"/>
                </a:srgbClr>
              </a:gs>
              <a:gs pos="100000">
                <a:srgbClr val="C7DCF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C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7DCFD">
                  <a:shade val="30000"/>
                  <a:satMod val="115000"/>
                </a:srgbClr>
              </a:gs>
              <a:gs pos="50000">
                <a:srgbClr val="C7DCFD">
                  <a:shade val="67500"/>
                  <a:satMod val="115000"/>
                </a:srgbClr>
              </a:gs>
              <a:gs pos="100000">
                <a:srgbClr val="C7DCF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C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7DCFD">
                  <a:shade val="30000"/>
                  <a:satMod val="115000"/>
                </a:srgbClr>
              </a:gs>
              <a:gs pos="50000">
                <a:srgbClr val="C7DCFD">
                  <a:shade val="67500"/>
                  <a:satMod val="115000"/>
                </a:srgbClr>
              </a:gs>
              <a:gs pos="100000">
                <a:srgbClr val="C7DCF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3333C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80AFFC">
                  <a:tint val="66000"/>
                  <a:satMod val="160000"/>
                </a:srgbClr>
              </a:gs>
              <a:gs pos="50000">
                <a:srgbClr val="80AFFC">
                  <a:tint val="44500"/>
                  <a:satMod val="160000"/>
                </a:srgbClr>
              </a:gs>
              <a:gs pos="100000">
                <a:srgbClr val="80AFFC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80AFFC">
                  <a:tint val="66000"/>
                  <a:satMod val="160000"/>
                </a:srgbClr>
              </a:gs>
              <a:gs pos="50000">
                <a:srgbClr val="80AFFC">
                  <a:tint val="44500"/>
                  <a:satMod val="160000"/>
                </a:srgbClr>
              </a:gs>
              <a:gs pos="100000">
                <a:srgbClr val="80AFFC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6374" y="571480"/>
            <a:ext cx="8926282" cy="5938314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38" y="142852"/>
            <a:ext cx="8926282" cy="428628"/>
          </a:xfrm>
          <a:gradFill flip="none" rotWithShape="1">
            <a:gsLst>
              <a:gs pos="0">
                <a:srgbClr val="80AFFC">
                  <a:tint val="66000"/>
                  <a:satMod val="160000"/>
                </a:srgbClr>
              </a:gs>
              <a:gs pos="50000">
                <a:srgbClr val="80AFFC">
                  <a:tint val="44500"/>
                  <a:satMod val="160000"/>
                </a:srgbClr>
              </a:gs>
              <a:gs pos="100000">
                <a:srgbClr val="80AFFC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1800">
                <a:solidFill>
                  <a:srgbClr val="3333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7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solidFill>
            <a:srgbClr val="F7EFF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85794"/>
            <a:ext cx="9144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36" y="274638"/>
            <a:ext cx="9144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</a:p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rgbClr val="E3F3D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3933056"/>
            <a:ext cx="6786610" cy="118427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7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EEDDFF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solidFill>
            <a:srgbClr val="F7EFF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EEDDFF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EEDDFF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</a:t>
            </a:r>
            <a:r>
              <a:rPr lang="en-US" sz="1200" baseline="0" dirty="0">
                <a:solidFill>
                  <a:srgbClr val="DAD5BC"/>
                </a:solidFill>
              </a:rPr>
              <a:t>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FF99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3643314"/>
            <a:ext cx="6786610" cy="1184273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457200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8AE7A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FF99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214290"/>
            <a:ext cx="8712000" cy="6295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2" y="1857364"/>
            <a:ext cx="3214710" cy="1357322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6672"/>
            <a:ext cx="9144000" cy="6381328"/>
          </a:xfrm>
          <a:prstGeom prst="rect">
            <a:avLst/>
          </a:prstGeom>
          <a:solidFill>
            <a:srgbClr val="F8FAF4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1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4149080"/>
            <a:ext cx="4644008" cy="1008112"/>
          </a:xfr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3200">
                <a:solidFill>
                  <a:srgbClr val="70AC2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1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EC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3643314"/>
            <a:ext cx="6786610" cy="1184273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457200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7AC77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D0F692">
                  <a:shade val="30000"/>
                  <a:satMod val="115000"/>
                </a:srgbClr>
              </a:gs>
              <a:gs pos="50000">
                <a:srgbClr val="D0F692">
                  <a:shade val="67500"/>
                  <a:satMod val="115000"/>
                </a:srgbClr>
              </a:gs>
              <a:gs pos="100000">
                <a:srgbClr val="D0F69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D0F692">
                  <a:shade val="30000"/>
                  <a:satMod val="115000"/>
                </a:srgbClr>
              </a:gs>
              <a:gs pos="50000">
                <a:srgbClr val="D0F692">
                  <a:shade val="67500"/>
                  <a:satMod val="115000"/>
                </a:srgbClr>
              </a:gs>
              <a:gs pos="100000">
                <a:srgbClr val="D0F69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D0F692">
                  <a:shade val="30000"/>
                  <a:satMod val="115000"/>
                </a:srgbClr>
              </a:gs>
              <a:gs pos="50000">
                <a:srgbClr val="D0F692">
                  <a:shade val="67500"/>
                  <a:satMod val="115000"/>
                </a:srgbClr>
              </a:gs>
              <a:gs pos="100000">
                <a:srgbClr val="D0F69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15416"/>
            <a:ext cx="9144000" cy="6858000"/>
          </a:xfrm>
          <a:prstGeom prst="rect">
            <a:avLst/>
          </a:prstGeom>
          <a:solidFill>
            <a:srgbClr val="E8FF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3643314"/>
            <a:ext cx="7390034" cy="1184273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4869160"/>
            <a:ext cx="7390034" cy="1484020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B7AC77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1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050" dirty="0">
                <a:solidFill>
                  <a:srgbClr val="DAD5BC"/>
                </a:solidFill>
              </a:rPr>
              <a:t>	KMITL</a:t>
            </a:r>
            <a:r>
              <a:rPr lang="en-US" sz="1050" baseline="0" dirty="0">
                <a:solidFill>
                  <a:srgbClr val="DAD5BC"/>
                </a:solidFill>
              </a:rPr>
              <a:t>    </a:t>
            </a:r>
            <a:r>
              <a:rPr lang="en-US" sz="1050" dirty="0">
                <a:solidFill>
                  <a:srgbClr val="DAD5BC"/>
                </a:solidFill>
              </a:rPr>
              <a:t> </a:t>
            </a:r>
            <a:r>
              <a:rPr lang="en-US" sz="1100" dirty="0">
                <a:solidFill>
                  <a:srgbClr val="DAD5BC"/>
                </a:solidFill>
              </a:rPr>
              <a:t>01076249 Data Structures &amp; Algorithms : 2_Data Structures &amp; Algorithms</a:t>
            </a:r>
            <a:r>
              <a:rPr lang="en-US" sz="14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1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6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rgbClr val="D4CFB4">
                  <a:shade val="30000"/>
                  <a:satMod val="115000"/>
                </a:srgbClr>
              </a:gs>
              <a:gs pos="50000">
                <a:srgbClr val="D4CFB4">
                  <a:shade val="67500"/>
                  <a:satMod val="115000"/>
                </a:srgbClr>
              </a:gs>
              <a:gs pos="100000">
                <a:srgbClr val="D4CFB4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rgbClr val="EAE7DA">
                  <a:shade val="30000"/>
                  <a:satMod val="115000"/>
                </a:srgbClr>
              </a:gs>
              <a:gs pos="50000">
                <a:srgbClr val="EAE7DA">
                  <a:shade val="67500"/>
                  <a:satMod val="115000"/>
                </a:srgbClr>
              </a:gs>
              <a:gs pos="100000">
                <a:srgbClr val="EAE7D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rgbClr val="B6DF89">
                  <a:tint val="66000"/>
                  <a:satMod val="160000"/>
                </a:srgbClr>
              </a:gs>
              <a:gs pos="50000">
                <a:srgbClr val="B6DF89">
                  <a:tint val="44500"/>
                  <a:satMod val="160000"/>
                </a:srgbClr>
              </a:gs>
              <a:gs pos="100000">
                <a:srgbClr val="B6DF8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99532"/>
            <a:ext cx="9144000" cy="6358468"/>
          </a:xfrm>
          <a:prstGeom prst="rect">
            <a:avLst/>
          </a:prstGeom>
          <a:solidFill>
            <a:srgbClr val="F1F5E7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10962"/>
            <a:ext cx="9144000" cy="6347038"/>
          </a:xfrm>
          <a:prstGeom prst="rect">
            <a:avLst/>
          </a:prstGeom>
          <a:solidFill>
            <a:srgbClr val="F1F5E7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ctr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1F5E7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ctr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4414" y="2857496"/>
            <a:ext cx="6858048" cy="1071570"/>
          </a:xfrm>
        </p:spPr>
        <p:txBody>
          <a:bodyPr anchor="ctr">
            <a:noAutofit/>
          </a:bodyPr>
          <a:lstStyle>
            <a:lvl1pPr algn="ctr">
              <a:buNone/>
              <a:defRPr sz="280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FF5E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KMITL    01076249 Data Structures &amp; Algorithms : Tree 2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4FBCFF">
                  <a:tint val="66000"/>
                  <a:satMod val="160000"/>
                </a:srgbClr>
              </a:gs>
              <a:gs pos="50000">
                <a:srgbClr val="4FBCFF">
                  <a:tint val="44500"/>
                  <a:satMod val="160000"/>
                </a:srgbClr>
              </a:gs>
              <a:gs pos="100000">
                <a:srgbClr val="4FBCFF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4282" y="785794"/>
            <a:ext cx="8715436" cy="5500726"/>
          </a:xfrm>
          <a:prstGeom prst="rect">
            <a:avLst/>
          </a:prstGeom>
          <a:solidFill>
            <a:srgbClr val="CCEC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FF5E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KMITL    01076249 Data Structures &amp; Algorithms : Linked List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10962"/>
            <a:ext cx="9144000" cy="6347038"/>
          </a:xfrm>
          <a:prstGeom prst="rect">
            <a:avLst/>
          </a:prstGeom>
          <a:solidFill>
            <a:srgbClr val="FFF5E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000"/>
          </a:xfr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KMITL    01076249 Data Structures &amp; Algorithms : Linked List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10962"/>
            <a:ext cx="9144000" cy="6335608"/>
          </a:xfrm>
          <a:prstGeom prst="rect">
            <a:avLst/>
          </a:prstGeom>
          <a:solidFill>
            <a:srgbClr val="EBF6F9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B9EDF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2938" y="642918"/>
            <a:ext cx="8929718" cy="58668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38" y="142852"/>
            <a:ext cx="8929718" cy="504000"/>
          </a:xfrm>
          <a:solidFill>
            <a:srgbClr val="B9EDF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2938" y="642918"/>
            <a:ext cx="8929718" cy="58668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38" y="142852"/>
            <a:ext cx="8929718" cy="504000"/>
          </a:xfrm>
          <a:solidFill>
            <a:srgbClr val="B9EDF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5A9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406DA-45A6-492E-9A45-EA293A78E027}" type="datetimeFigureOut">
              <a:rPr lang="th-TH" smtClean="0"/>
              <a:pPr/>
              <a:t>31/07/62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2" r:id="rId2"/>
    <p:sldLayoutId id="2147483796" r:id="rId3"/>
    <p:sldLayoutId id="2147483806" r:id="rId4"/>
    <p:sldLayoutId id="2147483795" r:id="rId5"/>
    <p:sldLayoutId id="2147483778" r:id="rId6"/>
    <p:sldLayoutId id="2147483786" r:id="rId7"/>
    <p:sldLayoutId id="2147483793" r:id="rId8"/>
    <p:sldLayoutId id="2147483787" r:id="rId9"/>
    <p:sldLayoutId id="2147483693" r:id="rId10"/>
    <p:sldLayoutId id="2147483770" r:id="rId11"/>
    <p:sldLayoutId id="2147483797" r:id="rId12"/>
    <p:sldLayoutId id="2147483802" r:id="rId13"/>
    <p:sldLayoutId id="2147483804" r:id="rId14"/>
    <p:sldLayoutId id="2147483799" r:id="rId15"/>
    <p:sldLayoutId id="2147483803" r:id="rId16"/>
    <p:sldLayoutId id="2147483713" r:id="rId17"/>
    <p:sldLayoutId id="2147483777" r:id="rId18"/>
    <p:sldLayoutId id="2147483772" r:id="rId19"/>
    <p:sldLayoutId id="2147483768" r:id="rId20"/>
    <p:sldLayoutId id="2147483769" r:id="rId21"/>
    <p:sldLayoutId id="2147483771" r:id="rId22"/>
    <p:sldLayoutId id="2147483774" r:id="rId23"/>
    <p:sldLayoutId id="2147483767" r:id="rId24"/>
    <p:sldLayoutId id="2147483712" r:id="rId25"/>
    <p:sldLayoutId id="2147483753" r:id="rId26"/>
    <p:sldLayoutId id="2147483711" r:id="rId27"/>
    <p:sldLayoutId id="2147483710" r:id="rId28"/>
    <p:sldLayoutId id="2147483752" r:id="rId29"/>
    <p:sldLayoutId id="2147483782" r:id="rId30"/>
    <p:sldLayoutId id="2147483783" r:id="rId31"/>
    <p:sldLayoutId id="2147483709" r:id="rId32"/>
    <p:sldLayoutId id="2147483714" r:id="rId33"/>
    <p:sldLayoutId id="2147483751" r:id="rId34"/>
    <p:sldLayoutId id="2147483785" r:id="rId35"/>
    <p:sldLayoutId id="2147483784" r:id="rId36"/>
    <p:sldLayoutId id="2147483718" r:id="rId37"/>
    <p:sldLayoutId id="2147483719" r:id="rId38"/>
    <p:sldLayoutId id="2147483750" r:id="rId39"/>
    <p:sldLayoutId id="2147483715" r:id="rId40"/>
    <p:sldLayoutId id="2147483735" r:id="rId41"/>
    <p:sldLayoutId id="2147483749" r:id="rId42"/>
    <p:sldLayoutId id="2147483734" r:id="rId43"/>
    <p:sldLayoutId id="2147483733" r:id="rId44"/>
    <p:sldLayoutId id="2147483748" r:id="rId45"/>
    <p:sldLayoutId id="2147483732" r:id="rId46"/>
    <p:sldLayoutId id="2147483717" r:id="rId47"/>
    <p:sldLayoutId id="2147483747" r:id="rId48"/>
    <p:sldLayoutId id="2147483788" r:id="rId49"/>
    <p:sldLayoutId id="2147483727" r:id="rId50"/>
    <p:sldLayoutId id="2147483704" r:id="rId51"/>
    <p:sldLayoutId id="2147483746" r:id="rId52"/>
    <p:sldLayoutId id="2147483716" r:id="rId53"/>
    <p:sldLayoutId id="2147483730" r:id="rId54"/>
    <p:sldLayoutId id="2147483745" r:id="rId55"/>
    <p:sldLayoutId id="2147483729" r:id="rId56"/>
    <p:sldLayoutId id="2147483731" r:id="rId57"/>
    <p:sldLayoutId id="2147483744" r:id="rId58"/>
    <p:sldLayoutId id="2147483728" r:id="rId59"/>
    <p:sldLayoutId id="2147483743" r:id="rId60"/>
    <p:sldLayoutId id="2147483702" r:id="rId61"/>
    <p:sldLayoutId id="2147483765" r:id="rId62"/>
    <p:sldLayoutId id="2147483801" r:id="rId63"/>
    <p:sldLayoutId id="2147483781" r:id="rId64"/>
    <p:sldLayoutId id="2147483766" r:id="rId65"/>
    <p:sldLayoutId id="2147483794" r:id="rId66"/>
    <p:sldLayoutId id="2147483775" r:id="rId67"/>
    <p:sldLayoutId id="2147483807" r:id="rId68"/>
    <p:sldLayoutId id="2147483764" r:id="rId69"/>
    <p:sldLayoutId id="2147483762" r:id="rId70"/>
    <p:sldLayoutId id="2147483763" r:id="rId71"/>
    <p:sldLayoutId id="2147483761" r:id="rId72"/>
    <p:sldLayoutId id="2147483759" r:id="rId73"/>
    <p:sldLayoutId id="2147483760" r:id="rId74"/>
    <p:sldLayoutId id="2147483758" r:id="rId75"/>
    <p:sldLayoutId id="2147483721" r:id="rId76"/>
    <p:sldLayoutId id="2147483742" r:id="rId77"/>
    <p:sldLayoutId id="2147483720" r:id="rId78"/>
    <p:sldLayoutId id="2147483697" r:id="rId79"/>
    <p:sldLayoutId id="2147483736" r:id="rId80"/>
    <p:sldLayoutId id="2147483754" r:id="rId81"/>
    <p:sldLayoutId id="2147483755" r:id="rId82"/>
    <p:sldLayoutId id="2147483756" r:id="rId83"/>
    <p:sldLayoutId id="2147483757" r:id="rId84"/>
    <p:sldLayoutId id="2147483696" r:id="rId85"/>
    <p:sldLayoutId id="2147483695" r:id="rId86"/>
    <p:sldLayoutId id="2147483773" r:id="rId87"/>
    <p:sldLayoutId id="2147483776" r:id="rId88"/>
    <p:sldLayoutId id="2147483722" r:id="rId89"/>
    <p:sldLayoutId id="2147483706" r:id="rId90"/>
    <p:sldLayoutId id="2147483737" r:id="rId91"/>
    <p:sldLayoutId id="2147483705" r:id="rId92"/>
    <p:sldLayoutId id="2147483724" r:id="rId93"/>
    <p:sldLayoutId id="2147483738" r:id="rId94"/>
    <p:sldLayoutId id="2147483779" r:id="rId95"/>
    <p:sldLayoutId id="2147483723" r:id="rId96"/>
    <p:sldLayoutId id="2147483739" r:id="rId97"/>
    <p:sldLayoutId id="2147483780" r:id="rId98"/>
    <p:sldLayoutId id="2147483698" r:id="rId99"/>
    <p:sldLayoutId id="2147483690" r:id="rId100"/>
    <p:sldLayoutId id="2147483689" r:id="rId101"/>
    <p:sldLayoutId id="2147483726" r:id="rId102"/>
    <p:sldLayoutId id="2147483740" r:id="rId103"/>
    <p:sldLayoutId id="2147483725" r:id="rId104"/>
    <p:sldLayoutId id="2147483701" r:id="rId105"/>
    <p:sldLayoutId id="2147483741" r:id="rId106"/>
    <p:sldLayoutId id="2147483700" r:id="rId107"/>
    <p:sldLayoutId id="2147483691" r:id="rId108"/>
    <p:sldLayoutId id="2147483680" r:id="rId109"/>
    <p:sldLayoutId id="2147483681" r:id="rId110"/>
    <p:sldLayoutId id="2147483682" r:id="rId111"/>
    <p:sldLayoutId id="2147483683" r:id="rId112"/>
    <p:sldLayoutId id="2147483684" r:id="rId113"/>
    <p:sldLayoutId id="2147483685" r:id="rId114"/>
    <p:sldLayoutId id="2147483686" r:id="rId115"/>
    <p:sldLayoutId id="2147483687" r:id="rId116"/>
    <p:sldLayoutId id="2147483688" r:id="rId117"/>
    <p:sldLayoutId id="2147483789" r:id="rId118"/>
    <p:sldLayoutId id="2147483800" r:id="rId119"/>
    <p:sldLayoutId id="2147483805" r:id="rId1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2</a:t>
            </a:r>
            <a:endParaRPr lang="th-TH" dirty="0"/>
          </a:p>
        </p:txBody>
      </p:sp>
      <p:sp>
        <p:nvSpPr>
          <p:cNvPr id="30722" name="AutoShape 2" descr="ผลการค้นหารูปภาพสำหรับ free clipart queu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3296" y="908720"/>
            <a:ext cx="4330952" cy="326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Inserting at </a:t>
            </a:r>
            <a:r>
              <a:rPr lang="en-US" dirty="0">
                <a:solidFill>
                  <a:srgbClr val="0000FF"/>
                </a:solidFill>
              </a:rPr>
              <a:t>short side </a:t>
            </a:r>
            <a:r>
              <a:rPr lang="en-US" dirty="0">
                <a:solidFill>
                  <a:srgbClr val="0070C0"/>
                </a:solidFill>
              </a:rPr>
              <a:t>or </a:t>
            </a:r>
            <a:r>
              <a:rPr lang="en-US" dirty="0">
                <a:solidFill>
                  <a:srgbClr val="0000FF"/>
                </a:solidFill>
              </a:rPr>
              <a:t>equal side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latin typeface="Calibri"/>
              </a:rPr>
              <a:t>→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AVL ‘s still height balanced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Insert BST new leaf node.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Inserting node </a:t>
            </a:r>
            <a:r>
              <a:rPr lang="en-US" dirty="0">
                <a:solidFill>
                  <a:srgbClr val="0070C0"/>
                </a:solidFill>
              </a:rPr>
              <a:t>will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change the height of </a:t>
            </a:r>
            <a:r>
              <a:rPr lang="en-US" dirty="0">
                <a:solidFill>
                  <a:srgbClr val="C00000"/>
                </a:solidFill>
              </a:rPr>
              <a:t>some</a:t>
            </a:r>
            <a:r>
              <a:rPr lang="en-US" dirty="0"/>
              <a:t> nodes 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i="1" dirty="0"/>
              <a:t>increase</a:t>
            </a:r>
            <a:r>
              <a:rPr lang="en-US" dirty="0"/>
              <a:t>  by 1</a:t>
            </a:r>
            <a:r>
              <a:rPr lang="en-US" dirty="0">
                <a:solidFill>
                  <a:srgbClr val="0070C0"/>
                </a:solidFill>
              </a:rPr>
              <a:t>) </a:t>
            </a:r>
          </a:p>
          <a:p>
            <a:pPr lvl="1">
              <a:buNone/>
            </a:pPr>
            <a:endParaRPr lang="en-US" dirty="0">
              <a:solidFill>
                <a:srgbClr val="C00000"/>
              </a:solidFill>
            </a:endParaRPr>
          </a:p>
          <a:p>
            <a:pPr lvl="1">
              <a:buNone/>
            </a:pPr>
            <a:r>
              <a:rPr lang="en-US" dirty="0">
                <a:solidFill>
                  <a:srgbClr val="C00000"/>
                </a:solidFill>
              </a:rPr>
              <a:t>     Change balance factors along the path to the root.</a:t>
            </a:r>
            <a:endParaRPr lang="en-US" b="1" i="1" dirty="0"/>
          </a:p>
        </p:txBody>
      </p:sp>
      <p:sp>
        <p:nvSpPr>
          <p:cNvPr id="232" name="Content Placeholder 231"/>
          <p:cNvSpPr>
            <a:spLocks noGrp="1"/>
          </p:cNvSpPr>
          <p:nvPr>
            <p:ph idx="13"/>
          </p:nvPr>
        </p:nvSpPr>
        <p:spPr>
          <a:xfrm>
            <a:off x="214282" y="3500438"/>
            <a:ext cx="8715436" cy="2928958"/>
          </a:xfrm>
        </p:spPr>
        <p:txBody>
          <a:bodyPr/>
          <a:lstStyle/>
          <a:p>
            <a:pPr>
              <a:tabLst>
                <a:tab pos="4849813" algn="l"/>
              </a:tabLst>
            </a:pPr>
            <a:r>
              <a:rPr lang="en-US" dirty="0">
                <a:solidFill>
                  <a:srgbClr val="0070C0"/>
                </a:solidFill>
              </a:rPr>
              <a:t>Ex. </a:t>
            </a:r>
            <a:r>
              <a:rPr lang="en-US" dirty="0"/>
              <a:t>Insert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short side</a:t>
            </a:r>
            <a:r>
              <a:rPr lang="en-US" dirty="0">
                <a:solidFill>
                  <a:srgbClr val="0070C0"/>
                </a:solidFill>
              </a:rPr>
              <a:t>.	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110" name="Freeform 109"/>
          <p:cNvSpPr/>
          <p:nvPr/>
        </p:nvSpPr>
        <p:spPr>
          <a:xfrm>
            <a:off x="6613829" y="3816063"/>
            <a:ext cx="1500198" cy="2264461"/>
          </a:xfrm>
          <a:custGeom>
            <a:avLst/>
            <a:gdLst>
              <a:gd name="connsiteX0" fmla="*/ 581465 w 1228579"/>
              <a:gd name="connsiteY0" fmla="*/ 1589649 h 1835833"/>
              <a:gd name="connsiteX1" fmla="*/ 482992 w 1228579"/>
              <a:gd name="connsiteY1" fmla="*/ 1744393 h 1835833"/>
              <a:gd name="connsiteX2" fmla="*/ 201638 w 1228579"/>
              <a:gd name="connsiteY2" fmla="*/ 1800664 h 1835833"/>
              <a:gd name="connsiteX3" fmla="*/ 75028 w 1228579"/>
              <a:gd name="connsiteY3" fmla="*/ 1533378 h 1835833"/>
              <a:gd name="connsiteX4" fmla="*/ 651804 w 1228579"/>
              <a:gd name="connsiteY4" fmla="*/ 604910 h 1835833"/>
              <a:gd name="connsiteX5" fmla="*/ 482992 w 1228579"/>
              <a:gd name="connsiteY5" fmla="*/ 506436 h 1835833"/>
              <a:gd name="connsiteX6" fmla="*/ 426721 w 1228579"/>
              <a:gd name="connsiteY6" fmla="*/ 703384 h 1835833"/>
              <a:gd name="connsiteX7" fmla="*/ 145367 w 1228579"/>
              <a:gd name="connsiteY7" fmla="*/ 689316 h 1835833"/>
              <a:gd name="connsiteX8" fmla="*/ 60961 w 1228579"/>
              <a:gd name="connsiteY8" fmla="*/ 225083 h 1835833"/>
              <a:gd name="connsiteX9" fmla="*/ 342315 w 1228579"/>
              <a:gd name="connsiteY9" fmla="*/ 84406 h 1835833"/>
              <a:gd name="connsiteX10" fmla="*/ 1116038 w 1228579"/>
              <a:gd name="connsiteY10" fmla="*/ 731520 h 1835833"/>
              <a:gd name="connsiteX11" fmla="*/ 1017564 w 1228579"/>
              <a:gd name="connsiteY11" fmla="*/ 886264 h 1835833"/>
              <a:gd name="connsiteX12" fmla="*/ 1017564 w 1228579"/>
              <a:gd name="connsiteY12" fmla="*/ 886264 h 1835833"/>
              <a:gd name="connsiteX13" fmla="*/ 581465 w 1228579"/>
              <a:gd name="connsiteY13" fmla="*/ 1589649 h 1835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8579" h="1835833">
                <a:moveTo>
                  <a:pt x="581465" y="1589649"/>
                </a:moveTo>
                <a:cubicBezTo>
                  <a:pt x="563880" y="1649436"/>
                  <a:pt x="546296" y="1709224"/>
                  <a:pt x="482992" y="1744393"/>
                </a:cubicBezTo>
                <a:cubicBezTo>
                  <a:pt x="419688" y="1779562"/>
                  <a:pt x="269632" y="1835833"/>
                  <a:pt x="201638" y="1800664"/>
                </a:cubicBezTo>
                <a:cubicBezTo>
                  <a:pt x="133644" y="1765495"/>
                  <a:pt x="0" y="1732670"/>
                  <a:pt x="75028" y="1533378"/>
                </a:cubicBezTo>
                <a:cubicBezTo>
                  <a:pt x="150056" y="1334086"/>
                  <a:pt x="583810" y="776067"/>
                  <a:pt x="651804" y="604910"/>
                </a:cubicBezTo>
                <a:cubicBezTo>
                  <a:pt x="719798" y="433753"/>
                  <a:pt x="520506" y="490024"/>
                  <a:pt x="482992" y="506436"/>
                </a:cubicBezTo>
                <a:cubicBezTo>
                  <a:pt x="445478" y="522848"/>
                  <a:pt x="482992" y="672904"/>
                  <a:pt x="426721" y="703384"/>
                </a:cubicBezTo>
                <a:cubicBezTo>
                  <a:pt x="370450" y="733864"/>
                  <a:pt x="206327" y="769033"/>
                  <a:pt x="145367" y="689316"/>
                </a:cubicBezTo>
                <a:cubicBezTo>
                  <a:pt x="84407" y="609599"/>
                  <a:pt x="28136" y="325901"/>
                  <a:pt x="60961" y="225083"/>
                </a:cubicBezTo>
                <a:cubicBezTo>
                  <a:pt x="93786" y="124265"/>
                  <a:pt x="166469" y="0"/>
                  <a:pt x="342315" y="84406"/>
                </a:cubicBezTo>
                <a:cubicBezTo>
                  <a:pt x="518161" y="168812"/>
                  <a:pt x="1003497" y="597877"/>
                  <a:pt x="1116038" y="731520"/>
                </a:cubicBezTo>
                <a:cubicBezTo>
                  <a:pt x="1228579" y="865163"/>
                  <a:pt x="1017564" y="886264"/>
                  <a:pt x="1017564" y="886264"/>
                </a:cubicBezTo>
                <a:lnTo>
                  <a:pt x="1017564" y="886264"/>
                </a:lnTo>
                <a:lnTo>
                  <a:pt x="581465" y="1589649"/>
                </a:lnTo>
                <a:close/>
              </a:path>
            </a:pathLst>
          </a:custGeom>
          <a:solidFill>
            <a:srgbClr val="E9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" name="Group 159"/>
          <p:cNvGrpSpPr/>
          <p:nvPr/>
        </p:nvGrpSpPr>
        <p:grpSpPr>
          <a:xfrm>
            <a:off x="6758138" y="4280913"/>
            <a:ext cx="1028572" cy="1902462"/>
            <a:chOff x="6758138" y="4280913"/>
            <a:chExt cx="1028572" cy="1902462"/>
          </a:xfrm>
        </p:grpSpPr>
        <p:sp>
          <p:nvSpPr>
            <p:cNvPr id="214" name="TextBox 73"/>
            <p:cNvSpPr txBox="1">
              <a:spLocks noChangeArrowheads="1"/>
            </p:cNvSpPr>
            <p:nvPr/>
          </p:nvSpPr>
          <p:spPr bwMode="auto">
            <a:xfrm>
              <a:off x="6901424" y="5844821"/>
              <a:ext cx="288000" cy="338554"/>
            </a:xfrm>
            <a:prstGeom prst="rect">
              <a:avLst/>
            </a:prstGeom>
            <a:solidFill>
              <a:srgbClr val="CCFF3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</a:p>
          </p:txBody>
        </p:sp>
        <p:sp>
          <p:nvSpPr>
            <p:cNvPr id="210" name="TextBox 73"/>
            <p:cNvSpPr txBox="1">
              <a:spLocks noChangeArrowheads="1"/>
            </p:cNvSpPr>
            <p:nvPr/>
          </p:nvSpPr>
          <p:spPr bwMode="auto">
            <a:xfrm>
              <a:off x="6758138" y="4280913"/>
              <a:ext cx="288000" cy="338554"/>
            </a:xfrm>
            <a:prstGeom prst="rect">
              <a:avLst/>
            </a:prstGeom>
            <a:solidFill>
              <a:srgbClr val="CCFF3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Arial Black" pitchFamily="34" charset="0"/>
                </a:rPr>
                <a:t>\</a:t>
              </a:r>
            </a:p>
          </p:txBody>
        </p:sp>
        <p:sp>
          <p:nvSpPr>
            <p:cNvPr id="211" name="TextBox 73"/>
            <p:cNvSpPr txBox="1">
              <a:spLocks noChangeArrowheads="1"/>
            </p:cNvSpPr>
            <p:nvPr/>
          </p:nvSpPr>
          <p:spPr bwMode="auto">
            <a:xfrm>
              <a:off x="7129767" y="5306569"/>
              <a:ext cx="288000" cy="338555"/>
            </a:xfrm>
            <a:prstGeom prst="rect">
              <a:avLst/>
            </a:prstGeom>
            <a:solidFill>
              <a:srgbClr val="CCFF3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Arial Black" pitchFamily="34" charset="0"/>
                </a:rPr>
                <a:t>/</a:t>
              </a:r>
            </a:p>
          </p:txBody>
        </p:sp>
        <p:sp>
          <p:nvSpPr>
            <p:cNvPr id="213" name="TextBox 73"/>
            <p:cNvSpPr txBox="1">
              <a:spLocks noChangeArrowheads="1"/>
            </p:cNvSpPr>
            <p:nvPr/>
          </p:nvSpPr>
          <p:spPr bwMode="auto">
            <a:xfrm>
              <a:off x="7498710" y="4786902"/>
              <a:ext cx="288000" cy="338554"/>
            </a:xfrm>
            <a:prstGeom prst="rect">
              <a:avLst/>
            </a:prstGeom>
            <a:solidFill>
              <a:srgbClr val="CCFF3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Arial Black" pitchFamily="34" charset="0"/>
                </a:rPr>
                <a:t>/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in AVL without Rebalancing</a:t>
            </a:r>
            <a:endParaRPr lang="th-TH" dirty="0"/>
          </a:p>
        </p:txBody>
      </p:sp>
      <p:grpSp>
        <p:nvGrpSpPr>
          <p:cNvPr id="5" name="Group 274"/>
          <p:cNvGrpSpPr/>
          <p:nvPr/>
        </p:nvGrpSpPr>
        <p:grpSpPr>
          <a:xfrm>
            <a:off x="7127623" y="2188260"/>
            <a:ext cx="1864217" cy="880700"/>
            <a:chOff x="7127623" y="1976796"/>
            <a:chExt cx="1864217" cy="880700"/>
          </a:xfrm>
        </p:grpSpPr>
        <p:grpSp>
          <p:nvGrpSpPr>
            <p:cNvPr id="6" name="Group 494"/>
            <p:cNvGrpSpPr/>
            <p:nvPr/>
          </p:nvGrpSpPr>
          <p:grpSpPr>
            <a:xfrm>
              <a:off x="7999792" y="1976796"/>
              <a:ext cx="992048" cy="880700"/>
              <a:chOff x="6149557" y="1605100"/>
              <a:chExt cx="992048" cy="880700"/>
            </a:xfrm>
          </p:grpSpPr>
          <p:grpSp>
            <p:nvGrpSpPr>
              <p:cNvPr id="7" name="Group 86"/>
              <p:cNvGrpSpPr/>
              <p:nvPr/>
            </p:nvGrpSpPr>
            <p:grpSpPr>
              <a:xfrm>
                <a:off x="6149557" y="1822377"/>
                <a:ext cx="992048" cy="663423"/>
                <a:chOff x="5220863" y="1589013"/>
                <a:chExt cx="992048" cy="663423"/>
              </a:xfrm>
            </p:grpSpPr>
            <p:sp>
              <p:nvSpPr>
                <p:cNvPr id="125" name="Isosceles Triangle 124"/>
                <p:cNvSpPr/>
                <p:nvPr/>
              </p:nvSpPr>
              <p:spPr>
                <a:xfrm>
                  <a:off x="5308319" y="1589013"/>
                  <a:ext cx="792000" cy="396000"/>
                </a:xfrm>
                <a:prstGeom prst="triangle">
                  <a:avLst/>
                </a:prstGeom>
                <a:noFill/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sz="2000" dirty="0"/>
                </a:p>
              </p:txBody>
            </p:sp>
            <p:sp>
              <p:nvSpPr>
                <p:cNvPr id="127" name="สี่เหลี่ยมผืนผ้า 156"/>
                <p:cNvSpPr/>
                <p:nvPr/>
              </p:nvSpPr>
              <p:spPr>
                <a:xfrm>
                  <a:off x="5220863" y="1975437"/>
                  <a:ext cx="9920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Equal Side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</p:grpSp>
          <p:cxnSp>
            <p:nvCxnSpPr>
              <p:cNvPr id="488" name="Straight Connector 487"/>
              <p:cNvCxnSpPr>
                <a:stCxn id="125" idx="0"/>
                <a:endCxn id="201" idx="5"/>
              </p:cNvCxnSpPr>
              <p:nvPr/>
            </p:nvCxnSpPr>
            <p:spPr>
              <a:xfrm rot="16200000" flipV="1">
                <a:off x="6377650" y="1567014"/>
                <a:ext cx="217277" cy="2934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93"/>
            <p:cNvGrpSpPr/>
            <p:nvPr/>
          </p:nvGrpSpPr>
          <p:grpSpPr>
            <a:xfrm>
              <a:off x="7127623" y="1995965"/>
              <a:ext cx="1152000" cy="854631"/>
              <a:chOff x="5563140" y="1124203"/>
              <a:chExt cx="1152000" cy="854631"/>
            </a:xfrm>
          </p:grpSpPr>
          <p:sp>
            <p:nvSpPr>
              <p:cNvPr id="133" name="สี่เหลี่ยมผืนผ้า 156"/>
              <p:cNvSpPr/>
              <p:nvPr/>
            </p:nvSpPr>
            <p:spPr>
              <a:xfrm>
                <a:off x="5563140" y="1701835"/>
                <a:ext cx="1152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Equal Side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49" name="Oval 379"/>
              <p:cNvSpPr/>
              <p:nvPr/>
            </p:nvSpPr>
            <p:spPr bwMode="auto">
              <a:xfrm>
                <a:off x="5910805" y="1365009"/>
                <a:ext cx="360000" cy="36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sz="1600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rPr>
                  <a:t>6</a:t>
                </a:r>
                <a:endParaRPr lang="th-TH" sz="1600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491" name="Straight Connector 490"/>
              <p:cNvCxnSpPr>
                <a:stCxn id="131" idx="0"/>
                <a:endCxn id="300" idx="3"/>
              </p:cNvCxnSpPr>
              <p:nvPr/>
            </p:nvCxnSpPr>
            <p:spPr>
              <a:xfrm rot="5400000" flipH="1" flipV="1">
                <a:off x="6116152" y="1110067"/>
                <a:ext cx="201841" cy="23011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Isosceles Triangle 130"/>
              <p:cNvSpPr/>
              <p:nvPr/>
            </p:nvSpPr>
            <p:spPr>
              <a:xfrm>
                <a:off x="5706016" y="1326043"/>
                <a:ext cx="792000" cy="396000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2000" dirty="0"/>
              </a:p>
            </p:txBody>
          </p:sp>
        </p:grpSp>
      </p:grpSp>
      <p:sp>
        <p:nvSpPr>
          <p:cNvPr id="496" name="สี่เหลี่ยมผืนผ้า 156"/>
          <p:cNvSpPr/>
          <p:nvPr/>
        </p:nvSpPr>
        <p:spPr>
          <a:xfrm>
            <a:off x="5878301" y="2337831"/>
            <a:ext cx="10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0000FF"/>
                </a:solidFill>
                <a:latin typeface="Comic Sans MS" pitchFamily="66" charset="0"/>
              </a:rPr>
              <a:t>Long Side</a:t>
            </a:r>
            <a:endParaRPr lang="th-TH" sz="1200" b="1" dirty="0">
              <a:solidFill>
                <a:srgbClr val="0000FF"/>
              </a:solidFill>
              <a:latin typeface="Comic Sans MS" pitchFamily="66" charset="0"/>
            </a:endParaRPr>
          </a:p>
        </p:txBody>
      </p:sp>
      <p:grpSp>
        <p:nvGrpSpPr>
          <p:cNvPr id="9" name="Group 243"/>
          <p:cNvGrpSpPr/>
          <p:nvPr/>
        </p:nvGrpSpPr>
        <p:grpSpPr>
          <a:xfrm>
            <a:off x="6721842" y="1489989"/>
            <a:ext cx="993430" cy="1122679"/>
            <a:chOff x="6721842" y="1278525"/>
            <a:chExt cx="993430" cy="1122679"/>
          </a:xfrm>
        </p:grpSpPr>
        <p:cxnSp>
          <p:nvCxnSpPr>
            <p:cNvPr id="90" name="Straight Connector 89"/>
            <p:cNvCxnSpPr>
              <a:stCxn id="84" idx="0"/>
              <a:endCxn id="302" idx="6"/>
            </p:cNvCxnSpPr>
            <p:nvPr/>
          </p:nvCxnSpPr>
          <p:spPr>
            <a:xfrm rot="16200000" flipV="1">
              <a:off x="6887252" y="1335780"/>
              <a:ext cx="362156" cy="2476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379"/>
            <p:cNvSpPr/>
            <p:nvPr/>
          </p:nvSpPr>
          <p:spPr bwMode="auto">
            <a:xfrm>
              <a:off x="7004904" y="1703781"/>
              <a:ext cx="360000" cy="36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3</a:t>
              </a:r>
              <a:endParaRPr lang="th-TH" sz="1600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84" name="Isosceles Triangle 83"/>
            <p:cNvSpPr/>
            <p:nvPr/>
          </p:nvSpPr>
          <p:spPr>
            <a:xfrm>
              <a:off x="6796152" y="1640681"/>
              <a:ext cx="792000" cy="396000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000" dirty="0"/>
            </a:p>
          </p:txBody>
        </p:sp>
        <p:sp>
          <p:nvSpPr>
            <p:cNvPr id="86" name="สี่เหลี่ยมผืนผ้า 156"/>
            <p:cNvSpPr/>
            <p:nvPr/>
          </p:nvSpPr>
          <p:spPr>
            <a:xfrm>
              <a:off x="6721842" y="2124205"/>
              <a:ext cx="9934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Short Side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</p:grpSp>
      <p:sp>
        <p:nvSpPr>
          <p:cNvPr id="109" name="Freeform 108"/>
          <p:cNvSpPr/>
          <p:nvPr/>
        </p:nvSpPr>
        <p:spPr>
          <a:xfrm>
            <a:off x="1071538" y="3942448"/>
            <a:ext cx="1500198" cy="1857388"/>
          </a:xfrm>
          <a:custGeom>
            <a:avLst/>
            <a:gdLst>
              <a:gd name="connsiteX0" fmla="*/ 874542 w 1165274"/>
              <a:gd name="connsiteY0" fmla="*/ 947225 h 1434906"/>
              <a:gd name="connsiteX1" fmla="*/ 874542 w 1165274"/>
              <a:gd name="connsiteY1" fmla="*/ 1073834 h 1434906"/>
              <a:gd name="connsiteX2" fmla="*/ 804203 w 1165274"/>
              <a:gd name="connsiteY2" fmla="*/ 1200444 h 1434906"/>
              <a:gd name="connsiteX3" fmla="*/ 494714 w 1165274"/>
              <a:gd name="connsiteY3" fmla="*/ 1341121 h 1434906"/>
              <a:gd name="connsiteX4" fmla="*/ 58615 w 1165274"/>
              <a:gd name="connsiteY4" fmla="*/ 637736 h 1434906"/>
              <a:gd name="connsiteX5" fmla="*/ 143022 w 1165274"/>
              <a:gd name="connsiteY5" fmla="*/ 426721 h 1434906"/>
              <a:gd name="connsiteX6" fmla="*/ 832338 w 1165274"/>
              <a:gd name="connsiteY6" fmla="*/ 32825 h 1434906"/>
              <a:gd name="connsiteX7" fmla="*/ 1127760 w 1165274"/>
              <a:gd name="connsiteY7" fmla="*/ 229773 h 1434906"/>
              <a:gd name="connsiteX8" fmla="*/ 1057422 w 1165274"/>
              <a:gd name="connsiteY8" fmla="*/ 637736 h 1434906"/>
              <a:gd name="connsiteX9" fmla="*/ 705729 w 1165274"/>
              <a:gd name="connsiteY9" fmla="*/ 525194 h 1434906"/>
              <a:gd name="connsiteX10" fmla="*/ 494714 w 1165274"/>
              <a:gd name="connsiteY10" fmla="*/ 553330 h 1434906"/>
              <a:gd name="connsiteX11" fmla="*/ 874542 w 1165274"/>
              <a:gd name="connsiteY11" fmla="*/ 947225 h 14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5274" h="1434906">
                <a:moveTo>
                  <a:pt x="874542" y="947225"/>
                </a:moveTo>
                <a:cubicBezTo>
                  <a:pt x="937847" y="1033976"/>
                  <a:pt x="886265" y="1031631"/>
                  <a:pt x="874542" y="1073834"/>
                </a:cubicBezTo>
                <a:cubicBezTo>
                  <a:pt x="862819" y="1116037"/>
                  <a:pt x="867508" y="1155896"/>
                  <a:pt x="804203" y="1200444"/>
                </a:cubicBezTo>
                <a:cubicBezTo>
                  <a:pt x="740898" y="1244992"/>
                  <a:pt x="618979" y="1434906"/>
                  <a:pt x="494714" y="1341121"/>
                </a:cubicBezTo>
                <a:cubicBezTo>
                  <a:pt x="370449" y="1247336"/>
                  <a:pt x="117230" y="790136"/>
                  <a:pt x="58615" y="637736"/>
                </a:cubicBezTo>
                <a:cubicBezTo>
                  <a:pt x="0" y="485336"/>
                  <a:pt x="14068" y="527539"/>
                  <a:pt x="143022" y="426721"/>
                </a:cubicBezTo>
                <a:cubicBezTo>
                  <a:pt x="271976" y="325903"/>
                  <a:pt x="668215" y="65650"/>
                  <a:pt x="832338" y="32825"/>
                </a:cubicBezTo>
                <a:cubicBezTo>
                  <a:pt x="996461" y="0"/>
                  <a:pt x="1090246" y="128955"/>
                  <a:pt x="1127760" y="229773"/>
                </a:cubicBezTo>
                <a:cubicBezTo>
                  <a:pt x="1165274" y="330591"/>
                  <a:pt x="1127760" y="588499"/>
                  <a:pt x="1057422" y="637736"/>
                </a:cubicBezTo>
                <a:cubicBezTo>
                  <a:pt x="987084" y="686973"/>
                  <a:pt x="799514" y="539262"/>
                  <a:pt x="705729" y="525194"/>
                </a:cubicBezTo>
                <a:cubicBezTo>
                  <a:pt x="611944" y="511126"/>
                  <a:pt x="464234" y="478302"/>
                  <a:pt x="494714" y="553330"/>
                </a:cubicBezTo>
                <a:cubicBezTo>
                  <a:pt x="525194" y="628358"/>
                  <a:pt x="811237" y="860474"/>
                  <a:pt x="874542" y="947225"/>
                </a:cubicBezTo>
                <a:close/>
              </a:path>
            </a:pathLst>
          </a:custGeom>
          <a:solidFill>
            <a:srgbClr val="E9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0" name="Group 276"/>
          <p:cNvGrpSpPr/>
          <p:nvPr/>
        </p:nvGrpSpPr>
        <p:grpSpPr>
          <a:xfrm>
            <a:off x="1357482" y="4330620"/>
            <a:ext cx="1019875" cy="1352689"/>
            <a:chOff x="1357482" y="4330620"/>
            <a:chExt cx="1019875" cy="1352689"/>
          </a:xfrm>
        </p:grpSpPr>
        <p:sp>
          <p:nvSpPr>
            <p:cNvPr id="118" name="TextBox 73"/>
            <p:cNvSpPr txBox="1">
              <a:spLocks noChangeArrowheads="1"/>
            </p:cNvSpPr>
            <p:nvPr/>
          </p:nvSpPr>
          <p:spPr bwMode="auto">
            <a:xfrm>
              <a:off x="1684336" y="5344755"/>
              <a:ext cx="288000" cy="338554"/>
            </a:xfrm>
            <a:prstGeom prst="rect">
              <a:avLst/>
            </a:prstGeom>
            <a:solidFill>
              <a:srgbClr val="CCFF3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</a:p>
          </p:txBody>
        </p:sp>
        <p:sp>
          <p:nvSpPr>
            <p:cNvPr id="145" name="TextBox 73"/>
            <p:cNvSpPr txBox="1">
              <a:spLocks noChangeArrowheads="1"/>
            </p:cNvSpPr>
            <p:nvPr/>
          </p:nvSpPr>
          <p:spPr bwMode="auto">
            <a:xfrm>
              <a:off x="1357482" y="4814726"/>
              <a:ext cx="288000" cy="338555"/>
            </a:xfrm>
            <a:prstGeom prst="rect">
              <a:avLst/>
            </a:prstGeom>
            <a:solidFill>
              <a:srgbClr val="CCFF3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</a:p>
          </p:txBody>
        </p:sp>
        <p:sp>
          <p:nvSpPr>
            <p:cNvPr id="148" name="TextBox 73"/>
            <p:cNvSpPr txBox="1">
              <a:spLocks noChangeArrowheads="1"/>
            </p:cNvSpPr>
            <p:nvPr/>
          </p:nvSpPr>
          <p:spPr bwMode="auto">
            <a:xfrm>
              <a:off x="2089357" y="4330620"/>
              <a:ext cx="288000" cy="338555"/>
            </a:xfrm>
            <a:prstGeom prst="rect">
              <a:avLst/>
            </a:prstGeom>
            <a:solidFill>
              <a:srgbClr val="CCFF3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</a:p>
          </p:txBody>
        </p:sp>
      </p:grpSp>
      <p:grpSp>
        <p:nvGrpSpPr>
          <p:cNvPr id="11" name="Group 226"/>
          <p:cNvGrpSpPr/>
          <p:nvPr/>
        </p:nvGrpSpPr>
        <p:grpSpPr>
          <a:xfrm>
            <a:off x="857222" y="4058086"/>
            <a:ext cx="2857521" cy="2180150"/>
            <a:chOff x="857222" y="4058086"/>
            <a:chExt cx="2857521" cy="2180150"/>
          </a:xfrm>
        </p:grpSpPr>
        <p:sp>
          <p:nvSpPr>
            <p:cNvPr id="347" name="Rectangle 368"/>
            <p:cNvSpPr/>
            <p:nvPr/>
          </p:nvSpPr>
          <p:spPr>
            <a:xfrm>
              <a:off x="1428728" y="5715016"/>
              <a:ext cx="20717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mic Sans MS" pitchFamily="66" charset="0"/>
                </a:rPr>
                <a:t>insert 3 at </a:t>
              </a:r>
              <a:r>
                <a:rPr lang="en-US" sz="1400" dirty="0">
                  <a:solidFill>
                    <a:srgbClr val="0000FF"/>
                  </a:solidFill>
                  <a:latin typeface="Comic Sans MS" pitchFamily="66" charset="0"/>
                </a:rPr>
                <a:t>short side</a:t>
              </a:r>
            </a:p>
            <a:p>
              <a:r>
                <a:rPr lang="en-US" sz="1400" dirty="0">
                  <a:solidFill>
                    <a:srgbClr val="FF0000"/>
                  </a:solidFill>
                  <a:latin typeface="Comic Sans MS" pitchFamily="66" charset="0"/>
                </a:rPr>
                <a:t>still height balance</a:t>
              </a:r>
              <a:endParaRPr lang="th-TH" sz="1400" dirty="0">
                <a:solidFill>
                  <a:srgbClr val="FF0000"/>
                </a:solidFill>
              </a:endParaRPr>
            </a:p>
          </p:txBody>
        </p:sp>
        <p:grpSp>
          <p:nvGrpSpPr>
            <p:cNvPr id="12" name="Group 223"/>
            <p:cNvGrpSpPr/>
            <p:nvPr/>
          </p:nvGrpSpPr>
          <p:grpSpPr>
            <a:xfrm>
              <a:off x="857222" y="4058086"/>
              <a:ext cx="2857521" cy="1654771"/>
              <a:chOff x="857222" y="4058086"/>
              <a:chExt cx="2857521" cy="1654771"/>
            </a:xfrm>
          </p:grpSpPr>
          <p:sp>
            <p:nvSpPr>
              <p:cNvPr id="147" name="TextBox 73"/>
              <p:cNvSpPr txBox="1">
                <a:spLocks noChangeArrowheads="1"/>
              </p:cNvSpPr>
              <p:nvPr/>
            </p:nvSpPr>
            <p:spPr bwMode="auto">
              <a:xfrm>
                <a:off x="857222" y="5342596"/>
                <a:ext cx="613195" cy="370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50" name="TextBox 73"/>
              <p:cNvSpPr txBox="1">
                <a:spLocks noChangeArrowheads="1"/>
              </p:cNvSpPr>
              <p:nvPr/>
            </p:nvSpPr>
            <p:spPr bwMode="auto">
              <a:xfrm>
                <a:off x="2343741" y="5356276"/>
                <a:ext cx="613195" cy="3385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51" name="TextBox 73"/>
              <p:cNvSpPr txBox="1">
                <a:spLocks noChangeArrowheads="1"/>
              </p:cNvSpPr>
              <p:nvPr/>
            </p:nvSpPr>
            <p:spPr bwMode="auto">
              <a:xfrm>
                <a:off x="3101548" y="5342595"/>
                <a:ext cx="613195" cy="370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52" name="TextBox 73"/>
              <p:cNvSpPr txBox="1">
                <a:spLocks noChangeArrowheads="1"/>
              </p:cNvSpPr>
              <p:nvPr/>
            </p:nvSpPr>
            <p:spPr bwMode="auto">
              <a:xfrm>
                <a:off x="2712684" y="4836609"/>
                <a:ext cx="613195" cy="370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grpSp>
            <p:nvGrpSpPr>
              <p:cNvPr id="13" name="Group 299"/>
              <p:cNvGrpSpPr/>
              <p:nvPr/>
            </p:nvGrpSpPr>
            <p:grpSpPr>
              <a:xfrm>
                <a:off x="980141" y="4058086"/>
                <a:ext cx="2589777" cy="1380966"/>
                <a:chOff x="5572132" y="4357699"/>
                <a:chExt cx="1991322" cy="974858"/>
              </a:xfrm>
            </p:grpSpPr>
            <p:grpSp>
              <p:nvGrpSpPr>
                <p:cNvPr id="14" name="Group 187"/>
                <p:cNvGrpSpPr/>
                <p:nvPr/>
              </p:nvGrpSpPr>
              <p:grpSpPr>
                <a:xfrm>
                  <a:off x="5572132" y="4357699"/>
                  <a:ext cx="1991322" cy="974858"/>
                  <a:chOff x="1571604" y="4714889"/>
                  <a:chExt cx="1991322" cy="974858"/>
                </a:xfrm>
              </p:grpSpPr>
              <p:sp>
                <p:nvSpPr>
                  <p:cNvPr id="139" name="Oval 138"/>
                  <p:cNvSpPr/>
                  <p:nvPr/>
                </p:nvSpPr>
                <p:spPr bwMode="auto">
                  <a:xfrm>
                    <a:off x="1571604" y="5429268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1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40" name="Oval 139"/>
                  <p:cNvSpPr/>
                  <p:nvPr/>
                </p:nvSpPr>
                <p:spPr bwMode="auto">
                  <a:xfrm>
                    <a:off x="2714612" y="5432441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7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41" name="Oval 140"/>
                  <p:cNvSpPr/>
                  <p:nvPr/>
                </p:nvSpPr>
                <p:spPr bwMode="auto">
                  <a:xfrm>
                    <a:off x="3286116" y="5435614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9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42" name="Oval 141"/>
                  <p:cNvSpPr/>
                  <p:nvPr/>
                </p:nvSpPr>
                <p:spPr bwMode="auto">
                  <a:xfrm>
                    <a:off x="1857356" y="5072080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2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43" name="Oval 142"/>
                  <p:cNvSpPr/>
                  <p:nvPr/>
                </p:nvSpPr>
                <p:spPr bwMode="auto">
                  <a:xfrm>
                    <a:off x="3000364" y="5075253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8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44" name="Oval 143"/>
                  <p:cNvSpPr/>
                  <p:nvPr/>
                </p:nvSpPr>
                <p:spPr bwMode="auto">
                  <a:xfrm>
                    <a:off x="2428860" y="4714889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5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</p:grpSp>
            <p:cxnSp>
              <p:nvCxnSpPr>
                <p:cNvPr id="134" name="Straight Connector 133"/>
                <p:cNvCxnSpPr>
                  <a:stCxn id="142" idx="0"/>
                  <a:endCxn id="144" idx="2"/>
                </p:cNvCxnSpPr>
                <p:nvPr/>
              </p:nvCxnSpPr>
              <p:spPr>
                <a:xfrm rot="5400000" flipH="1" flipV="1">
                  <a:off x="6097776" y="4383277"/>
                  <a:ext cx="230124" cy="4330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>
                  <a:stCxn id="143" idx="0"/>
                  <a:endCxn id="144" idx="6"/>
                </p:cNvCxnSpPr>
                <p:nvPr/>
              </p:nvCxnSpPr>
              <p:spPr>
                <a:xfrm rot="16200000" flipV="1">
                  <a:off x="6806100" y="4384862"/>
                  <a:ext cx="233297" cy="433099"/>
                </a:xfrm>
                <a:prstGeom prst="line">
                  <a:avLst/>
                </a:prstGeom>
                <a:ln w="3175">
                  <a:solidFill>
                    <a:srgbClr val="008A3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9" idx="0"/>
                  <a:endCxn id="142" idx="2"/>
                </p:cNvCxnSpPr>
                <p:nvPr/>
              </p:nvCxnSpPr>
              <p:spPr>
                <a:xfrm rot="5400000" flipH="1" flipV="1">
                  <a:off x="5669149" y="4883343"/>
                  <a:ext cx="230124" cy="147347"/>
                </a:xfrm>
                <a:prstGeom prst="line">
                  <a:avLst/>
                </a:prstGeom>
                <a:ln w="3175">
                  <a:solidFill>
                    <a:srgbClr val="00964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>
                  <a:stCxn id="140" idx="0"/>
                  <a:endCxn id="143" idx="2"/>
                </p:cNvCxnSpPr>
                <p:nvPr/>
              </p:nvCxnSpPr>
              <p:spPr>
                <a:xfrm rot="5400000" flipH="1" flipV="1">
                  <a:off x="6812157" y="4886515"/>
                  <a:ext cx="230124" cy="147347"/>
                </a:xfrm>
                <a:prstGeom prst="line">
                  <a:avLst/>
                </a:prstGeom>
                <a:ln w="3175">
                  <a:solidFill>
                    <a:srgbClr val="008A3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41" idx="0"/>
                  <a:endCxn id="143" idx="6"/>
                </p:cNvCxnSpPr>
                <p:nvPr/>
              </p:nvCxnSpPr>
              <p:spPr>
                <a:xfrm rot="16200000" flipV="1">
                  <a:off x="7234728" y="4888103"/>
                  <a:ext cx="233298" cy="147347"/>
                </a:xfrm>
                <a:prstGeom prst="line">
                  <a:avLst/>
                </a:prstGeom>
                <a:ln>
                  <a:solidFill>
                    <a:srgbClr val="008A3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Oval 120"/>
            <p:cNvSpPr/>
            <p:nvPr/>
          </p:nvSpPr>
          <p:spPr>
            <a:xfrm>
              <a:off x="2481592" y="5325150"/>
              <a:ext cx="59459" cy="647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2" name="Oval 121"/>
            <p:cNvSpPr/>
            <p:nvPr/>
          </p:nvSpPr>
          <p:spPr>
            <a:xfrm>
              <a:off x="1655963" y="4810345"/>
              <a:ext cx="59459" cy="647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4" name="Oval 123"/>
            <p:cNvSpPr/>
            <p:nvPr/>
          </p:nvSpPr>
          <p:spPr>
            <a:xfrm>
              <a:off x="1252261" y="5339235"/>
              <a:ext cx="59459" cy="647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6" name="Oval 125"/>
            <p:cNvSpPr/>
            <p:nvPr/>
          </p:nvSpPr>
          <p:spPr>
            <a:xfrm>
              <a:off x="995222" y="5343390"/>
              <a:ext cx="59459" cy="647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8" name="Oval 127"/>
            <p:cNvSpPr/>
            <p:nvPr/>
          </p:nvSpPr>
          <p:spPr>
            <a:xfrm>
              <a:off x="2767496" y="5324573"/>
              <a:ext cx="59459" cy="647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9" name="Oval 128"/>
            <p:cNvSpPr/>
            <p:nvPr/>
          </p:nvSpPr>
          <p:spPr>
            <a:xfrm>
              <a:off x="3506012" y="5341022"/>
              <a:ext cx="59459" cy="647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0" name="Oval 129"/>
            <p:cNvSpPr/>
            <p:nvPr/>
          </p:nvSpPr>
          <p:spPr>
            <a:xfrm>
              <a:off x="3207406" y="5345179"/>
              <a:ext cx="59459" cy="647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5" name="Group 208"/>
          <p:cNvGrpSpPr/>
          <p:nvPr/>
        </p:nvGrpSpPr>
        <p:grpSpPr>
          <a:xfrm>
            <a:off x="6858016" y="5357826"/>
            <a:ext cx="359999" cy="589116"/>
            <a:chOff x="3541924" y="4420665"/>
            <a:chExt cx="205151" cy="415631"/>
          </a:xfrm>
        </p:grpSpPr>
        <p:sp>
          <p:nvSpPr>
            <p:cNvPr id="163" name="Oval 379"/>
            <p:cNvSpPr/>
            <p:nvPr/>
          </p:nvSpPr>
          <p:spPr bwMode="auto">
            <a:xfrm>
              <a:off x="3541924" y="4582311"/>
              <a:ext cx="205151" cy="253985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1400" dirty="0">
                  <a:latin typeface="Comic Sans MS" pitchFamily="66" charset="0"/>
                </a:rPr>
                <a:t>6</a:t>
              </a:r>
              <a:endParaRPr lang="th-TH" sz="1400" dirty="0">
                <a:latin typeface="Comic Sans MS" pitchFamily="66" charset="0"/>
              </a:endParaRPr>
            </a:p>
          </p:txBody>
        </p:sp>
        <p:cxnSp>
          <p:nvCxnSpPr>
            <p:cNvPr id="164" name="Straight Connector 376"/>
            <p:cNvCxnSpPr>
              <a:stCxn id="163" idx="0"/>
            </p:cNvCxnSpPr>
            <p:nvPr/>
          </p:nvCxnSpPr>
          <p:spPr>
            <a:xfrm rot="5400000" flipH="1" flipV="1">
              <a:off x="3596949" y="4468216"/>
              <a:ext cx="161649" cy="6654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222"/>
          <p:cNvGrpSpPr/>
          <p:nvPr/>
        </p:nvGrpSpPr>
        <p:grpSpPr>
          <a:xfrm>
            <a:off x="5500692" y="4008379"/>
            <a:ext cx="2857521" cy="2588033"/>
            <a:chOff x="5500692" y="4008379"/>
            <a:chExt cx="2857521" cy="2588033"/>
          </a:xfrm>
        </p:grpSpPr>
        <p:grpSp>
          <p:nvGrpSpPr>
            <p:cNvPr id="17" name="Group 221"/>
            <p:cNvGrpSpPr/>
            <p:nvPr/>
          </p:nvGrpSpPr>
          <p:grpSpPr>
            <a:xfrm>
              <a:off x="5792037" y="4188379"/>
              <a:ext cx="2229779" cy="840966"/>
              <a:chOff x="5792037" y="4188379"/>
              <a:chExt cx="2229779" cy="840966"/>
            </a:xfrm>
          </p:grpSpPr>
          <p:cxnSp>
            <p:nvCxnSpPr>
              <p:cNvPr id="192" name="Straight Connector 191"/>
              <p:cNvCxnSpPr>
                <a:stCxn id="205" idx="0"/>
                <a:endCxn id="207" idx="2"/>
              </p:cNvCxnSpPr>
              <p:nvPr/>
            </p:nvCxnSpPr>
            <p:spPr>
              <a:xfrm rot="5400000" flipH="1" flipV="1">
                <a:off x="6282301" y="4069745"/>
                <a:ext cx="325990" cy="563259"/>
              </a:xfrm>
              <a:prstGeom prst="line">
                <a:avLst/>
              </a:prstGeom>
              <a:ln w="3175">
                <a:solidFill>
                  <a:srgbClr val="0096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206" idx="0"/>
                <a:endCxn id="207" idx="6"/>
              </p:cNvCxnSpPr>
              <p:nvPr/>
            </p:nvCxnSpPr>
            <p:spPr>
              <a:xfrm rot="16200000" flipV="1">
                <a:off x="7203314" y="4071992"/>
                <a:ext cx="330485" cy="56325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>
                <a:stCxn id="199" idx="0"/>
                <a:endCxn id="205" idx="2"/>
              </p:cNvCxnSpPr>
              <p:nvPr/>
            </p:nvCxnSpPr>
            <p:spPr>
              <a:xfrm rot="5400000" flipH="1" flipV="1">
                <a:off x="5724859" y="4761548"/>
                <a:ext cx="325986" cy="191629"/>
              </a:xfrm>
              <a:prstGeom prst="line">
                <a:avLst/>
              </a:prstGeom>
              <a:ln w="3175">
                <a:solidFill>
                  <a:srgbClr val="0096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>
                <a:stCxn id="203" idx="0"/>
                <a:endCxn id="206" idx="2"/>
              </p:cNvCxnSpPr>
              <p:nvPr/>
            </p:nvCxnSpPr>
            <p:spPr>
              <a:xfrm rot="5400000" flipH="1" flipV="1">
                <a:off x="7211377" y="4766043"/>
                <a:ext cx="325986" cy="19162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>
                <a:stCxn id="204" idx="0"/>
                <a:endCxn id="206" idx="6"/>
              </p:cNvCxnSpPr>
              <p:nvPr/>
            </p:nvCxnSpPr>
            <p:spPr>
              <a:xfrm rot="16200000" flipV="1">
                <a:off x="7760760" y="4768290"/>
                <a:ext cx="330481" cy="191630"/>
              </a:xfrm>
              <a:prstGeom prst="line">
                <a:avLst/>
              </a:prstGeom>
              <a:ln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65"/>
            <p:cNvGrpSpPr/>
            <p:nvPr/>
          </p:nvGrpSpPr>
          <p:grpSpPr>
            <a:xfrm>
              <a:off x="5500692" y="4008379"/>
              <a:ext cx="2857521" cy="2588033"/>
              <a:chOff x="5500692" y="4008379"/>
              <a:chExt cx="2857521" cy="2588033"/>
            </a:xfrm>
          </p:grpSpPr>
          <p:grpSp>
            <p:nvGrpSpPr>
              <p:cNvPr id="19" name="Group 187"/>
              <p:cNvGrpSpPr/>
              <p:nvPr/>
            </p:nvGrpSpPr>
            <p:grpSpPr>
              <a:xfrm>
                <a:off x="5612037" y="4008379"/>
                <a:ext cx="2589776" cy="1380966"/>
                <a:chOff x="1571604" y="4714889"/>
                <a:chExt cx="1991322" cy="974858"/>
              </a:xfrm>
            </p:grpSpPr>
            <p:sp>
              <p:nvSpPr>
                <p:cNvPr id="216" name="Oval 215"/>
                <p:cNvSpPr/>
                <p:nvPr/>
              </p:nvSpPr>
              <p:spPr bwMode="auto">
                <a:xfrm>
                  <a:off x="1571604" y="5429268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1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217" name="Oval 216"/>
                <p:cNvSpPr/>
                <p:nvPr/>
              </p:nvSpPr>
              <p:spPr bwMode="auto">
                <a:xfrm>
                  <a:off x="2714612" y="5432441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7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218" name="Oval 217"/>
                <p:cNvSpPr/>
                <p:nvPr/>
              </p:nvSpPr>
              <p:spPr bwMode="auto">
                <a:xfrm>
                  <a:off x="3286116" y="5435614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9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219" name="Oval 218"/>
                <p:cNvSpPr/>
                <p:nvPr/>
              </p:nvSpPr>
              <p:spPr bwMode="auto">
                <a:xfrm>
                  <a:off x="1857356" y="5072080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2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220" name="Oval 219"/>
                <p:cNvSpPr/>
                <p:nvPr/>
              </p:nvSpPr>
              <p:spPr bwMode="auto">
                <a:xfrm>
                  <a:off x="3000364" y="5075253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8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221" name="Oval 220"/>
                <p:cNvSpPr/>
                <p:nvPr/>
              </p:nvSpPr>
              <p:spPr bwMode="auto">
                <a:xfrm>
                  <a:off x="2428860" y="4714889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5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20" name="Group 158"/>
              <p:cNvGrpSpPr/>
              <p:nvPr/>
            </p:nvGrpSpPr>
            <p:grpSpPr>
              <a:xfrm>
                <a:off x="5500692" y="4760638"/>
                <a:ext cx="2857521" cy="1835774"/>
                <a:chOff x="5500692" y="4760638"/>
                <a:chExt cx="2857521" cy="1835774"/>
              </a:xfrm>
            </p:grpSpPr>
            <p:sp>
              <p:nvSpPr>
                <p:cNvPr id="169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5946934" y="4866617"/>
                  <a:ext cx="468191" cy="3702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/</a:t>
                  </a:r>
                </a:p>
              </p:txBody>
            </p:sp>
            <p:sp>
              <p:nvSpPr>
                <p:cNvPr id="170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5500692" y="5292889"/>
                  <a:ext cx="613195" cy="3702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  <p:sp>
              <p:nvSpPr>
                <p:cNvPr id="171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7745018" y="5292888"/>
                  <a:ext cx="613195" cy="3702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7125062" y="5275443"/>
                  <a:ext cx="59459" cy="6476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6299433" y="4760638"/>
                  <a:ext cx="59459" cy="6476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5895731" y="5289528"/>
                  <a:ext cx="59459" cy="6476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5638692" y="5293683"/>
                  <a:ext cx="59459" cy="6476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7410966" y="5274866"/>
                  <a:ext cx="59459" cy="6476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8149482" y="5291315"/>
                  <a:ext cx="59459" cy="6476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7850876" y="5295472"/>
                  <a:ext cx="59459" cy="6476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6072198" y="6073192"/>
                  <a:ext cx="20002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  <a:latin typeface="Comic Sans MS" pitchFamily="66" charset="0"/>
                    </a:rPr>
                    <a:t>insert 6 at </a:t>
                  </a:r>
                  <a:r>
                    <a:rPr lang="en-US" sz="1400" dirty="0">
                      <a:solidFill>
                        <a:srgbClr val="0000FF"/>
                      </a:solidFill>
                      <a:latin typeface="Comic Sans MS" pitchFamily="66" charset="0"/>
                    </a:rPr>
                    <a:t>equal side</a:t>
                  </a:r>
                </a:p>
                <a:p>
                  <a:r>
                    <a:rPr lang="en-US" sz="1400" dirty="0">
                      <a:solidFill>
                        <a:srgbClr val="FF0000"/>
                      </a:solidFill>
                      <a:latin typeface="Comic Sans MS" pitchFamily="66" charset="0"/>
                    </a:rPr>
                    <a:t>still height balance</a:t>
                  </a:r>
                  <a:endParaRPr lang="th-TH" sz="14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228" name="Rectangle 227"/>
          <p:cNvSpPr/>
          <p:nvPr/>
        </p:nvSpPr>
        <p:spPr>
          <a:xfrm>
            <a:off x="5357818" y="3461141"/>
            <a:ext cx="32987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tabLst>
                <a:tab pos="4849813" algn="l"/>
              </a:tabLst>
            </a:pP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Ex. </a:t>
            </a:r>
            <a:r>
              <a:rPr lang="en-US" dirty="0">
                <a:solidFill>
                  <a:prstClr val="black"/>
                </a:solidFill>
                <a:latin typeface="Comic Sans MS" pitchFamily="66" charset="0"/>
              </a:rPr>
              <a:t>Insert </a:t>
            </a:r>
            <a:r>
              <a:rPr lang="en-US" dirty="0">
                <a:solidFill>
                  <a:srgbClr val="C00000"/>
                </a:solidFill>
                <a:latin typeface="Comic Sans MS" pitchFamily="66" charset="0"/>
              </a:rPr>
              <a:t>6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omic Sans MS" pitchFamily="66" charset="0"/>
              </a:rPr>
              <a:t>at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itchFamily="66" charset="0"/>
              </a:rPr>
              <a:t>equal side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.</a:t>
            </a:r>
            <a:endParaRPr lang="th-TH" dirty="0">
              <a:solidFill>
                <a:srgbClr val="0070C0"/>
              </a:solidFill>
              <a:latin typeface="Comic Sans MS" pitchFamily="66" charset="0"/>
            </a:endParaRPr>
          </a:p>
        </p:txBody>
      </p:sp>
      <p:grpSp>
        <p:nvGrpSpPr>
          <p:cNvPr id="21" name="Group 208"/>
          <p:cNvGrpSpPr/>
          <p:nvPr/>
        </p:nvGrpSpPr>
        <p:grpSpPr>
          <a:xfrm>
            <a:off x="1647930" y="4819831"/>
            <a:ext cx="359999" cy="611280"/>
            <a:chOff x="3541924" y="4405028"/>
            <a:chExt cx="205151" cy="431268"/>
          </a:xfrm>
        </p:grpSpPr>
        <p:sp>
          <p:nvSpPr>
            <p:cNvPr id="230" name="Oval 379"/>
            <p:cNvSpPr/>
            <p:nvPr/>
          </p:nvSpPr>
          <p:spPr bwMode="auto">
            <a:xfrm>
              <a:off x="3541924" y="4582311"/>
              <a:ext cx="205151" cy="253985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1400" dirty="0">
                  <a:latin typeface="Comic Sans MS" pitchFamily="66" charset="0"/>
                </a:rPr>
                <a:t>3</a:t>
              </a:r>
              <a:endParaRPr lang="th-TH" sz="1400" dirty="0">
                <a:latin typeface="Comic Sans MS" pitchFamily="66" charset="0"/>
              </a:endParaRPr>
            </a:p>
          </p:txBody>
        </p:sp>
        <p:cxnSp>
          <p:nvCxnSpPr>
            <p:cNvPr id="231" name="Straight Connector 376"/>
            <p:cNvCxnSpPr>
              <a:stCxn id="230" idx="0"/>
              <a:endCxn id="122" idx="7"/>
            </p:cNvCxnSpPr>
            <p:nvPr/>
          </p:nvCxnSpPr>
          <p:spPr>
            <a:xfrm rot="16200000" flipV="1">
              <a:off x="3509236" y="4447047"/>
              <a:ext cx="177283" cy="932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44"/>
          <p:cNvGrpSpPr/>
          <p:nvPr/>
        </p:nvGrpSpPr>
        <p:grpSpPr>
          <a:xfrm>
            <a:off x="5949879" y="809923"/>
            <a:ext cx="3051277" cy="1719543"/>
            <a:chOff x="5949879" y="598459"/>
            <a:chExt cx="3051277" cy="1719543"/>
          </a:xfrm>
        </p:grpSpPr>
        <p:sp>
          <p:nvSpPr>
            <p:cNvPr id="246" name="Oval 245"/>
            <p:cNvSpPr/>
            <p:nvPr/>
          </p:nvSpPr>
          <p:spPr bwMode="auto">
            <a:xfrm>
              <a:off x="6175691" y="1694138"/>
              <a:ext cx="360000" cy="360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1600" dirty="0">
                  <a:latin typeface="Comic Sans MS" pitchFamily="66" charset="0"/>
                </a:rPr>
                <a:t>1</a:t>
              </a:r>
              <a:endParaRPr lang="th-TH" sz="1600" dirty="0">
                <a:latin typeface="Comic Sans MS" pitchFamily="66" charset="0"/>
              </a:endParaRPr>
            </a:p>
          </p:txBody>
        </p:sp>
        <p:sp>
          <p:nvSpPr>
            <p:cNvPr id="247" name="Oval 246"/>
            <p:cNvSpPr/>
            <p:nvPr/>
          </p:nvSpPr>
          <p:spPr bwMode="auto">
            <a:xfrm>
              <a:off x="7843891" y="1688685"/>
              <a:ext cx="360000" cy="360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1600" dirty="0">
                  <a:latin typeface="Comic Sans MS" pitchFamily="66" charset="0"/>
                </a:rPr>
                <a:t>7</a:t>
              </a:r>
              <a:endParaRPr lang="th-TH" sz="1600" dirty="0">
                <a:latin typeface="Comic Sans MS" pitchFamily="66" charset="0"/>
              </a:endParaRPr>
            </a:p>
          </p:txBody>
        </p:sp>
        <p:sp>
          <p:nvSpPr>
            <p:cNvPr id="248" name="Oval 247"/>
            <p:cNvSpPr/>
            <p:nvPr/>
          </p:nvSpPr>
          <p:spPr bwMode="auto">
            <a:xfrm>
              <a:off x="8558271" y="1691858"/>
              <a:ext cx="360000" cy="360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1600" dirty="0">
                  <a:latin typeface="Comic Sans MS" pitchFamily="66" charset="0"/>
                </a:rPr>
                <a:t>9</a:t>
              </a:r>
              <a:endParaRPr lang="th-TH" sz="1600" dirty="0">
                <a:latin typeface="Comic Sans MS" pitchFamily="66" charset="0"/>
              </a:endParaRPr>
            </a:p>
          </p:txBody>
        </p:sp>
        <p:sp>
          <p:nvSpPr>
            <p:cNvPr id="249" name="Oval 248"/>
            <p:cNvSpPr/>
            <p:nvPr/>
          </p:nvSpPr>
          <p:spPr bwMode="auto">
            <a:xfrm>
              <a:off x="6584507" y="1098525"/>
              <a:ext cx="360000" cy="360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1600" dirty="0">
                  <a:latin typeface="Comic Sans MS" pitchFamily="66" charset="0"/>
                </a:rPr>
                <a:t>2</a:t>
              </a:r>
              <a:endParaRPr lang="th-TH" sz="1600" dirty="0">
                <a:latin typeface="Comic Sans MS" pitchFamily="66" charset="0"/>
              </a:endParaRPr>
            </a:p>
          </p:txBody>
        </p:sp>
        <p:sp>
          <p:nvSpPr>
            <p:cNvPr id="250" name="Oval 249"/>
            <p:cNvSpPr/>
            <p:nvPr/>
          </p:nvSpPr>
          <p:spPr bwMode="auto">
            <a:xfrm>
              <a:off x="8201081" y="1101698"/>
              <a:ext cx="360000" cy="360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1600" dirty="0">
                  <a:latin typeface="Comic Sans MS" pitchFamily="66" charset="0"/>
                </a:rPr>
                <a:t>8</a:t>
              </a:r>
              <a:endParaRPr lang="th-TH" sz="1600" dirty="0">
                <a:latin typeface="Comic Sans MS" pitchFamily="66" charset="0"/>
              </a:endParaRPr>
            </a:p>
          </p:txBody>
        </p:sp>
        <p:sp>
          <p:nvSpPr>
            <p:cNvPr id="251" name="Oval 250"/>
            <p:cNvSpPr/>
            <p:nvPr/>
          </p:nvSpPr>
          <p:spPr bwMode="auto">
            <a:xfrm>
              <a:off x="7156011" y="741335"/>
              <a:ext cx="360000" cy="360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1600" dirty="0">
                  <a:latin typeface="Comic Sans MS" pitchFamily="66" charset="0"/>
                </a:rPr>
                <a:t>5</a:t>
              </a:r>
              <a:endParaRPr lang="th-TH" sz="1600" dirty="0">
                <a:latin typeface="Comic Sans MS" pitchFamily="66" charset="0"/>
              </a:endParaRPr>
            </a:p>
          </p:txBody>
        </p:sp>
        <p:cxnSp>
          <p:nvCxnSpPr>
            <p:cNvPr id="252" name="Straight Connector 251"/>
            <p:cNvCxnSpPr/>
            <p:nvPr/>
          </p:nvCxnSpPr>
          <p:spPr>
            <a:xfrm rot="5400000" flipH="1" flipV="1">
              <a:off x="6817664" y="760178"/>
              <a:ext cx="231190" cy="445504"/>
            </a:xfrm>
            <a:prstGeom prst="line">
              <a:avLst/>
            </a:prstGeom>
            <a:ln w="31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50" idx="0"/>
              <a:endCxn id="251" idx="6"/>
            </p:cNvCxnSpPr>
            <p:nvPr/>
          </p:nvCxnSpPr>
          <p:spPr>
            <a:xfrm rot="16200000" flipV="1">
              <a:off x="7858365" y="578982"/>
              <a:ext cx="180363" cy="86507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59" idx="0"/>
              <a:endCxn id="249" idx="2"/>
            </p:cNvCxnSpPr>
            <p:nvPr/>
          </p:nvCxnSpPr>
          <p:spPr>
            <a:xfrm rot="5400000" flipH="1" flipV="1">
              <a:off x="6274991" y="1349413"/>
              <a:ext cx="380404" cy="23862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47" idx="0"/>
              <a:endCxn id="250" idx="2"/>
            </p:cNvCxnSpPr>
            <p:nvPr/>
          </p:nvCxnSpPr>
          <p:spPr>
            <a:xfrm rot="5400000" flipH="1" flipV="1">
              <a:off x="7908993" y="1396597"/>
              <a:ext cx="406987" cy="1771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48" idx="0"/>
              <a:endCxn id="250" idx="6"/>
            </p:cNvCxnSpPr>
            <p:nvPr/>
          </p:nvCxnSpPr>
          <p:spPr>
            <a:xfrm rot="16200000" flipV="1">
              <a:off x="8444596" y="1398183"/>
              <a:ext cx="410160" cy="1771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357"/>
            <p:cNvGrpSpPr/>
            <p:nvPr/>
          </p:nvGrpSpPr>
          <p:grpSpPr>
            <a:xfrm>
              <a:off x="6133003" y="981196"/>
              <a:ext cx="2868153" cy="1336806"/>
              <a:chOff x="5561721" y="1500174"/>
              <a:chExt cx="2868153" cy="1336806"/>
            </a:xfrm>
          </p:grpSpPr>
          <p:sp>
            <p:nvSpPr>
              <p:cNvPr id="269" name="TextBox 73"/>
              <p:cNvSpPr txBox="1">
                <a:spLocks noChangeArrowheads="1"/>
              </p:cNvSpPr>
              <p:nvPr/>
            </p:nvSpPr>
            <p:spPr bwMode="auto">
              <a:xfrm>
                <a:off x="5957892" y="1906777"/>
                <a:ext cx="4714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Arial Black" pitchFamily="34" charset="0"/>
                  </a:rPr>
                  <a:t>/</a:t>
                </a:r>
              </a:p>
            </p:txBody>
          </p:sp>
          <p:sp>
            <p:nvSpPr>
              <p:cNvPr id="270" name="TextBox 73"/>
              <p:cNvSpPr txBox="1">
                <a:spLocks noChangeArrowheads="1"/>
              </p:cNvSpPr>
              <p:nvPr/>
            </p:nvSpPr>
            <p:spPr bwMode="auto">
              <a:xfrm>
                <a:off x="5561721" y="2467648"/>
                <a:ext cx="4714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271" name="TextBox 73"/>
              <p:cNvSpPr txBox="1">
                <a:spLocks noChangeArrowheads="1"/>
              </p:cNvSpPr>
              <p:nvPr/>
            </p:nvSpPr>
            <p:spPr bwMode="auto">
              <a:xfrm>
                <a:off x="6529396" y="1500174"/>
                <a:ext cx="4714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272" name="TextBox 73"/>
              <p:cNvSpPr txBox="1">
                <a:spLocks noChangeArrowheads="1"/>
              </p:cNvSpPr>
              <p:nvPr/>
            </p:nvSpPr>
            <p:spPr bwMode="auto">
              <a:xfrm>
                <a:off x="7243998" y="2457686"/>
                <a:ext cx="4714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273" name="TextBox 73"/>
              <p:cNvSpPr txBox="1">
                <a:spLocks noChangeArrowheads="1"/>
              </p:cNvSpPr>
              <p:nvPr/>
            </p:nvSpPr>
            <p:spPr bwMode="auto">
              <a:xfrm>
                <a:off x="7958378" y="2467648"/>
                <a:ext cx="4714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274" name="TextBox 73"/>
              <p:cNvSpPr txBox="1">
                <a:spLocks noChangeArrowheads="1"/>
              </p:cNvSpPr>
              <p:nvPr/>
            </p:nvSpPr>
            <p:spPr bwMode="auto">
              <a:xfrm>
                <a:off x="7593884" y="1857364"/>
                <a:ext cx="4714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Arial Black" pitchFamily="34" charset="0"/>
                  </a:rPr>
                  <a:t>-</a:t>
                </a:r>
              </a:p>
            </p:txBody>
          </p:sp>
        </p:grpSp>
        <p:sp>
          <p:nvSpPr>
            <p:cNvPr id="258" name="สี่เหลี่ยมผืนผ้า 156"/>
            <p:cNvSpPr/>
            <p:nvPr/>
          </p:nvSpPr>
          <p:spPr>
            <a:xfrm>
              <a:off x="6457580" y="936599"/>
              <a:ext cx="6221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00"/>
                  </a:solidFill>
                  <a:latin typeface="Comic Sans MS" pitchFamily="66" charset="0"/>
                </a:rPr>
                <a:t>h = 1 </a:t>
              </a:r>
              <a:endParaRPr lang="th-TH" sz="1200" b="1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sp>
          <p:nvSpPr>
            <p:cNvPr id="259" name="Isosceles Triangle 258"/>
            <p:cNvSpPr/>
            <p:nvPr/>
          </p:nvSpPr>
          <p:spPr>
            <a:xfrm>
              <a:off x="5949879" y="1658929"/>
              <a:ext cx="792000" cy="396000"/>
            </a:xfrm>
            <a:prstGeom prst="triangl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000" dirty="0"/>
            </a:p>
          </p:txBody>
        </p:sp>
        <p:sp>
          <p:nvSpPr>
            <p:cNvPr id="260" name="สี่เหลี่ยมผืนผ้า 156"/>
            <p:cNvSpPr/>
            <p:nvPr/>
          </p:nvSpPr>
          <p:spPr>
            <a:xfrm>
              <a:off x="6936156" y="1227546"/>
              <a:ext cx="7143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00"/>
                  </a:solidFill>
                  <a:latin typeface="Comic Sans MS" pitchFamily="66" charset="0"/>
                </a:rPr>
                <a:t>h =-1 </a:t>
              </a:r>
              <a:endParaRPr lang="th-TH" sz="1200" b="1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sp>
          <p:nvSpPr>
            <p:cNvPr id="261" name="สี่เหลี่ยมผืนผ้า 156"/>
            <p:cNvSpPr/>
            <p:nvPr/>
          </p:nvSpPr>
          <p:spPr>
            <a:xfrm>
              <a:off x="7027879" y="598459"/>
              <a:ext cx="6221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00"/>
                  </a:solidFill>
                  <a:latin typeface="Comic Sans MS" pitchFamily="66" charset="0"/>
                </a:rPr>
                <a:t>h = 2 </a:t>
              </a:r>
              <a:endParaRPr lang="th-TH" sz="1200" b="1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sp>
          <p:nvSpPr>
            <p:cNvPr id="262" name="สี่เหลี่ยมผืนผ้า 156"/>
            <p:cNvSpPr/>
            <p:nvPr/>
          </p:nvSpPr>
          <p:spPr>
            <a:xfrm>
              <a:off x="8061387" y="949151"/>
              <a:ext cx="6468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00"/>
                  </a:solidFill>
                  <a:latin typeface="Comic Sans MS" pitchFamily="66" charset="0"/>
                </a:rPr>
                <a:t>h = 1 </a:t>
              </a:r>
              <a:endParaRPr lang="th-TH" sz="1200" b="1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sp>
          <p:nvSpPr>
            <p:cNvPr id="263" name="สี่เหลี่ยมผืนผ้า 156"/>
            <p:cNvSpPr/>
            <p:nvPr/>
          </p:nvSpPr>
          <p:spPr>
            <a:xfrm>
              <a:off x="6058693" y="1432434"/>
              <a:ext cx="6468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00"/>
                  </a:solidFill>
                  <a:latin typeface="Comic Sans MS" pitchFamily="66" charset="0"/>
                </a:rPr>
                <a:t>h = 0 </a:t>
              </a:r>
              <a:endParaRPr lang="th-TH" sz="1200" b="1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sp>
          <p:nvSpPr>
            <p:cNvPr id="264" name="Oval 263"/>
            <p:cNvSpPr/>
            <p:nvPr/>
          </p:nvSpPr>
          <p:spPr>
            <a:xfrm>
              <a:off x="6938319" y="129898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000"/>
            </a:p>
          </p:txBody>
        </p:sp>
        <p:sp>
          <p:nvSpPr>
            <p:cNvPr id="265" name="Oval 264"/>
            <p:cNvSpPr/>
            <p:nvPr/>
          </p:nvSpPr>
          <p:spPr>
            <a:xfrm>
              <a:off x="7872951" y="1960475"/>
              <a:ext cx="6333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000"/>
            </a:p>
          </p:txBody>
        </p:sp>
        <p:sp>
          <p:nvSpPr>
            <p:cNvPr id="266" name="สี่เหลี่ยมผืนผ้า 156"/>
            <p:cNvSpPr/>
            <p:nvPr/>
          </p:nvSpPr>
          <p:spPr>
            <a:xfrm>
              <a:off x="8100191" y="1967473"/>
              <a:ext cx="677303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00"/>
                  </a:solidFill>
                  <a:latin typeface="Comic Sans MS" pitchFamily="66" charset="0"/>
                </a:rPr>
                <a:t>h =-1 </a:t>
              </a:r>
              <a:endParaRPr lang="th-TH" sz="1200" b="1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sp>
          <p:nvSpPr>
            <p:cNvPr id="267" name="Oval 266"/>
            <p:cNvSpPr/>
            <p:nvPr/>
          </p:nvSpPr>
          <p:spPr>
            <a:xfrm>
              <a:off x="8150774" y="193777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000"/>
            </a:p>
          </p:txBody>
        </p:sp>
        <p:sp>
          <p:nvSpPr>
            <p:cNvPr id="268" name="สี่เหลี่ยมผืนผ้า 156"/>
            <p:cNvSpPr/>
            <p:nvPr/>
          </p:nvSpPr>
          <p:spPr>
            <a:xfrm>
              <a:off x="7350929" y="1868325"/>
              <a:ext cx="677303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00"/>
                  </a:solidFill>
                  <a:latin typeface="Comic Sans MS" pitchFamily="66" charset="0"/>
                </a:rPr>
                <a:t>h =-1 </a:t>
              </a:r>
              <a:endParaRPr lang="th-TH" sz="1200" b="1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</p:grpSp>
      <p:sp>
        <p:nvSpPr>
          <p:cNvPr id="276" name="Rectangle 275"/>
          <p:cNvSpPr/>
          <p:nvPr/>
        </p:nvSpPr>
        <p:spPr>
          <a:xfrm>
            <a:off x="564080" y="2730386"/>
            <a:ext cx="5786478" cy="338554"/>
          </a:xfrm>
          <a:prstGeom prst="rect">
            <a:avLst/>
          </a:prstGeom>
          <a:solidFill>
            <a:srgbClr val="E4FF97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on the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path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from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the newly inserted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node to 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the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root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sz="1600" b="1" i="1" dirty="0">
                <a:solidFill>
                  <a:prstClr val="black"/>
                </a:solidFill>
                <a:latin typeface="Comic Sans MS" pitchFamily="66" charset="0"/>
              </a:rPr>
              <a:t>only</a:t>
            </a:r>
            <a:r>
              <a:rPr lang="en-US" sz="1600" i="1" dirty="0">
                <a:solidFill>
                  <a:srgbClr val="0070C0"/>
                </a:solidFill>
                <a:latin typeface="Comic Sans MS" pitchFamily="66" charset="0"/>
              </a:rPr>
              <a:t>.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35215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496" grpId="0"/>
      <p:bldP spid="109" grpId="0" animBg="1"/>
      <p:bldP spid="228" grpId="0"/>
      <p:bldP spid="2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 Placeholder 19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Inserting AVL in a </a:t>
            </a:r>
            <a:r>
              <a:rPr lang="en-US" sz="1600" b="1" dirty="0">
                <a:solidFill>
                  <a:srgbClr val="0000FF"/>
                </a:solidFill>
              </a:rPr>
              <a:t>long side</a:t>
            </a:r>
            <a:r>
              <a:rPr lang="en-US" sz="1600" dirty="0"/>
              <a:t>.</a:t>
            </a:r>
            <a:endParaRPr lang="en-US" sz="1600" dirty="0">
              <a:solidFill>
                <a:srgbClr val="0070C0"/>
              </a:solidFill>
            </a:endParaRPr>
          </a:p>
          <a:p>
            <a:pPr lvl="2">
              <a:tabLst/>
            </a:pPr>
            <a:r>
              <a:rPr lang="en-US" dirty="0">
                <a:solidFill>
                  <a:srgbClr val="0070C0"/>
                </a:solidFill>
                <a:latin typeface="Calibri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Causes some node(s) unbalanced </a:t>
            </a:r>
            <a:r>
              <a:rPr lang="en-US" dirty="0"/>
              <a:t>(height diff = 2) </a:t>
            </a:r>
            <a:br>
              <a:rPr lang="en-US" dirty="0"/>
            </a:br>
            <a:r>
              <a:rPr lang="en-US" dirty="0"/>
              <a:t> </a:t>
            </a:r>
            <a:r>
              <a:rPr lang="en-US" b="1" i="1" dirty="0"/>
              <a:t>only</a:t>
            </a:r>
            <a:r>
              <a:rPr lang="en-US" dirty="0"/>
              <a:t>  up the inserted path.  </a:t>
            </a:r>
          </a:p>
          <a:p>
            <a:pPr lvl="3"/>
            <a:r>
              <a:rPr lang="en-US" dirty="0">
                <a:solidFill>
                  <a:srgbClr val="C00000"/>
                </a:solidFill>
              </a:rPr>
              <a:t> x =  1</a:t>
            </a:r>
            <a:r>
              <a:rPr lang="en-US" baseline="30000" dirty="0">
                <a:solidFill>
                  <a:srgbClr val="C00000"/>
                </a:solidFill>
              </a:rPr>
              <a:t>st</a:t>
            </a:r>
            <a:r>
              <a:rPr lang="en-US" dirty="0">
                <a:solidFill>
                  <a:srgbClr val="C00000"/>
                </a:solidFill>
              </a:rPr>
              <a:t> unbalanced node</a:t>
            </a:r>
          </a:p>
          <a:p>
            <a:pPr lvl="2">
              <a:tabLst/>
            </a:pPr>
            <a:r>
              <a:rPr lang="en-US" dirty="0">
                <a:solidFill>
                  <a:srgbClr val="0070C0"/>
                </a:solidFill>
              </a:rPr>
              <a:t>Need </a:t>
            </a:r>
            <a:r>
              <a:rPr lang="en-US" dirty="0">
                <a:solidFill>
                  <a:srgbClr val="C00000"/>
                </a:solidFill>
              </a:rPr>
              <a:t>rebalancing </a:t>
            </a:r>
            <a:r>
              <a:rPr lang="en-US" dirty="0">
                <a:solidFill>
                  <a:srgbClr val="0070C0"/>
                </a:solidFill>
              </a:rPr>
              <a:t>the (blue) shaded </a:t>
            </a:r>
            <a:r>
              <a:rPr lang="en-US" dirty="0"/>
              <a:t>subtree. </a:t>
            </a:r>
          </a:p>
          <a:p>
            <a:pPr lvl="2">
              <a:buNone/>
              <a:tabLst/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Rebalancing does</a:t>
            </a:r>
            <a:r>
              <a:rPr lang="en-US" dirty="0"/>
              <a:t> not change :</a:t>
            </a:r>
          </a:p>
          <a:p>
            <a:pPr lvl="3"/>
            <a:r>
              <a:rPr lang="en-US" dirty="0"/>
              <a:t>height</a:t>
            </a:r>
            <a:r>
              <a:rPr lang="en-US" dirty="0">
                <a:solidFill>
                  <a:srgbClr val="0070C0"/>
                </a:solidFill>
              </a:rPr>
              <a:t> of the </a:t>
            </a:r>
            <a:r>
              <a:rPr lang="en-US" dirty="0"/>
              <a:t>subtree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3"/>
            <a:r>
              <a:rPr lang="en-US" dirty="0">
                <a:solidFill>
                  <a:srgbClr val="0070C0"/>
                </a:solidFill>
                <a:latin typeface="Calibri"/>
              </a:rPr>
              <a:t>→ </a:t>
            </a:r>
            <a:r>
              <a:rPr lang="en-US" dirty="0">
                <a:solidFill>
                  <a:srgbClr val="0070C0"/>
                </a:solidFill>
              </a:rPr>
              <a:t>ie. </a:t>
            </a:r>
            <a:r>
              <a:rPr lang="en-US" dirty="0"/>
              <a:t>Nor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height</a:t>
            </a:r>
            <a:r>
              <a:rPr lang="en-US" dirty="0">
                <a:solidFill>
                  <a:srgbClr val="0070C0"/>
                </a:solidFill>
              </a:rPr>
              <a:t> of </a:t>
            </a:r>
            <a:r>
              <a:rPr lang="en-US" dirty="0"/>
              <a:t>root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lvl="3"/>
            <a:r>
              <a:rPr lang="en-US" dirty="0">
                <a:solidFill>
                  <a:srgbClr val="0070C0"/>
                </a:solidFill>
                <a:latin typeface="Calibri"/>
              </a:rPr>
              <a:t>→ </a:t>
            </a:r>
            <a:r>
              <a:rPr lang="en-US" dirty="0">
                <a:solidFill>
                  <a:srgbClr val="0070C0"/>
                </a:solidFill>
              </a:rPr>
              <a:t>Only some part of the shaded subtree’s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  balance facters need changing.</a:t>
            </a:r>
          </a:p>
        </p:txBody>
      </p:sp>
      <p:grpSp>
        <p:nvGrpSpPr>
          <p:cNvPr id="3" name="Group 330"/>
          <p:cNvGrpSpPr/>
          <p:nvPr/>
        </p:nvGrpSpPr>
        <p:grpSpPr>
          <a:xfrm>
            <a:off x="414367" y="1095730"/>
            <a:ext cx="8443913" cy="5135370"/>
            <a:chOff x="419100" y="1095730"/>
            <a:chExt cx="8443913" cy="5135370"/>
          </a:xfrm>
        </p:grpSpPr>
        <p:sp>
          <p:nvSpPr>
            <p:cNvPr id="265" name="Freeform 264"/>
            <p:cNvSpPr/>
            <p:nvPr/>
          </p:nvSpPr>
          <p:spPr>
            <a:xfrm>
              <a:off x="5715008" y="4719100"/>
              <a:ext cx="3095625" cy="1512000"/>
            </a:xfrm>
            <a:custGeom>
              <a:avLst/>
              <a:gdLst>
                <a:gd name="connsiteX0" fmla="*/ 1319212 w 3095625"/>
                <a:gd name="connsiteY0" fmla="*/ 0 h 1428750"/>
                <a:gd name="connsiteX1" fmla="*/ 547687 w 3095625"/>
                <a:gd name="connsiteY1" fmla="*/ 242887 h 1428750"/>
                <a:gd name="connsiteX2" fmla="*/ 4762 w 3095625"/>
                <a:gd name="connsiteY2" fmla="*/ 1100137 h 1428750"/>
                <a:gd name="connsiteX3" fmla="*/ 0 w 3095625"/>
                <a:gd name="connsiteY3" fmla="*/ 1404937 h 1428750"/>
                <a:gd name="connsiteX4" fmla="*/ 3095625 w 3095625"/>
                <a:gd name="connsiteY4" fmla="*/ 1428750 h 1428750"/>
                <a:gd name="connsiteX5" fmla="*/ 2147887 w 3095625"/>
                <a:gd name="connsiteY5" fmla="*/ 328612 h 1428750"/>
                <a:gd name="connsiteX6" fmla="*/ 1319212 w 3095625"/>
                <a:gd name="connsiteY6" fmla="*/ 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625" h="1428750">
                  <a:moveTo>
                    <a:pt x="1319212" y="0"/>
                  </a:moveTo>
                  <a:lnTo>
                    <a:pt x="547687" y="242887"/>
                  </a:lnTo>
                  <a:lnTo>
                    <a:pt x="4762" y="1100137"/>
                  </a:lnTo>
                  <a:cubicBezTo>
                    <a:pt x="3175" y="1201737"/>
                    <a:pt x="1587" y="1303337"/>
                    <a:pt x="0" y="1404937"/>
                  </a:cubicBezTo>
                  <a:lnTo>
                    <a:pt x="3095625" y="1428750"/>
                  </a:lnTo>
                  <a:lnTo>
                    <a:pt x="2147887" y="328612"/>
                  </a:lnTo>
                  <a:lnTo>
                    <a:pt x="1319212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9" name="Freeform 258"/>
            <p:cNvSpPr/>
            <p:nvPr/>
          </p:nvSpPr>
          <p:spPr>
            <a:xfrm>
              <a:off x="419100" y="1376082"/>
              <a:ext cx="3305175" cy="1670066"/>
            </a:xfrm>
            <a:custGeom>
              <a:avLst/>
              <a:gdLst>
                <a:gd name="connsiteX0" fmla="*/ 1819275 w 3305175"/>
                <a:gd name="connsiteY0" fmla="*/ 0 h 1670066"/>
                <a:gd name="connsiteX1" fmla="*/ 947738 w 3305175"/>
                <a:gd name="connsiteY1" fmla="*/ 200025 h 1670066"/>
                <a:gd name="connsiteX2" fmla="*/ 419100 w 3305175"/>
                <a:gd name="connsiteY2" fmla="*/ 561975 h 1670066"/>
                <a:gd name="connsiteX3" fmla="*/ 0 w 3305175"/>
                <a:gd name="connsiteY3" fmla="*/ 1028700 h 1670066"/>
                <a:gd name="connsiteX4" fmla="*/ 271463 w 3305175"/>
                <a:gd name="connsiteY4" fmla="*/ 1328738 h 1670066"/>
                <a:gd name="connsiteX5" fmla="*/ 371475 w 3305175"/>
                <a:gd name="connsiteY5" fmla="*/ 1590675 h 1670066"/>
                <a:gd name="connsiteX6" fmla="*/ 623888 w 3305175"/>
                <a:gd name="connsiteY6" fmla="*/ 1571625 h 1670066"/>
                <a:gd name="connsiteX7" fmla="*/ 638175 w 3305175"/>
                <a:gd name="connsiteY7" fmla="*/ 1347788 h 1670066"/>
                <a:gd name="connsiteX8" fmla="*/ 723900 w 3305175"/>
                <a:gd name="connsiteY8" fmla="*/ 1314450 h 1670066"/>
                <a:gd name="connsiteX9" fmla="*/ 3305175 w 3305175"/>
                <a:gd name="connsiteY9" fmla="*/ 1328738 h 1670066"/>
                <a:gd name="connsiteX10" fmla="*/ 2605088 w 3305175"/>
                <a:gd name="connsiteY10" fmla="*/ 319088 h 1670066"/>
                <a:gd name="connsiteX11" fmla="*/ 1819275 w 3305175"/>
                <a:gd name="connsiteY11" fmla="*/ 0 h 167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05175" h="1670066">
                  <a:moveTo>
                    <a:pt x="1819275" y="0"/>
                  </a:moveTo>
                  <a:lnTo>
                    <a:pt x="947738" y="200025"/>
                  </a:lnTo>
                  <a:lnTo>
                    <a:pt x="419100" y="561975"/>
                  </a:lnTo>
                  <a:lnTo>
                    <a:pt x="0" y="1028700"/>
                  </a:lnTo>
                  <a:lnTo>
                    <a:pt x="271463" y="1328738"/>
                  </a:lnTo>
                  <a:lnTo>
                    <a:pt x="371475" y="1590675"/>
                  </a:lnTo>
                  <a:cubicBezTo>
                    <a:pt x="628650" y="1585823"/>
                    <a:pt x="623888" y="1670066"/>
                    <a:pt x="623888" y="1571625"/>
                  </a:cubicBezTo>
                  <a:lnTo>
                    <a:pt x="638175" y="1347788"/>
                  </a:lnTo>
                  <a:cubicBezTo>
                    <a:pt x="713929" y="1312436"/>
                    <a:pt x="683335" y="1314450"/>
                    <a:pt x="723900" y="1314450"/>
                  </a:cubicBezTo>
                  <a:lnTo>
                    <a:pt x="3305175" y="1328738"/>
                  </a:lnTo>
                  <a:lnTo>
                    <a:pt x="2605088" y="319088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1" name="Freeform 260"/>
            <p:cNvSpPr/>
            <p:nvPr/>
          </p:nvSpPr>
          <p:spPr>
            <a:xfrm>
              <a:off x="5286380" y="1095730"/>
              <a:ext cx="3576633" cy="2052000"/>
            </a:xfrm>
            <a:custGeom>
              <a:avLst/>
              <a:gdLst>
                <a:gd name="connsiteX0" fmla="*/ 1857375 w 3519487"/>
                <a:gd name="connsiteY0" fmla="*/ 100012 h 2089632"/>
                <a:gd name="connsiteX1" fmla="*/ 466725 w 3519487"/>
                <a:gd name="connsiteY1" fmla="*/ 604837 h 2089632"/>
                <a:gd name="connsiteX2" fmla="*/ 0 w 3519487"/>
                <a:gd name="connsiteY2" fmla="*/ 1128712 h 2089632"/>
                <a:gd name="connsiteX3" fmla="*/ 595312 w 3519487"/>
                <a:gd name="connsiteY3" fmla="*/ 2085975 h 2089632"/>
                <a:gd name="connsiteX4" fmla="*/ 619125 w 3519487"/>
                <a:gd name="connsiteY4" fmla="*/ 2066925 h 2089632"/>
                <a:gd name="connsiteX5" fmla="*/ 952500 w 3519487"/>
                <a:gd name="connsiteY5" fmla="*/ 1752600 h 2089632"/>
                <a:gd name="connsiteX6" fmla="*/ 909637 w 3519487"/>
                <a:gd name="connsiteY6" fmla="*/ 1624012 h 2089632"/>
                <a:gd name="connsiteX7" fmla="*/ 3519487 w 3519487"/>
                <a:gd name="connsiteY7" fmla="*/ 1638300 h 2089632"/>
                <a:gd name="connsiteX8" fmla="*/ 2147887 w 3519487"/>
                <a:gd name="connsiteY8" fmla="*/ 0 h 2089632"/>
                <a:gd name="connsiteX9" fmla="*/ 1857375 w 3519487"/>
                <a:gd name="connsiteY9" fmla="*/ 100012 h 208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9487" h="2089632">
                  <a:moveTo>
                    <a:pt x="1857375" y="100012"/>
                  </a:moveTo>
                  <a:lnTo>
                    <a:pt x="466725" y="604837"/>
                  </a:lnTo>
                  <a:lnTo>
                    <a:pt x="0" y="1128712"/>
                  </a:lnTo>
                  <a:cubicBezTo>
                    <a:pt x="198437" y="1447800"/>
                    <a:pt x="392038" y="1769947"/>
                    <a:pt x="595312" y="2085975"/>
                  </a:cubicBezTo>
                  <a:cubicBezTo>
                    <a:pt x="597664" y="2089632"/>
                    <a:pt x="617846" y="2068204"/>
                    <a:pt x="619125" y="2066925"/>
                  </a:cubicBezTo>
                  <a:cubicBezTo>
                    <a:pt x="954843" y="1759983"/>
                    <a:pt x="952500" y="1912695"/>
                    <a:pt x="952500" y="1752600"/>
                  </a:cubicBezTo>
                  <a:lnTo>
                    <a:pt x="909637" y="1624012"/>
                  </a:lnTo>
                  <a:lnTo>
                    <a:pt x="3519487" y="1638300"/>
                  </a:lnTo>
                  <a:lnTo>
                    <a:pt x="2147887" y="0"/>
                  </a:lnTo>
                  <a:lnTo>
                    <a:pt x="1857375" y="100012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Re-balancing</a:t>
            </a:r>
            <a:r>
              <a:rPr lang="en-US" b="1" dirty="0"/>
              <a:t> </a:t>
            </a:r>
            <a:r>
              <a:rPr lang="en-US" dirty="0"/>
              <a:t>in AVL</a:t>
            </a:r>
            <a:endParaRPr lang="th-TH" dirty="0"/>
          </a:p>
        </p:txBody>
      </p:sp>
      <p:sp>
        <p:nvSpPr>
          <p:cNvPr id="1096" name="Freeform 1095"/>
          <p:cNvSpPr/>
          <p:nvPr/>
        </p:nvSpPr>
        <p:spPr>
          <a:xfrm>
            <a:off x="5437936" y="1128219"/>
            <a:ext cx="3024000" cy="1980000"/>
          </a:xfrm>
          <a:custGeom>
            <a:avLst/>
            <a:gdLst>
              <a:gd name="connsiteX0" fmla="*/ 447675 w 3019425"/>
              <a:gd name="connsiteY0" fmla="*/ 1323975 h 2087971"/>
              <a:gd name="connsiteX1" fmla="*/ 757237 w 3019425"/>
              <a:gd name="connsiteY1" fmla="*/ 1819275 h 2087971"/>
              <a:gd name="connsiteX2" fmla="*/ 452437 w 3019425"/>
              <a:gd name="connsiteY2" fmla="*/ 2028825 h 2087971"/>
              <a:gd name="connsiteX3" fmla="*/ 0 w 3019425"/>
              <a:gd name="connsiteY3" fmla="*/ 1262062 h 2087971"/>
              <a:gd name="connsiteX4" fmla="*/ 552450 w 3019425"/>
              <a:gd name="connsiteY4" fmla="*/ 652462 h 2087971"/>
              <a:gd name="connsiteX5" fmla="*/ 1757362 w 3019425"/>
              <a:gd name="connsiteY5" fmla="*/ 176212 h 2087971"/>
              <a:gd name="connsiteX6" fmla="*/ 2747962 w 3019425"/>
              <a:gd name="connsiteY6" fmla="*/ 0 h 2087971"/>
              <a:gd name="connsiteX7" fmla="*/ 2957512 w 3019425"/>
              <a:gd name="connsiteY7" fmla="*/ 52387 h 2087971"/>
              <a:gd name="connsiteX8" fmla="*/ 3019425 w 3019425"/>
              <a:gd name="connsiteY8" fmla="*/ 214312 h 2087971"/>
              <a:gd name="connsiteX9" fmla="*/ 2895600 w 3019425"/>
              <a:gd name="connsiteY9" fmla="*/ 419100 h 2087971"/>
              <a:gd name="connsiteX10" fmla="*/ 2562225 w 3019425"/>
              <a:gd name="connsiteY10" fmla="*/ 409575 h 2087971"/>
              <a:gd name="connsiteX11" fmla="*/ 1919287 w 3019425"/>
              <a:gd name="connsiteY11" fmla="*/ 504825 h 2087971"/>
              <a:gd name="connsiteX12" fmla="*/ 1852612 w 3019425"/>
              <a:gd name="connsiteY12" fmla="*/ 609600 h 2087971"/>
              <a:gd name="connsiteX13" fmla="*/ 447675 w 3019425"/>
              <a:gd name="connsiteY13" fmla="*/ 1323975 h 208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19425" h="2087971">
                <a:moveTo>
                  <a:pt x="447675" y="1323975"/>
                </a:moveTo>
                <a:lnTo>
                  <a:pt x="757237" y="1819275"/>
                </a:lnTo>
                <a:cubicBezTo>
                  <a:pt x="459089" y="2035672"/>
                  <a:pt x="570742" y="2087971"/>
                  <a:pt x="452437" y="2028825"/>
                </a:cubicBezTo>
                <a:lnTo>
                  <a:pt x="0" y="1262062"/>
                </a:lnTo>
                <a:lnTo>
                  <a:pt x="552450" y="652462"/>
                </a:lnTo>
                <a:lnTo>
                  <a:pt x="1757362" y="176212"/>
                </a:lnTo>
                <a:cubicBezTo>
                  <a:pt x="2087463" y="116922"/>
                  <a:pt x="2412578" y="0"/>
                  <a:pt x="2747962" y="0"/>
                </a:cubicBezTo>
                <a:cubicBezTo>
                  <a:pt x="2951440" y="48447"/>
                  <a:pt x="2886683" y="16976"/>
                  <a:pt x="2957512" y="52387"/>
                </a:cubicBezTo>
                <a:lnTo>
                  <a:pt x="3019425" y="214312"/>
                </a:lnTo>
                <a:lnTo>
                  <a:pt x="2895600" y="419100"/>
                </a:lnTo>
                <a:cubicBezTo>
                  <a:pt x="2568201" y="414285"/>
                  <a:pt x="2668316" y="462615"/>
                  <a:pt x="2562225" y="409575"/>
                </a:cubicBezTo>
                <a:lnTo>
                  <a:pt x="1919287" y="504825"/>
                </a:lnTo>
                <a:lnTo>
                  <a:pt x="1852612" y="609600"/>
                </a:lnTo>
                <a:lnTo>
                  <a:pt x="447675" y="1323975"/>
                </a:lnTo>
                <a:close/>
              </a:path>
            </a:pathLst>
          </a:custGeom>
          <a:solidFill>
            <a:srgbClr val="E9F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7" name="Rectangle 536"/>
          <p:cNvSpPr/>
          <p:nvPr/>
        </p:nvSpPr>
        <p:spPr>
          <a:xfrm>
            <a:off x="6429388" y="2716783"/>
            <a:ext cx="1928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rgbClr val="FF0000"/>
                </a:solidFill>
                <a:latin typeface="Comic Sans MS" pitchFamily="66" charset="0"/>
              </a:rPr>
              <a:t>Height </a:t>
            </a:r>
            <a:r>
              <a:rPr lang="en-US" sz="1400" b="1" dirty="0">
                <a:latin typeface="Comic Sans MS" pitchFamily="66" charset="0"/>
              </a:rPr>
              <a:t>Un</a:t>
            </a:r>
            <a:r>
              <a:rPr lang="en-US" sz="1400" b="1" dirty="0">
                <a:solidFill>
                  <a:srgbClr val="FF0000"/>
                </a:solidFill>
                <a:latin typeface="Comic Sans MS" pitchFamily="66" charset="0"/>
              </a:rPr>
              <a:t>balanced</a:t>
            </a:r>
            <a:br>
              <a:rPr lang="en-US" sz="1400" b="1" dirty="0">
                <a:solidFill>
                  <a:srgbClr val="FF0000"/>
                </a:solidFill>
                <a:latin typeface="Comic Sans MS" pitchFamily="66" charset="0"/>
              </a:rPr>
            </a:br>
            <a:r>
              <a:rPr lang="en-US" sz="1400" b="1" dirty="0">
                <a:solidFill>
                  <a:prstClr val="black"/>
                </a:solidFill>
              </a:rPr>
              <a:t>→ </a:t>
            </a:r>
            <a:r>
              <a:rPr lang="en-US" sz="1400" b="1" dirty="0">
                <a:solidFill>
                  <a:prstClr val="black"/>
                </a:solidFill>
                <a:latin typeface="Comic Sans MS" pitchFamily="66" charset="0"/>
                <a:cs typeface="Courier New" pitchFamily="49" charset="0"/>
              </a:rPr>
              <a:t>no longer AVL !</a:t>
            </a:r>
            <a:endParaRPr lang="en-US" sz="14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grpSp>
        <p:nvGrpSpPr>
          <p:cNvPr id="4" name="Group 325"/>
          <p:cNvGrpSpPr/>
          <p:nvPr/>
        </p:nvGrpSpPr>
        <p:grpSpPr>
          <a:xfrm>
            <a:off x="4096074" y="1356316"/>
            <a:ext cx="3633476" cy="707886"/>
            <a:chOff x="4096074" y="1356316"/>
            <a:chExt cx="3633476" cy="707886"/>
          </a:xfrm>
        </p:grpSpPr>
        <p:sp>
          <p:nvSpPr>
            <p:cNvPr id="533" name="สี่เหลี่ยมผืนผ้า 156"/>
            <p:cNvSpPr/>
            <p:nvPr/>
          </p:nvSpPr>
          <p:spPr>
            <a:xfrm>
              <a:off x="4096074" y="1356316"/>
              <a:ext cx="15001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0000FF"/>
                  </a:solidFill>
                  <a:latin typeface="Comic Sans MS" pitchFamily="66" charset="0"/>
                </a:rPr>
                <a:t>Hight diff </a:t>
              </a:r>
            </a:p>
            <a:p>
              <a:pPr algn="ctr">
                <a:defRPr/>
              </a:pPr>
              <a:r>
                <a:rPr lang="en-US" sz="2000" b="1" dirty="0">
                  <a:solidFill>
                    <a:srgbClr val="0000FF"/>
                  </a:solidFill>
                  <a:latin typeface="Comic Sans MS" pitchFamily="66" charset="0"/>
                </a:rPr>
                <a:t>= 2 </a:t>
              </a:r>
              <a:endParaRPr lang="en-US" sz="2000" b="1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cxnSp>
          <p:nvCxnSpPr>
            <p:cNvPr id="540" name="Straight Arrow Connector 539"/>
            <p:cNvCxnSpPr/>
            <p:nvPr/>
          </p:nvCxnSpPr>
          <p:spPr>
            <a:xfrm flipV="1">
              <a:off x="5488512" y="1554231"/>
              <a:ext cx="864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/>
            <p:nvPr/>
          </p:nvCxnSpPr>
          <p:spPr>
            <a:xfrm flipV="1">
              <a:off x="6757550" y="1554231"/>
              <a:ext cx="972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2" name="สี่เหลี่ยมผืนผ้า 156"/>
          <p:cNvSpPr/>
          <p:nvPr/>
        </p:nvSpPr>
        <p:spPr>
          <a:xfrm>
            <a:off x="6713387" y="4357452"/>
            <a:ext cx="61200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FF00FF"/>
                </a:solidFill>
              </a:rPr>
              <a:t>h = </a:t>
            </a:r>
            <a:r>
              <a:rPr lang="en-US" sz="1600" b="1" dirty="0">
                <a:solidFill>
                  <a:srgbClr val="0000FF"/>
                </a:solidFill>
              </a:rPr>
              <a:t>3</a:t>
            </a:r>
            <a:endParaRPr lang="th-TH" sz="1600" b="1" dirty="0">
              <a:solidFill>
                <a:srgbClr val="0000FF"/>
              </a:solidFill>
            </a:endParaRPr>
          </a:p>
        </p:txBody>
      </p:sp>
      <p:sp>
        <p:nvSpPr>
          <p:cNvPr id="1177" name="สี่เหลี่ยมผืนผ้า 156"/>
          <p:cNvSpPr/>
          <p:nvPr/>
        </p:nvSpPr>
        <p:spPr>
          <a:xfrm>
            <a:off x="7900995" y="4214818"/>
            <a:ext cx="610092" cy="338554"/>
          </a:xfrm>
          <a:prstGeom prst="rect">
            <a:avLst/>
          </a:prstGeom>
          <a:solidFill>
            <a:srgbClr val="CCFF33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FF00FF"/>
                </a:solidFill>
              </a:rPr>
              <a:t>h = </a:t>
            </a:r>
            <a:r>
              <a:rPr lang="en-US" sz="1600" b="1" dirty="0">
                <a:solidFill>
                  <a:srgbClr val="0000FF"/>
                </a:solidFill>
              </a:rPr>
              <a:t>4</a:t>
            </a:r>
            <a:endParaRPr lang="th-TH" sz="1600" b="1" dirty="0">
              <a:solidFill>
                <a:srgbClr val="0000FF"/>
              </a:solidFill>
            </a:endParaRPr>
          </a:p>
        </p:txBody>
      </p:sp>
      <p:grpSp>
        <p:nvGrpSpPr>
          <p:cNvPr id="5" name="Group 239"/>
          <p:cNvGrpSpPr/>
          <p:nvPr/>
        </p:nvGrpSpPr>
        <p:grpSpPr>
          <a:xfrm>
            <a:off x="485745" y="2604413"/>
            <a:ext cx="2228867" cy="437907"/>
            <a:chOff x="485745" y="2604413"/>
            <a:chExt cx="2228867" cy="437907"/>
          </a:xfrm>
        </p:grpSpPr>
        <p:cxnSp>
          <p:nvCxnSpPr>
            <p:cNvPr id="577" name="Straight Connector 576"/>
            <p:cNvCxnSpPr>
              <a:stCxn id="573" idx="0"/>
              <a:endCxn id="557" idx="3"/>
            </p:cNvCxnSpPr>
            <p:nvPr/>
          </p:nvCxnSpPr>
          <p:spPr>
            <a:xfrm rot="5400000" flipH="1" flipV="1">
              <a:off x="540505" y="2675654"/>
              <a:ext cx="185907" cy="4342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>
              <a:stCxn id="574" idx="0"/>
              <a:endCxn id="557" idx="5"/>
            </p:cNvCxnSpPr>
            <p:nvPr/>
          </p:nvCxnSpPr>
          <p:spPr>
            <a:xfrm rot="16200000" flipV="1">
              <a:off x="762425" y="2675351"/>
              <a:ext cx="185907" cy="4403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>
              <a:stCxn id="575" idx="0"/>
              <a:endCxn id="558" idx="3"/>
            </p:cNvCxnSpPr>
            <p:nvPr/>
          </p:nvCxnSpPr>
          <p:spPr>
            <a:xfrm rot="5400000" flipH="1" flipV="1">
              <a:off x="1135732" y="2677446"/>
              <a:ext cx="182734" cy="4301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/>
            <p:cNvCxnSpPr>
              <a:stCxn id="576" idx="0"/>
              <a:endCxn id="558" idx="5"/>
            </p:cNvCxnSpPr>
            <p:nvPr/>
          </p:nvCxnSpPr>
          <p:spPr>
            <a:xfrm rot="16200000" flipV="1">
              <a:off x="1355590" y="2678792"/>
              <a:ext cx="182734" cy="4032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3" name="Oval 572"/>
            <p:cNvSpPr/>
            <p:nvPr/>
          </p:nvSpPr>
          <p:spPr bwMode="auto">
            <a:xfrm>
              <a:off x="485745" y="2790320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5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74" name="Oval 573"/>
            <p:cNvSpPr/>
            <p:nvPr/>
          </p:nvSpPr>
          <p:spPr bwMode="auto">
            <a:xfrm>
              <a:off x="751393" y="2790320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15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75" name="Oval 574"/>
            <p:cNvSpPr/>
            <p:nvPr/>
          </p:nvSpPr>
          <p:spPr bwMode="auto">
            <a:xfrm>
              <a:off x="1079592" y="2790320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25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76" name="Oval 17"/>
            <p:cNvSpPr/>
            <p:nvPr/>
          </p:nvSpPr>
          <p:spPr bwMode="auto">
            <a:xfrm>
              <a:off x="1341117" y="2790320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35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699" name="Oval 698"/>
            <p:cNvSpPr/>
            <p:nvPr/>
          </p:nvSpPr>
          <p:spPr bwMode="auto">
            <a:xfrm>
              <a:off x="1609701" y="2786058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43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700" name="Oval 699"/>
            <p:cNvSpPr/>
            <p:nvPr/>
          </p:nvSpPr>
          <p:spPr bwMode="auto">
            <a:xfrm>
              <a:off x="1875349" y="2786058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46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701" name="Oval 700"/>
            <p:cNvSpPr/>
            <p:nvPr/>
          </p:nvSpPr>
          <p:spPr bwMode="auto">
            <a:xfrm>
              <a:off x="2201087" y="2786058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52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702" name="Oval 17"/>
            <p:cNvSpPr/>
            <p:nvPr/>
          </p:nvSpPr>
          <p:spPr bwMode="auto">
            <a:xfrm>
              <a:off x="2462612" y="2786058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57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cxnSp>
          <p:nvCxnSpPr>
            <p:cNvPr id="703" name="Straight Connector 702"/>
            <p:cNvCxnSpPr>
              <a:stCxn id="699" idx="0"/>
              <a:endCxn id="559" idx="3"/>
            </p:cNvCxnSpPr>
            <p:nvPr/>
          </p:nvCxnSpPr>
          <p:spPr>
            <a:xfrm rot="5400000" flipH="1" flipV="1">
              <a:off x="1671183" y="2672104"/>
              <a:ext cx="178472" cy="494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>
              <a:stCxn id="700" idx="0"/>
              <a:endCxn id="559" idx="5"/>
            </p:cNvCxnSpPr>
            <p:nvPr/>
          </p:nvCxnSpPr>
          <p:spPr>
            <a:xfrm rot="16200000" flipV="1">
              <a:off x="1893102" y="2677811"/>
              <a:ext cx="178472" cy="380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>
              <a:stCxn id="701" idx="0"/>
              <a:endCxn id="560" idx="3"/>
            </p:cNvCxnSpPr>
            <p:nvPr/>
          </p:nvCxnSpPr>
          <p:spPr>
            <a:xfrm rot="5400000" flipH="1" flipV="1">
              <a:off x="2254215" y="2683632"/>
              <a:ext cx="175299" cy="295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>
              <a:stCxn id="702" idx="0"/>
              <a:endCxn id="560" idx="5"/>
            </p:cNvCxnSpPr>
            <p:nvPr/>
          </p:nvCxnSpPr>
          <p:spPr>
            <a:xfrm rot="16200000" flipV="1">
              <a:off x="2474073" y="2671518"/>
              <a:ext cx="175299" cy="537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42"/>
          <p:cNvGrpSpPr/>
          <p:nvPr/>
        </p:nvGrpSpPr>
        <p:grpSpPr>
          <a:xfrm>
            <a:off x="501121" y="843377"/>
            <a:ext cx="3505288" cy="1931535"/>
            <a:chOff x="501121" y="843377"/>
            <a:chExt cx="3505288" cy="1931535"/>
          </a:xfrm>
        </p:grpSpPr>
        <p:sp>
          <p:nvSpPr>
            <p:cNvPr id="1092" name="สี่เหลี่ยมผืนผ้า 156"/>
            <p:cNvSpPr/>
            <p:nvPr/>
          </p:nvSpPr>
          <p:spPr>
            <a:xfrm>
              <a:off x="2931089" y="843377"/>
              <a:ext cx="612000" cy="338554"/>
            </a:xfrm>
            <a:prstGeom prst="rect">
              <a:avLst/>
            </a:prstGeom>
            <a:solidFill>
              <a:srgbClr val="CCFF33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00FF"/>
                  </a:solidFill>
                </a:rPr>
                <a:t>h = 4</a:t>
              </a:r>
              <a:endParaRPr lang="th-TH" sz="1600" b="1" dirty="0">
                <a:solidFill>
                  <a:srgbClr val="FF00FF"/>
                </a:solidFill>
              </a:endParaRPr>
            </a:p>
          </p:txBody>
        </p:sp>
        <p:cxnSp>
          <p:nvCxnSpPr>
            <p:cNvPr id="542" name="Straight Connector 4"/>
            <p:cNvCxnSpPr>
              <a:stCxn id="571" idx="7"/>
              <a:endCxn id="572" idx="2"/>
            </p:cNvCxnSpPr>
            <p:nvPr/>
          </p:nvCxnSpPr>
          <p:spPr>
            <a:xfrm rot="5400000" flipH="1" flipV="1">
              <a:off x="2658507" y="981128"/>
              <a:ext cx="120957" cy="77313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"/>
            <p:cNvCxnSpPr>
              <a:stCxn id="570" idx="1"/>
              <a:endCxn id="572" idx="6"/>
            </p:cNvCxnSpPr>
            <p:nvPr/>
          </p:nvCxnSpPr>
          <p:spPr>
            <a:xfrm rot="16200000" flipV="1">
              <a:off x="3398986" y="1265787"/>
              <a:ext cx="120957" cy="2038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6"/>
            <p:cNvCxnSpPr>
              <a:stCxn id="566" idx="0"/>
              <a:endCxn id="571" idx="2"/>
            </p:cNvCxnSpPr>
            <p:nvPr/>
          </p:nvCxnSpPr>
          <p:spPr>
            <a:xfrm rot="5400000" flipH="1" flipV="1">
              <a:off x="1761052" y="1359434"/>
              <a:ext cx="198433" cy="51410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7"/>
            <p:cNvCxnSpPr>
              <a:stCxn id="567" idx="0"/>
              <a:endCxn id="571" idx="6"/>
            </p:cNvCxnSpPr>
            <p:nvPr/>
          </p:nvCxnSpPr>
          <p:spPr>
            <a:xfrm rot="16200000" flipV="1">
              <a:off x="2564734" y="1321857"/>
              <a:ext cx="201606" cy="59243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8"/>
            <p:cNvCxnSpPr>
              <a:stCxn id="568" idx="0"/>
              <a:endCxn id="570" idx="2"/>
            </p:cNvCxnSpPr>
            <p:nvPr/>
          </p:nvCxnSpPr>
          <p:spPr>
            <a:xfrm rot="5400000" flipH="1" flipV="1">
              <a:off x="3367489" y="1561897"/>
              <a:ext cx="201606" cy="11235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9"/>
            <p:cNvCxnSpPr>
              <a:stCxn id="569" idx="0"/>
              <a:endCxn id="570" idx="6"/>
            </p:cNvCxnSpPr>
            <p:nvPr/>
          </p:nvCxnSpPr>
          <p:spPr>
            <a:xfrm rot="16200000" flipV="1">
              <a:off x="3725060" y="1568679"/>
              <a:ext cx="204779" cy="10196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10"/>
            <p:cNvCxnSpPr>
              <a:stCxn id="561" idx="0"/>
              <a:endCxn id="566" idx="2"/>
            </p:cNvCxnSpPr>
            <p:nvPr/>
          </p:nvCxnSpPr>
          <p:spPr>
            <a:xfrm rot="5400000" flipH="1" flipV="1">
              <a:off x="1171445" y="1718688"/>
              <a:ext cx="182755" cy="42878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11"/>
            <p:cNvCxnSpPr>
              <a:stCxn id="562" idx="0"/>
              <a:endCxn id="566" idx="6"/>
            </p:cNvCxnSpPr>
            <p:nvPr/>
          </p:nvCxnSpPr>
          <p:spPr>
            <a:xfrm rot="16200000" flipV="1">
              <a:off x="1852847" y="1718071"/>
              <a:ext cx="185928" cy="43319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12"/>
            <p:cNvCxnSpPr>
              <a:stCxn id="563" idx="0"/>
              <a:endCxn id="567" idx="3"/>
            </p:cNvCxnSpPr>
            <p:nvPr/>
          </p:nvCxnSpPr>
          <p:spPr>
            <a:xfrm rot="5400000" flipH="1" flipV="1">
              <a:off x="2745511" y="1900485"/>
              <a:ext cx="93660" cy="16063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13"/>
            <p:cNvCxnSpPr>
              <a:stCxn id="564" idx="0"/>
              <a:endCxn id="567" idx="5"/>
            </p:cNvCxnSpPr>
            <p:nvPr/>
          </p:nvCxnSpPr>
          <p:spPr>
            <a:xfrm rot="16200000" flipV="1">
              <a:off x="3083899" y="1900921"/>
              <a:ext cx="96833" cy="16293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>
              <a:stCxn id="565" idx="0"/>
              <a:endCxn id="568" idx="6"/>
            </p:cNvCxnSpPr>
            <p:nvPr/>
          </p:nvCxnSpPr>
          <p:spPr>
            <a:xfrm rot="16200000" flipV="1">
              <a:off x="3506185" y="1876807"/>
              <a:ext cx="185928" cy="1220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/>
            <p:cNvCxnSpPr>
              <a:stCxn id="557" idx="0"/>
              <a:endCxn id="561" idx="3"/>
            </p:cNvCxnSpPr>
            <p:nvPr/>
          </p:nvCxnSpPr>
          <p:spPr>
            <a:xfrm rot="5400000" flipH="1" flipV="1">
              <a:off x="776918" y="2206903"/>
              <a:ext cx="149765" cy="215067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/>
            <p:cNvCxnSpPr>
              <a:stCxn id="558" idx="0"/>
              <a:endCxn id="561" idx="5"/>
            </p:cNvCxnSpPr>
            <p:nvPr/>
          </p:nvCxnSpPr>
          <p:spPr>
            <a:xfrm rot="16200000" flipV="1">
              <a:off x="1161144" y="2215933"/>
              <a:ext cx="152938" cy="200177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/>
            <p:cNvCxnSpPr>
              <a:stCxn id="559" idx="0"/>
              <a:endCxn id="562" idx="3"/>
            </p:cNvCxnSpPr>
            <p:nvPr/>
          </p:nvCxnSpPr>
          <p:spPr>
            <a:xfrm rot="5400000" flipH="1" flipV="1">
              <a:off x="1898889" y="2218070"/>
              <a:ext cx="149765" cy="19907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/>
            <p:cNvCxnSpPr>
              <a:stCxn id="560" idx="0"/>
              <a:endCxn id="562" idx="5"/>
            </p:cNvCxnSpPr>
            <p:nvPr/>
          </p:nvCxnSpPr>
          <p:spPr>
            <a:xfrm rot="16200000" flipV="1">
              <a:off x="2272150" y="2222077"/>
              <a:ext cx="152938" cy="19423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7" name="Oval 556"/>
            <p:cNvSpPr/>
            <p:nvPr/>
          </p:nvSpPr>
          <p:spPr bwMode="auto">
            <a:xfrm>
              <a:off x="618267" y="238931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10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58" name="Oval 557"/>
            <p:cNvSpPr/>
            <p:nvPr/>
          </p:nvSpPr>
          <p:spPr bwMode="auto">
            <a:xfrm>
              <a:off x="1211701" y="2392491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30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59" name="Oval 558"/>
            <p:cNvSpPr/>
            <p:nvPr/>
          </p:nvSpPr>
          <p:spPr bwMode="auto">
            <a:xfrm>
              <a:off x="1748232" y="2392491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0" name="Oval 559"/>
            <p:cNvSpPr/>
            <p:nvPr/>
          </p:nvSpPr>
          <p:spPr bwMode="auto">
            <a:xfrm>
              <a:off x="2319736" y="2395664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1" name="Oval 560"/>
            <p:cNvSpPr/>
            <p:nvPr/>
          </p:nvSpPr>
          <p:spPr bwMode="auto">
            <a:xfrm>
              <a:off x="922429" y="2024458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20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2" name="Oval 561"/>
            <p:cNvSpPr/>
            <p:nvPr/>
          </p:nvSpPr>
          <p:spPr bwMode="auto">
            <a:xfrm>
              <a:off x="2036406" y="2027631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3" name="Oval 562"/>
            <p:cNvSpPr/>
            <p:nvPr/>
          </p:nvSpPr>
          <p:spPr bwMode="auto">
            <a:xfrm>
              <a:off x="2586025" y="2027631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4" name="Oval 563"/>
            <p:cNvSpPr/>
            <p:nvPr/>
          </p:nvSpPr>
          <p:spPr bwMode="auto">
            <a:xfrm>
              <a:off x="3087781" y="2030804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5" name="Oval 564"/>
            <p:cNvSpPr/>
            <p:nvPr/>
          </p:nvSpPr>
          <p:spPr bwMode="auto">
            <a:xfrm>
              <a:off x="3534182" y="2030804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87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6" name="Oval 565"/>
            <p:cNvSpPr/>
            <p:nvPr/>
          </p:nvSpPr>
          <p:spPr bwMode="auto">
            <a:xfrm>
              <a:off x="1477215" y="1715703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7" name="Oval 566"/>
            <p:cNvSpPr/>
            <p:nvPr/>
          </p:nvSpPr>
          <p:spPr bwMode="auto">
            <a:xfrm>
              <a:off x="2835753" y="1718876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8" name="Oval 567"/>
            <p:cNvSpPr/>
            <p:nvPr/>
          </p:nvSpPr>
          <p:spPr bwMode="auto">
            <a:xfrm>
              <a:off x="3286116" y="1718876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9" name="Oval 568"/>
            <p:cNvSpPr/>
            <p:nvPr/>
          </p:nvSpPr>
          <p:spPr bwMode="auto">
            <a:xfrm>
              <a:off x="3752430" y="1722049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95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70" name="Oval 569"/>
            <p:cNvSpPr/>
            <p:nvPr/>
          </p:nvSpPr>
          <p:spPr bwMode="auto">
            <a:xfrm>
              <a:off x="3524468" y="1391270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90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71" name="Oval 570"/>
            <p:cNvSpPr/>
            <p:nvPr/>
          </p:nvSpPr>
          <p:spPr bwMode="auto">
            <a:xfrm>
              <a:off x="2117321" y="1391270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72" name="Oval 571"/>
            <p:cNvSpPr/>
            <p:nvPr/>
          </p:nvSpPr>
          <p:spPr bwMode="auto">
            <a:xfrm>
              <a:off x="3105554" y="118121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81" name="สี่เหลี่ยมผืนผ้า 156"/>
            <p:cNvSpPr/>
            <p:nvPr/>
          </p:nvSpPr>
          <p:spPr>
            <a:xfrm>
              <a:off x="809601" y="1855445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583" name="สี่เหลี่ยมผืนผ้า 156"/>
            <p:cNvSpPr/>
            <p:nvPr/>
          </p:nvSpPr>
          <p:spPr>
            <a:xfrm>
              <a:off x="2510458" y="2319976"/>
              <a:ext cx="11080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Short Side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613" name="Oval 169"/>
            <p:cNvSpPr/>
            <p:nvPr/>
          </p:nvSpPr>
          <p:spPr bwMode="auto">
            <a:xfrm>
              <a:off x="2119070" y="1605584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614" name="Oval 169"/>
            <p:cNvSpPr/>
            <p:nvPr/>
          </p:nvSpPr>
          <p:spPr bwMode="auto">
            <a:xfrm>
              <a:off x="3105554" y="1395532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615" name="Oval 169"/>
            <p:cNvSpPr/>
            <p:nvPr/>
          </p:nvSpPr>
          <p:spPr bwMode="auto">
            <a:xfrm>
              <a:off x="3521398" y="159514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616" name="Oval 169"/>
            <p:cNvSpPr/>
            <p:nvPr/>
          </p:nvSpPr>
          <p:spPr bwMode="auto">
            <a:xfrm>
              <a:off x="3303886" y="193897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\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617" name="Oval 160"/>
            <p:cNvSpPr/>
            <p:nvPr/>
          </p:nvSpPr>
          <p:spPr bwMode="auto">
            <a:xfrm>
              <a:off x="3537889" y="2186898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18" name="Oval 160"/>
            <p:cNvSpPr/>
            <p:nvPr/>
          </p:nvSpPr>
          <p:spPr bwMode="auto">
            <a:xfrm>
              <a:off x="3086502" y="218213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19" name="Oval 160"/>
            <p:cNvSpPr/>
            <p:nvPr/>
          </p:nvSpPr>
          <p:spPr bwMode="auto">
            <a:xfrm>
              <a:off x="2594722" y="218213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20" name="Oval 160"/>
            <p:cNvSpPr/>
            <p:nvPr/>
          </p:nvSpPr>
          <p:spPr bwMode="auto">
            <a:xfrm>
              <a:off x="2040528" y="218213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21" name="Oval 160"/>
            <p:cNvSpPr/>
            <p:nvPr/>
          </p:nvSpPr>
          <p:spPr bwMode="auto">
            <a:xfrm>
              <a:off x="932783" y="218213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22" name="Oval 160"/>
            <p:cNvSpPr/>
            <p:nvPr/>
          </p:nvSpPr>
          <p:spPr bwMode="auto">
            <a:xfrm>
              <a:off x="3754409" y="192019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23" name="Oval 160"/>
            <p:cNvSpPr/>
            <p:nvPr/>
          </p:nvSpPr>
          <p:spPr bwMode="auto">
            <a:xfrm>
              <a:off x="2830763" y="1915434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38" name="สี่เหลี่ยมผืนผ้า 156"/>
            <p:cNvSpPr/>
            <p:nvPr/>
          </p:nvSpPr>
          <p:spPr>
            <a:xfrm>
              <a:off x="1973591" y="1000108"/>
              <a:ext cx="612000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FF00FF"/>
                  </a:solidFill>
                </a:rPr>
                <a:t>h = 3</a:t>
              </a:r>
              <a:endParaRPr lang="th-TH" sz="1600" b="1" dirty="0">
                <a:solidFill>
                  <a:srgbClr val="FF00FF"/>
                </a:solidFill>
              </a:endParaRPr>
            </a:p>
          </p:txBody>
        </p:sp>
        <p:sp>
          <p:nvSpPr>
            <p:cNvPr id="639" name="สี่เหลี่ยมผืนผ้า 156"/>
            <p:cNvSpPr/>
            <p:nvPr/>
          </p:nvSpPr>
          <p:spPr>
            <a:xfrm>
              <a:off x="501121" y="2202277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0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640" name="สี่เหลี่ยมผืนผ้า 156"/>
            <p:cNvSpPr/>
            <p:nvPr/>
          </p:nvSpPr>
          <p:spPr>
            <a:xfrm>
              <a:off x="2729082" y="1523345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641" name="สี่เหลี่ยมผืนผ้า 156"/>
            <p:cNvSpPr/>
            <p:nvPr/>
          </p:nvSpPr>
          <p:spPr>
            <a:xfrm>
              <a:off x="1101391" y="2203974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0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644" name="สี่เหลี่ยมผืนผ้า 156"/>
            <p:cNvSpPr/>
            <p:nvPr/>
          </p:nvSpPr>
          <p:spPr>
            <a:xfrm>
              <a:off x="1924860" y="1855445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grpSp>
          <p:nvGrpSpPr>
            <p:cNvPr id="7" name="Group 1082"/>
            <p:cNvGrpSpPr/>
            <p:nvPr/>
          </p:nvGrpSpPr>
          <p:grpSpPr>
            <a:xfrm>
              <a:off x="619102" y="2521634"/>
              <a:ext cx="1963024" cy="253278"/>
              <a:chOff x="619102" y="2889970"/>
              <a:chExt cx="1963024" cy="253278"/>
            </a:xfrm>
          </p:grpSpPr>
          <p:sp>
            <p:nvSpPr>
              <p:cNvPr id="625" name="Oval 160"/>
              <p:cNvSpPr/>
              <p:nvPr/>
            </p:nvSpPr>
            <p:spPr bwMode="auto">
              <a:xfrm>
                <a:off x="2330126" y="2889970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26" name="Oval 160"/>
              <p:cNvSpPr/>
              <p:nvPr/>
            </p:nvSpPr>
            <p:spPr bwMode="auto">
              <a:xfrm>
                <a:off x="1748232" y="2889970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707" name="Oval 160"/>
              <p:cNvSpPr/>
              <p:nvPr/>
            </p:nvSpPr>
            <p:spPr bwMode="auto">
              <a:xfrm>
                <a:off x="1205317" y="2891248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708" name="Oval 160"/>
              <p:cNvSpPr/>
              <p:nvPr/>
            </p:nvSpPr>
            <p:spPr bwMode="auto">
              <a:xfrm>
                <a:off x="619102" y="2891248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</p:grpSp>
        <p:sp>
          <p:nvSpPr>
            <p:cNvPr id="637" name="สี่เหลี่ยมผืนผ้า 156"/>
            <p:cNvSpPr/>
            <p:nvPr/>
          </p:nvSpPr>
          <p:spPr>
            <a:xfrm>
              <a:off x="1354329" y="1500032"/>
              <a:ext cx="68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2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995" name="Isosceles Triangle 994"/>
            <p:cNvSpPr/>
            <p:nvPr/>
          </p:nvSpPr>
          <p:spPr>
            <a:xfrm>
              <a:off x="2424097" y="1713912"/>
              <a:ext cx="1071570" cy="648000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4" name="Oval 160"/>
            <p:cNvSpPr/>
            <p:nvPr/>
          </p:nvSpPr>
          <p:spPr bwMode="auto">
            <a:xfrm>
              <a:off x="1475710" y="186184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1868089" y="1389490"/>
              <a:ext cx="3048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x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" name="Group 335"/>
          <p:cNvGrpSpPr/>
          <p:nvPr/>
        </p:nvGrpSpPr>
        <p:grpSpPr>
          <a:xfrm>
            <a:off x="5943988" y="3214686"/>
            <a:ext cx="2970994" cy="3324191"/>
            <a:chOff x="5943988" y="3214686"/>
            <a:chExt cx="2970994" cy="3324191"/>
          </a:xfrm>
        </p:grpSpPr>
        <p:sp>
          <p:nvSpPr>
            <p:cNvPr id="217" name="สี่เหลี่ยมผืนผ้า 156"/>
            <p:cNvSpPr/>
            <p:nvPr/>
          </p:nvSpPr>
          <p:spPr>
            <a:xfrm>
              <a:off x="6215074" y="6231100"/>
              <a:ext cx="26432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b="1" dirty="0">
                  <a:latin typeface="Comic Sans MS" pitchFamily="66" charset="0"/>
                </a:rPr>
                <a:t>Height balanced again</a:t>
              </a:r>
              <a:r>
                <a:rPr lang="en-US" sz="1400" b="1" dirty="0"/>
                <a:t>→ AVL</a:t>
              </a:r>
              <a:r>
                <a:rPr lang="en-US" sz="1400" b="1" dirty="0">
                  <a:latin typeface="Comic Sans MS" pitchFamily="66" charset="0"/>
                </a:rPr>
                <a:t> </a:t>
              </a:r>
              <a:endParaRPr lang="th-TH" sz="1400" b="1" dirty="0">
                <a:latin typeface="Comic Sans MS" pitchFamily="66" charset="0"/>
              </a:endParaRPr>
            </a:p>
          </p:txBody>
        </p:sp>
        <p:cxnSp>
          <p:nvCxnSpPr>
            <p:cNvPr id="1103" name="Straight Connector 4"/>
            <p:cNvCxnSpPr>
              <a:stCxn id="1127" idx="7"/>
              <a:endCxn id="1133" idx="2"/>
            </p:cNvCxnSpPr>
            <p:nvPr/>
          </p:nvCxnSpPr>
          <p:spPr>
            <a:xfrm rot="5400000" flipH="1" flipV="1">
              <a:off x="7514105" y="4304014"/>
              <a:ext cx="122244" cy="88175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5"/>
            <p:cNvCxnSpPr>
              <a:endCxn id="1133" idx="6"/>
            </p:cNvCxnSpPr>
            <p:nvPr/>
          </p:nvCxnSpPr>
          <p:spPr>
            <a:xfrm rot="16200000" flipV="1">
              <a:off x="8309538" y="4642340"/>
              <a:ext cx="120957" cy="2038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6"/>
            <p:cNvCxnSpPr>
              <a:stCxn id="1127" idx="6"/>
              <a:endCxn id="1132" idx="0"/>
            </p:cNvCxnSpPr>
            <p:nvPr/>
          </p:nvCxnSpPr>
          <p:spPr>
            <a:xfrm>
              <a:off x="7171253" y="4895110"/>
              <a:ext cx="392010" cy="20538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Connector 7"/>
            <p:cNvCxnSpPr>
              <a:endCxn id="1132" idx="6"/>
            </p:cNvCxnSpPr>
            <p:nvPr/>
          </p:nvCxnSpPr>
          <p:spPr>
            <a:xfrm rot="16200000" flipV="1">
              <a:off x="7788271" y="5127487"/>
              <a:ext cx="196642" cy="39465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Straight Connector 10"/>
            <p:cNvCxnSpPr>
              <a:stCxn id="1122" idx="0"/>
              <a:endCxn id="1127" idx="2"/>
            </p:cNvCxnSpPr>
            <p:nvPr/>
          </p:nvCxnSpPr>
          <p:spPr>
            <a:xfrm rot="5400000" flipH="1" flipV="1">
              <a:off x="6613483" y="4772095"/>
              <a:ext cx="182755" cy="42878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2" name="Oval 1121"/>
            <p:cNvSpPr/>
            <p:nvPr/>
          </p:nvSpPr>
          <p:spPr bwMode="auto">
            <a:xfrm>
              <a:off x="6364467" y="5077865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20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27" name="Oval 1126"/>
            <p:cNvSpPr/>
            <p:nvPr/>
          </p:nvSpPr>
          <p:spPr bwMode="auto">
            <a:xfrm>
              <a:off x="6919253" y="4769110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32" name="Oval 1131"/>
            <p:cNvSpPr/>
            <p:nvPr/>
          </p:nvSpPr>
          <p:spPr bwMode="auto">
            <a:xfrm>
              <a:off x="7437263" y="5100495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33" name="Oval 1132"/>
            <p:cNvSpPr/>
            <p:nvPr/>
          </p:nvSpPr>
          <p:spPr bwMode="auto">
            <a:xfrm>
              <a:off x="8016106" y="4557771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35" name="สี่เหลี่ยมผืนผ้า 156"/>
            <p:cNvSpPr/>
            <p:nvPr/>
          </p:nvSpPr>
          <p:spPr>
            <a:xfrm>
              <a:off x="6251639" y="4908852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2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137" name="Oval 169"/>
            <p:cNvSpPr/>
            <p:nvPr/>
          </p:nvSpPr>
          <p:spPr bwMode="auto">
            <a:xfrm>
              <a:off x="7439012" y="526241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38" name="Oval 169"/>
            <p:cNvSpPr/>
            <p:nvPr/>
          </p:nvSpPr>
          <p:spPr bwMode="auto">
            <a:xfrm>
              <a:off x="8016106" y="4772085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grpSp>
          <p:nvGrpSpPr>
            <p:cNvPr id="9" name="Group 1191"/>
            <p:cNvGrpSpPr/>
            <p:nvPr/>
          </p:nvGrpSpPr>
          <p:grpSpPr>
            <a:xfrm>
              <a:off x="8196668" y="4767823"/>
              <a:ext cx="718314" cy="1061917"/>
              <a:chOff x="8363804" y="4216804"/>
              <a:chExt cx="718314" cy="1061917"/>
            </a:xfrm>
          </p:grpSpPr>
          <p:sp>
            <p:nvSpPr>
              <p:cNvPr id="1131" name="Oval 1130"/>
              <p:cNvSpPr/>
              <p:nvPr/>
            </p:nvSpPr>
            <p:spPr bwMode="auto">
              <a:xfrm>
                <a:off x="8602156" y="4216804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90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1107" name="Straight Connector 8"/>
              <p:cNvCxnSpPr>
                <a:stCxn id="1129" idx="0"/>
                <a:endCxn id="1131" idx="2"/>
              </p:cNvCxnSpPr>
              <p:nvPr/>
            </p:nvCxnSpPr>
            <p:spPr>
              <a:xfrm rot="5400000" flipH="1" flipV="1">
                <a:off x="8445177" y="4387431"/>
                <a:ext cx="201606" cy="1123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8" name="Straight Connector 9"/>
              <p:cNvCxnSpPr>
                <a:stCxn id="1130" idx="0"/>
                <a:endCxn id="1131" idx="6"/>
              </p:cNvCxnSpPr>
              <p:nvPr/>
            </p:nvCxnSpPr>
            <p:spPr>
              <a:xfrm rot="16200000" flipV="1">
                <a:off x="8802748" y="4394213"/>
                <a:ext cx="204779" cy="10196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Connector 1112"/>
              <p:cNvCxnSpPr>
                <a:stCxn id="1126" idx="0"/>
                <a:endCxn id="1129" idx="6"/>
              </p:cNvCxnSpPr>
              <p:nvPr/>
            </p:nvCxnSpPr>
            <p:spPr>
              <a:xfrm rot="16200000" flipV="1">
                <a:off x="8583873" y="4702341"/>
                <a:ext cx="185928" cy="12206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6" name="Oval 1125"/>
              <p:cNvSpPr/>
              <p:nvPr/>
            </p:nvSpPr>
            <p:spPr bwMode="auto">
              <a:xfrm>
                <a:off x="8611870" y="4856338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87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29" name="Oval 1128"/>
              <p:cNvSpPr/>
              <p:nvPr/>
            </p:nvSpPr>
            <p:spPr bwMode="auto">
              <a:xfrm>
                <a:off x="8363804" y="4544410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85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30" name="Oval 1129"/>
              <p:cNvSpPr/>
              <p:nvPr/>
            </p:nvSpPr>
            <p:spPr bwMode="auto">
              <a:xfrm>
                <a:off x="8830118" y="4547583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95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39" name="Oval 169"/>
              <p:cNvSpPr/>
              <p:nvPr/>
            </p:nvSpPr>
            <p:spPr bwMode="auto">
              <a:xfrm>
                <a:off x="8599086" y="4430477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chemeClr val="tx1"/>
                    </a:solidFill>
                    <a:latin typeface="Arial Black" pitchFamily="34" charset="0"/>
                  </a:rPr>
                  <a:t>/</a:t>
                </a:r>
                <a:endParaRPr lang="th-TH" sz="1400" b="1" dirty="0">
                  <a:solidFill>
                    <a:schemeClr val="tx1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1140" name="Oval 169"/>
              <p:cNvSpPr/>
              <p:nvPr/>
            </p:nvSpPr>
            <p:spPr bwMode="auto">
              <a:xfrm>
                <a:off x="8376811" y="4764715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chemeClr val="tx1"/>
                    </a:solidFill>
                    <a:latin typeface="Arial Black" pitchFamily="34" charset="0"/>
                  </a:rPr>
                  <a:t>\</a:t>
                </a:r>
                <a:endParaRPr lang="th-TH" sz="1400" b="1" dirty="0">
                  <a:solidFill>
                    <a:schemeClr val="tx1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1141" name="Oval 160"/>
              <p:cNvSpPr/>
              <p:nvPr/>
            </p:nvSpPr>
            <p:spPr bwMode="auto">
              <a:xfrm>
                <a:off x="8606051" y="5026721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1146" name="Oval 160"/>
              <p:cNvSpPr/>
              <p:nvPr/>
            </p:nvSpPr>
            <p:spPr bwMode="auto">
              <a:xfrm>
                <a:off x="8822571" y="4702863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</p:grpSp>
        <p:grpSp>
          <p:nvGrpSpPr>
            <p:cNvPr id="10" name="Group 1190"/>
            <p:cNvGrpSpPr/>
            <p:nvPr/>
          </p:nvGrpSpPr>
          <p:grpSpPr>
            <a:xfrm>
              <a:off x="7710064" y="5246218"/>
              <a:ext cx="753756" cy="940545"/>
              <a:chOff x="7663713" y="4362527"/>
              <a:chExt cx="753756" cy="940545"/>
            </a:xfrm>
          </p:grpSpPr>
          <p:cxnSp>
            <p:nvCxnSpPr>
              <p:cNvPr id="1111" name="Straight Connector 12"/>
              <p:cNvCxnSpPr>
                <a:stCxn id="1124" idx="0"/>
                <a:endCxn id="1128" idx="3"/>
              </p:cNvCxnSpPr>
              <p:nvPr/>
            </p:nvCxnSpPr>
            <p:spPr>
              <a:xfrm rot="5400000" flipH="1" flipV="1">
                <a:off x="7791972" y="4757246"/>
                <a:ext cx="156114" cy="16063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2" name="Straight Connector 13"/>
              <p:cNvCxnSpPr>
                <a:stCxn id="1125" idx="0"/>
                <a:endCxn id="1128" idx="5"/>
              </p:cNvCxnSpPr>
              <p:nvPr/>
            </p:nvCxnSpPr>
            <p:spPr>
              <a:xfrm rot="16200000" flipV="1">
                <a:off x="8130360" y="4757682"/>
                <a:ext cx="159287" cy="16293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4" name="Oval 1123"/>
              <p:cNvSpPr/>
              <p:nvPr/>
            </p:nvSpPr>
            <p:spPr bwMode="auto">
              <a:xfrm>
                <a:off x="7663713" y="4915619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65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25" name="Oval 1124"/>
              <p:cNvSpPr/>
              <p:nvPr/>
            </p:nvSpPr>
            <p:spPr bwMode="auto">
              <a:xfrm>
                <a:off x="8165469" y="4918792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75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28" name="Oval 1127"/>
              <p:cNvSpPr/>
              <p:nvPr/>
            </p:nvSpPr>
            <p:spPr bwMode="auto">
              <a:xfrm>
                <a:off x="7913441" y="4544410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70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42" name="Oval 160"/>
              <p:cNvSpPr/>
              <p:nvPr/>
            </p:nvSpPr>
            <p:spPr bwMode="auto">
              <a:xfrm>
                <a:off x="8164190" y="5051072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1143" name="Oval 160"/>
              <p:cNvSpPr/>
              <p:nvPr/>
            </p:nvSpPr>
            <p:spPr bwMode="auto">
              <a:xfrm>
                <a:off x="7672410" y="5051072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1147" name="Oval 160"/>
              <p:cNvSpPr/>
              <p:nvPr/>
            </p:nvSpPr>
            <p:spPr bwMode="auto">
              <a:xfrm>
                <a:off x="7908451" y="4703499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1150" name="สี่เหลี่ยมผืนผ้า 156"/>
              <p:cNvSpPr/>
              <p:nvPr/>
            </p:nvSpPr>
            <p:spPr>
              <a:xfrm>
                <a:off x="7796234" y="4362527"/>
                <a:ext cx="504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FF00FF"/>
                    </a:solidFill>
                  </a:rPr>
                  <a:t>h = 1</a:t>
                </a:r>
                <a:endParaRPr lang="th-TH" sz="1200" b="1" dirty="0">
                  <a:solidFill>
                    <a:srgbClr val="FF00FF"/>
                  </a:solidFill>
                </a:endParaRPr>
              </a:p>
            </p:txBody>
          </p:sp>
        </p:grpSp>
        <p:sp>
          <p:nvSpPr>
            <p:cNvPr id="1168" name="Oval 160"/>
            <p:cNvSpPr/>
            <p:nvPr/>
          </p:nvSpPr>
          <p:spPr bwMode="auto">
            <a:xfrm>
              <a:off x="6905612" y="493586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grpSp>
          <p:nvGrpSpPr>
            <p:cNvPr id="11" name="Group 1186"/>
            <p:cNvGrpSpPr/>
            <p:nvPr/>
          </p:nvGrpSpPr>
          <p:grpSpPr>
            <a:xfrm>
              <a:off x="6841041" y="5226495"/>
              <a:ext cx="841086" cy="958576"/>
              <a:chOff x="6825920" y="4644716"/>
              <a:chExt cx="841086" cy="958576"/>
            </a:xfrm>
          </p:grpSpPr>
          <p:cxnSp>
            <p:nvCxnSpPr>
              <p:cNvPr id="1110" name="Straight Connector 11"/>
              <p:cNvCxnSpPr>
                <a:stCxn id="1123" idx="0"/>
                <a:endCxn id="1132" idx="2"/>
              </p:cNvCxnSpPr>
              <p:nvPr/>
            </p:nvCxnSpPr>
            <p:spPr>
              <a:xfrm rot="5400000" flipH="1" flipV="1">
                <a:off x="7219637" y="4665174"/>
                <a:ext cx="208449" cy="16753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/>
              <p:cNvCxnSpPr>
                <a:stCxn id="1120" idx="0"/>
                <a:endCxn id="1123" idx="3"/>
              </p:cNvCxnSpPr>
              <p:nvPr/>
            </p:nvCxnSpPr>
            <p:spPr>
              <a:xfrm rot="5400000" flipH="1" flipV="1">
                <a:off x="6976577" y="5043604"/>
                <a:ext cx="149765" cy="19907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Connector 1116"/>
              <p:cNvCxnSpPr>
                <a:stCxn id="1121" idx="0"/>
                <a:endCxn id="1123" idx="5"/>
              </p:cNvCxnSpPr>
              <p:nvPr/>
            </p:nvCxnSpPr>
            <p:spPr>
              <a:xfrm rot="16200000" flipV="1">
                <a:off x="7349838" y="5047611"/>
                <a:ext cx="152938" cy="19423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0" name="Oval 1119"/>
              <p:cNvSpPr/>
              <p:nvPr/>
            </p:nvSpPr>
            <p:spPr bwMode="auto">
              <a:xfrm>
                <a:off x="6825920" y="5218025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45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21" name="Oval 1120"/>
              <p:cNvSpPr/>
              <p:nvPr/>
            </p:nvSpPr>
            <p:spPr bwMode="auto">
              <a:xfrm>
                <a:off x="7397424" y="5221198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55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23" name="Oval 1122"/>
              <p:cNvSpPr/>
              <p:nvPr/>
            </p:nvSpPr>
            <p:spPr bwMode="auto">
              <a:xfrm>
                <a:off x="7114094" y="4853165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50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44" name="Oval 160"/>
              <p:cNvSpPr/>
              <p:nvPr/>
            </p:nvSpPr>
            <p:spPr bwMode="auto">
              <a:xfrm>
                <a:off x="7118216" y="5007670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1152" name="สี่เหลี่ยมผืนผ้า 156"/>
              <p:cNvSpPr/>
              <p:nvPr/>
            </p:nvSpPr>
            <p:spPr>
              <a:xfrm>
                <a:off x="6999615" y="4680979"/>
                <a:ext cx="504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FF00FF"/>
                    </a:solidFill>
                  </a:rPr>
                  <a:t>h = 1</a:t>
                </a:r>
                <a:endParaRPr lang="th-TH" sz="1200" b="1" dirty="0">
                  <a:solidFill>
                    <a:srgbClr val="FF00FF"/>
                  </a:solidFill>
                </a:endParaRPr>
              </a:p>
            </p:txBody>
          </p:sp>
          <p:sp>
            <p:nvSpPr>
              <p:cNvPr id="1170" name="Oval 160"/>
              <p:cNvSpPr/>
              <p:nvPr/>
            </p:nvSpPr>
            <p:spPr bwMode="auto">
              <a:xfrm>
                <a:off x="7415006" y="5351292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1171" name="Oval 160"/>
              <p:cNvSpPr/>
              <p:nvPr/>
            </p:nvSpPr>
            <p:spPr bwMode="auto">
              <a:xfrm>
                <a:off x="6833112" y="5351292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</p:grpSp>
        <p:grpSp>
          <p:nvGrpSpPr>
            <p:cNvPr id="12" name="Group 1189"/>
            <p:cNvGrpSpPr/>
            <p:nvPr/>
          </p:nvGrpSpPr>
          <p:grpSpPr>
            <a:xfrm>
              <a:off x="5943988" y="5255684"/>
              <a:ext cx="1089152" cy="959101"/>
              <a:chOff x="5579638" y="5027811"/>
              <a:chExt cx="1089152" cy="959101"/>
            </a:xfrm>
          </p:grpSpPr>
          <p:cxnSp>
            <p:nvCxnSpPr>
              <p:cNvPr id="1114" name="Straight Connector 1113"/>
              <p:cNvCxnSpPr>
                <a:stCxn id="1118" idx="0"/>
                <a:endCxn id="1122" idx="3"/>
              </p:cNvCxnSpPr>
              <p:nvPr/>
            </p:nvCxnSpPr>
            <p:spPr>
              <a:xfrm rot="5400000" flipH="1" flipV="1">
                <a:off x="5847349" y="5039694"/>
                <a:ext cx="149765" cy="2005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/>
              <p:cNvCxnSpPr>
                <a:stCxn id="1119" idx="0"/>
                <a:endCxn id="1122" idx="5"/>
              </p:cNvCxnSpPr>
              <p:nvPr/>
            </p:nvCxnSpPr>
            <p:spPr>
              <a:xfrm rot="16200000" flipV="1">
                <a:off x="6231575" y="5034210"/>
                <a:ext cx="152938" cy="214691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8" name="Oval 1117"/>
              <p:cNvSpPr/>
              <p:nvPr/>
            </p:nvSpPr>
            <p:spPr bwMode="auto">
              <a:xfrm>
                <a:off x="5695955" y="5214852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10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19" name="Oval 1118"/>
              <p:cNvSpPr/>
              <p:nvPr/>
            </p:nvSpPr>
            <p:spPr bwMode="auto">
              <a:xfrm>
                <a:off x="6289389" y="5218025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30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1134" name="Straight Connector 1133"/>
              <p:cNvCxnSpPr>
                <a:stCxn id="1180" idx="0"/>
                <a:endCxn id="1118" idx="5"/>
              </p:cNvCxnSpPr>
              <p:nvPr/>
            </p:nvCxnSpPr>
            <p:spPr>
              <a:xfrm rot="16200000" flipV="1">
                <a:off x="5891657" y="5449341"/>
                <a:ext cx="154897" cy="116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5" name="Oval 160"/>
              <p:cNvSpPr/>
              <p:nvPr/>
            </p:nvSpPr>
            <p:spPr bwMode="auto">
              <a:xfrm>
                <a:off x="6010471" y="5075910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rgbClr val="FF0000"/>
                    </a:solidFill>
                    <a:latin typeface="Arial Black" pitchFamily="34" charset="0"/>
                  </a:rPr>
                  <a:t>/</a:t>
                </a:r>
                <a:endParaRPr lang="th-TH" sz="1400" b="1" dirty="0">
                  <a:solidFill>
                    <a:srgbClr val="FF0000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1149" name="สี่เหลี่ยมผืนผ้า 156"/>
              <p:cNvSpPr/>
              <p:nvPr/>
            </p:nvSpPr>
            <p:spPr>
              <a:xfrm>
                <a:off x="5579638" y="5027811"/>
                <a:ext cx="504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FF00FF"/>
                    </a:solidFill>
                  </a:rPr>
                  <a:t>h = </a:t>
                </a:r>
                <a:r>
                  <a:rPr lang="en-US" sz="1200" b="1" dirty="0">
                    <a:solidFill>
                      <a:srgbClr val="0000FF"/>
                    </a:solidFill>
                  </a:rPr>
                  <a:t>1</a:t>
                </a:r>
                <a:endParaRPr lang="th-TH" sz="12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51" name="สี่เหลี่ยมผืนผ้า 156"/>
              <p:cNvSpPr/>
              <p:nvPr/>
            </p:nvSpPr>
            <p:spPr>
              <a:xfrm>
                <a:off x="6164790" y="5029508"/>
                <a:ext cx="504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FF00FF"/>
                    </a:solidFill>
                  </a:rPr>
                  <a:t>h = 0</a:t>
                </a:r>
                <a:endParaRPr lang="th-TH" sz="1200" b="1" dirty="0">
                  <a:solidFill>
                    <a:srgbClr val="FF00FF"/>
                  </a:solidFill>
                </a:endParaRPr>
              </a:p>
            </p:txBody>
          </p:sp>
          <p:sp>
            <p:nvSpPr>
              <p:cNvPr id="1172" name="Oval 160"/>
              <p:cNvSpPr/>
              <p:nvPr/>
            </p:nvSpPr>
            <p:spPr bwMode="auto">
              <a:xfrm>
                <a:off x="6290197" y="5352570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1173" name="Oval 160"/>
              <p:cNvSpPr/>
              <p:nvPr/>
            </p:nvSpPr>
            <p:spPr bwMode="auto">
              <a:xfrm>
                <a:off x="5731278" y="5448106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rgbClr val="FF0000"/>
                    </a:solidFill>
                    <a:latin typeface="Arial Black" pitchFamily="34" charset="0"/>
                  </a:rPr>
                  <a:t>\</a:t>
                </a:r>
                <a:endParaRPr lang="th-TH" sz="1400" b="1" dirty="0">
                  <a:solidFill>
                    <a:srgbClr val="FF0000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1178" name="Oval 160"/>
              <p:cNvSpPr/>
              <p:nvPr/>
            </p:nvSpPr>
            <p:spPr bwMode="auto">
              <a:xfrm>
                <a:off x="5905224" y="5734912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rgbClr val="FF0000"/>
                    </a:solidFill>
                    <a:latin typeface="Arial Black" pitchFamily="34" charset="0"/>
                  </a:rPr>
                  <a:t>-</a:t>
                </a:r>
                <a:endParaRPr lang="th-TH" sz="1400" b="1" dirty="0">
                  <a:solidFill>
                    <a:srgbClr val="FF0000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1180" name="Oval 1179"/>
              <p:cNvSpPr/>
              <p:nvPr/>
            </p:nvSpPr>
            <p:spPr bwMode="auto">
              <a:xfrm>
                <a:off x="5901160" y="5584844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/>
                    </a:solidFill>
                    <a:latin typeface="Comic Sans MS" pitchFamily="66" charset="0"/>
                  </a:rPr>
                  <a:t>15</a:t>
                </a:r>
                <a:endParaRPr lang="th-TH" sz="1100" b="1" dirty="0">
                  <a:solidFill>
                    <a:schemeClr val="bg1"/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1213" name="Rectangle 1212"/>
            <p:cNvSpPr/>
            <p:nvPr/>
          </p:nvSpPr>
          <p:spPr>
            <a:xfrm>
              <a:off x="7209998" y="5145180"/>
              <a:ext cx="3048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x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214" name="Rectangle 1213"/>
            <p:cNvSpPr/>
            <p:nvPr/>
          </p:nvSpPr>
          <p:spPr>
            <a:xfrm>
              <a:off x="6690792" y="4815886"/>
              <a:ext cx="3048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y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6125046" y="5136537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z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72" name="Right Arrow 271"/>
            <p:cNvSpPr/>
            <p:nvPr/>
          </p:nvSpPr>
          <p:spPr>
            <a:xfrm rot="5400000">
              <a:off x="7036611" y="3536157"/>
              <a:ext cx="1214446" cy="571504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Re-balance</a:t>
              </a:r>
              <a:endParaRPr lang="th-TH" sz="1400" dirty="0"/>
            </a:p>
          </p:txBody>
        </p:sp>
      </p:grpSp>
      <p:grpSp>
        <p:nvGrpSpPr>
          <p:cNvPr id="13" name="Group 316"/>
          <p:cNvGrpSpPr/>
          <p:nvPr/>
        </p:nvGrpSpPr>
        <p:grpSpPr>
          <a:xfrm>
            <a:off x="214281" y="1677427"/>
            <a:ext cx="2786082" cy="1008000"/>
            <a:chOff x="214281" y="1677427"/>
            <a:chExt cx="2786082" cy="1008000"/>
          </a:xfrm>
        </p:grpSpPr>
        <p:grpSp>
          <p:nvGrpSpPr>
            <p:cNvPr id="14" name="Group 315"/>
            <p:cNvGrpSpPr/>
            <p:nvPr/>
          </p:nvGrpSpPr>
          <p:grpSpPr>
            <a:xfrm>
              <a:off x="214281" y="1677427"/>
              <a:ext cx="2786082" cy="1008000"/>
              <a:chOff x="214281" y="1494552"/>
              <a:chExt cx="2786082" cy="1008000"/>
            </a:xfrm>
          </p:grpSpPr>
          <p:cxnSp>
            <p:nvCxnSpPr>
              <p:cNvPr id="310" name="Straight Connector 309"/>
              <p:cNvCxnSpPr/>
              <p:nvPr/>
            </p:nvCxnSpPr>
            <p:spPr>
              <a:xfrm flipV="1">
                <a:off x="214282" y="2500306"/>
                <a:ext cx="277875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 rot="5400000" flipH="1" flipV="1">
                <a:off x="173829" y="1652832"/>
                <a:ext cx="890172" cy="809267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1026890" y="1494552"/>
                <a:ext cx="585000" cy="11782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rot="16200000" flipV="1">
                <a:off x="2150644" y="1652832"/>
                <a:ext cx="890172" cy="809267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H="1" flipV="1">
                <a:off x="1602756" y="1494552"/>
                <a:ext cx="585000" cy="11782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สี่เหลี่ยมผืนผ้า 156"/>
            <p:cNvSpPr/>
            <p:nvPr/>
          </p:nvSpPr>
          <p:spPr>
            <a:xfrm>
              <a:off x="1164539" y="2016865"/>
              <a:ext cx="9715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Long Side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5" name="Group 326"/>
          <p:cNvGrpSpPr/>
          <p:nvPr/>
        </p:nvGrpSpPr>
        <p:grpSpPr>
          <a:xfrm>
            <a:off x="4143372" y="857232"/>
            <a:ext cx="2857520" cy="523220"/>
            <a:chOff x="4143372" y="857232"/>
            <a:chExt cx="2857520" cy="523220"/>
          </a:xfrm>
        </p:grpSpPr>
        <p:sp>
          <p:nvSpPr>
            <p:cNvPr id="530" name="Rectangle 529"/>
            <p:cNvSpPr/>
            <p:nvPr/>
          </p:nvSpPr>
          <p:spPr>
            <a:xfrm>
              <a:off x="4143372" y="857232"/>
              <a:ext cx="24570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Comic Sans MS" pitchFamily="66" charset="0"/>
                </a:rPr>
                <a:t>1</a:t>
              </a:r>
              <a:r>
                <a:rPr lang="en-US" sz="2000" b="1" baseline="30000" dirty="0">
                  <a:latin typeface="Comic Sans MS" pitchFamily="66" charset="0"/>
                </a:rPr>
                <a:t>st</a:t>
              </a:r>
              <a:r>
                <a:rPr lang="en-US" sz="2000" b="1" dirty="0">
                  <a:latin typeface="Comic Sans MS" pitchFamily="66" charset="0"/>
                </a:rPr>
                <a:t> unbalanced </a:t>
              </a:r>
              <a:r>
                <a:rPr lang="en-US" sz="2800" dirty="0">
                  <a:solidFill>
                    <a:srgbClr val="FF0000"/>
                  </a:solidFill>
                  <a:latin typeface="Comic Sans MS" pitchFamily="66" charset="0"/>
                </a:rPr>
                <a:t>x</a:t>
              </a:r>
              <a:endParaRPr lang="th-TH" sz="2800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cxnSp>
          <p:nvCxnSpPr>
            <p:cNvPr id="323" name="Straight Arrow Connector 322"/>
            <p:cNvCxnSpPr/>
            <p:nvPr/>
          </p:nvCxnSpPr>
          <p:spPr>
            <a:xfrm>
              <a:off x="6286512" y="1142984"/>
              <a:ext cx="714380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320"/>
          <p:cNvGrpSpPr/>
          <p:nvPr/>
        </p:nvGrpSpPr>
        <p:grpSpPr>
          <a:xfrm>
            <a:off x="5589328" y="1295775"/>
            <a:ext cx="2697448" cy="1797378"/>
            <a:chOff x="5627804" y="1295775"/>
            <a:chExt cx="2697448" cy="1797378"/>
          </a:xfrm>
        </p:grpSpPr>
        <p:sp>
          <p:nvSpPr>
            <p:cNvPr id="1043" name="Oval 169"/>
            <p:cNvSpPr/>
            <p:nvPr/>
          </p:nvSpPr>
          <p:spPr bwMode="auto">
            <a:xfrm>
              <a:off x="7086768" y="1505827"/>
              <a:ext cx="252000" cy="252000"/>
            </a:xfrm>
            <a:prstGeom prst="rect">
              <a:avLst/>
            </a:prstGeom>
            <a:solidFill>
              <a:srgbClr val="E4FF97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//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44" name="Oval 169"/>
            <p:cNvSpPr/>
            <p:nvPr/>
          </p:nvSpPr>
          <p:spPr bwMode="auto">
            <a:xfrm>
              <a:off x="8073252" y="1295775"/>
              <a:ext cx="252000" cy="252000"/>
            </a:xfrm>
            <a:prstGeom prst="rect">
              <a:avLst/>
            </a:prstGeom>
            <a:solidFill>
              <a:srgbClr val="E4FF97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//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51" name="Oval 160"/>
            <p:cNvSpPr/>
            <p:nvPr/>
          </p:nvSpPr>
          <p:spPr bwMode="auto">
            <a:xfrm>
              <a:off x="5900481" y="2150619"/>
              <a:ext cx="252000" cy="252000"/>
            </a:xfrm>
            <a:prstGeom prst="rect">
              <a:avLst/>
            </a:prstGeom>
            <a:solidFill>
              <a:srgbClr val="E4FF97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81" name="Oval 160"/>
            <p:cNvSpPr/>
            <p:nvPr/>
          </p:nvSpPr>
          <p:spPr bwMode="auto">
            <a:xfrm>
              <a:off x="6443408" y="1830329"/>
              <a:ext cx="252000" cy="252000"/>
            </a:xfrm>
            <a:prstGeom prst="rect">
              <a:avLst/>
            </a:prstGeom>
            <a:solidFill>
              <a:srgbClr val="E4FF97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88" name="Oval 160"/>
            <p:cNvSpPr/>
            <p:nvPr/>
          </p:nvSpPr>
          <p:spPr bwMode="auto">
            <a:xfrm>
              <a:off x="5627804" y="2516072"/>
              <a:ext cx="252000" cy="252000"/>
            </a:xfrm>
            <a:prstGeom prst="rect">
              <a:avLst/>
            </a:prstGeom>
            <a:solidFill>
              <a:srgbClr val="E4FF97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\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20" name="Oval 160"/>
            <p:cNvSpPr/>
            <p:nvPr/>
          </p:nvSpPr>
          <p:spPr bwMode="auto">
            <a:xfrm>
              <a:off x="5795234" y="2841153"/>
              <a:ext cx="252000" cy="252000"/>
            </a:xfrm>
            <a:prstGeom prst="rect">
              <a:avLst/>
            </a:prstGeom>
            <a:solidFill>
              <a:srgbClr val="E4FF97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7" name="Group 317"/>
          <p:cNvGrpSpPr/>
          <p:nvPr/>
        </p:nvGrpSpPr>
        <p:grpSpPr>
          <a:xfrm>
            <a:off x="5529265" y="2504656"/>
            <a:ext cx="971561" cy="781468"/>
            <a:chOff x="5529265" y="2504656"/>
            <a:chExt cx="971561" cy="781468"/>
          </a:xfrm>
        </p:grpSpPr>
        <p:cxnSp>
          <p:nvCxnSpPr>
            <p:cNvPr id="1038" name="Straight Connector 1037"/>
            <p:cNvCxnSpPr>
              <a:stCxn id="1034" idx="0"/>
              <a:endCxn id="1017" idx="5"/>
            </p:cNvCxnSpPr>
            <p:nvPr/>
          </p:nvCxnSpPr>
          <p:spPr>
            <a:xfrm rot="16200000" flipV="1">
              <a:off x="5781667" y="2524050"/>
              <a:ext cx="154897" cy="116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8" name="สี่เหลี่ยมผืนผ้า 156"/>
            <p:cNvSpPr/>
            <p:nvPr/>
          </p:nvSpPr>
          <p:spPr>
            <a:xfrm>
              <a:off x="5529265" y="3009125"/>
              <a:ext cx="9715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Long Side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1034" name="Oval 1033"/>
            <p:cNvSpPr/>
            <p:nvPr/>
          </p:nvSpPr>
          <p:spPr bwMode="auto">
            <a:xfrm>
              <a:off x="5791170" y="2659553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/>
                  </a:solidFill>
                  <a:latin typeface="Comic Sans MS" pitchFamily="66" charset="0"/>
                </a:rPr>
                <a:t>15</a:t>
              </a:r>
              <a:endParaRPr lang="th-TH" sz="1100" b="1" dirty="0">
                <a:solidFill>
                  <a:schemeClr val="bg1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8" name="Group 334"/>
          <p:cNvGrpSpPr/>
          <p:nvPr/>
        </p:nvGrpSpPr>
        <p:grpSpPr>
          <a:xfrm>
            <a:off x="4000496" y="920042"/>
            <a:ext cx="4971632" cy="1832264"/>
            <a:chOff x="4000496" y="920042"/>
            <a:chExt cx="4971632" cy="1832264"/>
          </a:xfrm>
        </p:grpSpPr>
        <p:sp>
          <p:nvSpPr>
            <p:cNvPr id="215" name="Right Arrow 214"/>
            <p:cNvSpPr/>
            <p:nvPr/>
          </p:nvSpPr>
          <p:spPr>
            <a:xfrm>
              <a:off x="4000496" y="2054297"/>
              <a:ext cx="1000132" cy="571504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Insert </a:t>
              </a:r>
              <a:r>
                <a:rPr lang="en-US" sz="1400" dirty="0">
                  <a:solidFill>
                    <a:srgbClr val="C00000"/>
                  </a:solidFill>
                  <a:latin typeface="Comic Sans MS" pitchFamily="66" charset="0"/>
                </a:rPr>
                <a:t>15</a:t>
              </a:r>
              <a:endParaRPr lang="th-TH" sz="1400" dirty="0"/>
            </a:p>
          </p:txBody>
        </p:sp>
        <p:sp>
          <p:nvSpPr>
            <p:cNvPr id="1055" name="สี่เหลี่ยมผืนผ้า 156"/>
            <p:cNvSpPr/>
            <p:nvPr/>
          </p:nvSpPr>
          <p:spPr>
            <a:xfrm>
              <a:off x="5468819" y="2102520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1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1002" name="Straight Connector 4"/>
            <p:cNvCxnSpPr>
              <a:stCxn id="1031" idx="7"/>
              <a:endCxn id="1032" idx="2"/>
            </p:cNvCxnSpPr>
            <p:nvPr/>
          </p:nvCxnSpPr>
          <p:spPr>
            <a:xfrm rot="5400000" flipH="1" flipV="1">
              <a:off x="7626205" y="881371"/>
              <a:ext cx="120957" cy="77313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Connector 5"/>
            <p:cNvCxnSpPr>
              <a:stCxn id="1030" idx="1"/>
              <a:endCxn id="1032" idx="6"/>
            </p:cNvCxnSpPr>
            <p:nvPr/>
          </p:nvCxnSpPr>
          <p:spPr>
            <a:xfrm rot="16200000" flipV="1">
              <a:off x="8366684" y="1166030"/>
              <a:ext cx="120957" cy="2038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Connector 6"/>
            <p:cNvCxnSpPr>
              <a:stCxn id="1026" idx="0"/>
              <a:endCxn id="1031" idx="2"/>
            </p:cNvCxnSpPr>
            <p:nvPr/>
          </p:nvCxnSpPr>
          <p:spPr>
            <a:xfrm rot="5400000" flipH="1" flipV="1">
              <a:off x="6728750" y="1259677"/>
              <a:ext cx="198433" cy="51410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Straight Connector 7"/>
            <p:cNvCxnSpPr>
              <a:stCxn id="1027" idx="0"/>
              <a:endCxn id="1031" idx="6"/>
            </p:cNvCxnSpPr>
            <p:nvPr/>
          </p:nvCxnSpPr>
          <p:spPr>
            <a:xfrm rot="16200000" flipV="1">
              <a:off x="7532432" y="1222100"/>
              <a:ext cx="201606" cy="59243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Connector 8"/>
            <p:cNvCxnSpPr>
              <a:stCxn id="1028" idx="0"/>
              <a:endCxn id="1030" idx="2"/>
            </p:cNvCxnSpPr>
            <p:nvPr/>
          </p:nvCxnSpPr>
          <p:spPr>
            <a:xfrm rot="5400000" flipH="1" flipV="1">
              <a:off x="8335187" y="1462140"/>
              <a:ext cx="201606" cy="11235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" name="Straight Connector 9"/>
            <p:cNvCxnSpPr>
              <a:stCxn id="1029" idx="0"/>
              <a:endCxn id="1030" idx="6"/>
            </p:cNvCxnSpPr>
            <p:nvPr/>
          </p:nvCxnSpPr>
          <p:spPr>
            <a:xfrm rot="16200000" flipV="1">
              <a:off x="8692758" y="1468922"/>
              <a:ext cx="204779" cy="10196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Connector 10"/>
            <p:cNvCxnSpPr>
              <a:stCxn id="1021" idx="0"/>
              <a:endCxn id="1026" idx="2"/>
            </p:cNvCxnSpPr>
            <p:nvPr/>
          </p:nvCxnSpPr>
          <p:spPr>
            <a:xfrm rot="5400000" flipH="1" flipV="1">
              <a:off x="6139143" y="1618931"/>
              <a:ext cx="182755" cy="42878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Connector 11"/>
            <p:cNvCxnSpPr>
              <a:stCxn id="1022" idx="0"/>
              <a:endCxn id="1026" idx="6"/>
            </p:cNvCxnSpPr>
            <p:nvPr/>
          </p:nvCxnSpPr>
          <p:spPr>
            <a:xfrm rot="16200000" flipV="1">
              <a:off x="6820545" y="1618314"/>
              <a:ext cx="185928" cy="43319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Connector 12"/>
            <p:cNvCxnSpPr>
              <a:stCxn id="1023" idx="0"/>
            </p:cNvCxnSpPr>
            <p:nvPr/>
          </p:nvCxnSpPr>
          <p:spPr>
            <a:xfrm rot="5400000" flipH="1" flipV="1">
              <a:off x="7733681" y="1821200"/>
              <a:ext cx="52716" cy="16063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Connector 13"/>
            <p:cNvCxnSpPr>
              <a:stCxn id="1024" idx="0"/>
            </p:cNvCxnSpPr>
            <p:nvPr/>
          </p:nvCxnSpPr>
          <p:spPr>
            <a:xfrm rot="16200000" flipV="1">
              <a:off x="8072069" y="1821636"/>
              <a:ext cx="55889" cy="16293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Straight Connector 1011"/>
            <p:cNvCxnSpPr>
              <a:stCxn id="1025" idx="0"/>
              <a:endCxn id="1028" idx="6"/>
            </p:cNvCxnSpPr>
            <p:nvPr/>
          </p:nvCxnSpPr>
          <p:spPr>
            <a:xfrm rot="16200000" flipV="1">
              <a:off x="8473883" y="1777050"/>
              <a:ext cx="185928" cy="1220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Straight Connector 1012"/>
            <p:cNvCxnSpPr>
              <a:stCxn id="1017" idx="0"/>
              <a:endCxn id="1021" idx="3"/>
            </p:cNvCxnSpPr>
            <p:nvPr/>
          </p:nvCxnSpPr>
          <p:spPr>
            <a:xfrm rot="5400000" flipH="1" flipV="1">
              <a:off x="5744616" y="2107146"/>
              <a:ext cx="149765" cy="215067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4" name="Straight Connector 1013"/>
            <p:cNvCxnSpPr>
              <a:stCxn id="1018" idx="0"/>
              <a:endCxn id="1021" idx="5"/>
            </p:cNvCxnSpPr>
            <p:nvPr/>
          </p:nvCxnSpPr>
          <p:spPr>
            <a:xfrm rot="16200000" flipV="1">
              <a:off x="6128842" y="2116176"/>
              <a:ext cx="152938" cy="200177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5" name="Straight Connector 1014"/>
            <p:cNvCxnSpPr>
              <a:stCxn id="1019" idx="0"/>
              <a:endCxn id="1022" idx="3"/>
            </p:cNvCxnSpPr>
            <p:nvPr/>
          </p:nvCxnSpPr>
          <p:spPr>
            <a:xfrm rot="5400000" flipH="1" flipV="1">
              <a:off x="6866587" y="2118313"/>
              <a:ext cx="149765" cy="19907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6" name="Straight Connector 1015"/>
            <p:cNvCxnSpPr>
              <a:stCxn id="1020" idx="0"/>
              <a:endCxn id="1022" idx="5"/>
            </p:cNvCxnSpPr>
            <p:nvPr/>
          </p:nvCxnSpPr>
          <p:spPr>
            <a:xfrm rot="16200000" flipV="1">
              <a:off x="7239848" y="2122320"/>
              <a:ext cx="152938" cy="19423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7" name="Oval 1016"/>
            <p:cNvSpPr/>
            <p:nvPr/>
          </p:nvSpPr>
          <p:spPr bwMode="auto">
            <a:xfrm>
              <a:off x="5585965" y="2289561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10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18" name="Oval 1017"/>
            <p:cNvSpPr/>
            <p:nvPr/>
          </p:nvSpPr>
          <p:spPr bwMode="auto">
            <a:xfrm>
              <a:off x="6179399" y="2292734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30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19" name="Oval 1018"/>
            <p:cNvSpPr/>
            <p:nvPr/>
          </p:nvSpPr>
          <p:spPr bwMode="auto">
            <a:xfrm>
              <a:off x="6715930" y="2292734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0" name="Oval 1019"/>
            <p:cNvSpPr/>
            <p:nvPr/>
          </p:nvSpPr>
          <p:spPr bwMode="auto">
            <a:xfrm>
              <a:off x="7287434" y="2295907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1" name="Oval 1020"/>
            <p:cNvSpPr/>
            <p:nvPr/>
          </p:nvSpPr>
          <p:spPr bwMode="auto">
            <a:xfrm>
              <a:off x="5890127" y="1924701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20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2" name="Oval 1021"/>
            <p:cNvSpPr/>
            <p:nvPr/>
          </p:nvSpPr>
          <p:spPr bwMode="auto">
            <a:xfrm>
              <a:off x="7004104" y="1927874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3" name="Oval 1022"/>
            <p:cNvSpPr/>
            <p:nvPr/>
          </p:nvSpPr>
          <p:spPr bwMode="auto">
            <a:xfrm>
              <a:off x="7553723" y="1927874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4" name="Oval 1023"/>
            <p:cNvSpPr/>
            <p:nvPr/>
          </p:nvSpPr>
          <p:spPr bwMode="auto">
            <a:xfrm>
              <a:off x="8055479" y="1931047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5" name="Oval 1024"/>
            <p:cNvSpPr/>
            <p:nvPr/>
          </p:nvSpPr>
          <p:spPr bwMode="auto">
            <a:xfrm>
              <a:off x="8501880" y="1931047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87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6" name="Oval 1025"/>
            <p:cNvSpPr/>
            <p:nvPr/>
          </p:nvSpPr>
          <p:spPr bwMode="auto">
            <a:xfrm>
              <a:off x="6444913" y="1615946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7" name="Oval 1026"/>
            <p:cNvSpPr/>
            <p:nvPr/>
          </p:nvSpPr>
          <p:spPr bwMode="auto">
            <a:xfrm>
              <a:off x="7803451" y="1619119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8" name="Oval 1027"/>
            <p:cNvSpPr/>
            <p:nvPr/>
          </p:nvSpPr>
          <p:spPr bwMode="auto">
            <a:xfrm>
              <a:off x="8253814" y="1619119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9" name="Oval 1028"/>
            <p:cNvSpPr/>
            <p:nvPr/>
          </p:nvSpPr>
          <p:spPr bwMode="auto">
            <a:xfrm>
              <a:off x="8720128" y="1622292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95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30" name="Oval 1029"/>
            <p:cNvSpPr/>
            <p:nvPr/>
          </p:nvSpPr>
          <p:spPr bwMode="auto">
            <a:xfrm>
              <a:off x="8492166" y="1291513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90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31" name="Oval 1030"/>
            <p:cNvSpPr/>
            <p:nvPr/>
          </p:nvSpPr>
          <p:spPr bwMode="auto">
            <a:xfrm>
              <a:off x="7085019" y="1291513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32" name="Oval 1031"/>
            <p:cNvSpPr/>
            <p:nvPr/>
          </p:nvSpPr>
          <p:spPr bwMode="auto">
            <a:xfrm>
              <a:off x="8073252" y="1081461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41" name="สี่เหลี่ยมผืนผ้า 156"/>
            <p:cNvSpPr/>
            <p:nvPr/>
          </p:nvSpPr>
          <p:spPr>
            <a:xfrm>
              <a:off x="5777299" y="1755688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2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042" name="สี่เหลี่ยมผืนผ้า 156"/>
            <p:cNvSpPr/>
            <p:nvPr/>
          </p:nvSpPr>
          <p:spPr>
            <a:xfrm>
              <a:off x="7478156" y="2220219"/>
              <a:ext cx="11080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Short Side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1045" name="Oval 169"/>
            <p:cNvSpPr/>
            <p:nvPr/>
          </p:nvSpPr>
          <p:spPr bwMode="auto">
            <a:xfrm>
              <a:off x="8484333" y="1506608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1046" name="Oval 169"/>
            <p:cNvSpPr/>
            <p:nvPr/>
          </p:nvSpPr>
          <p:spPr bwMode="auto">
            <a:xfrm>
              <a:off x="8266821" y="1836144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\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1047" name="Oval 160"/>
            <p:cNvSpPr/>
            <p:nvPr/>
          </p:nvSpPr>
          <p:spPr bwMode="auto">
            <a:xfrm>
              <a:off x="8506264" y="208714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48" name="Oval 160"/>
            <p:cNvSpPr/>
            <p:nvPr/>
          </p:nvSpPr>
          <p:spPr bwMode="auto">
            <a:xfrm>
              <a:off x="8054200" y="2082379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49" name="Oval 160"/>
            <p:cNvSpPr/>
            <p:nvPr/>
          </p:nvSpPr>
          <p:spPr bwMode="auto">
            <a:xfrm>
              <a:off x="7562420" y="2082379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50" name="Oval 160"/>
            <p:cNvSpPr/>
            <p:nvPr/>
          </p:nvSpPr>
          <p:spPr bwMode="auto">
            <a:xfrm>
              <a:off x="7008226" y="2082379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52" name="Oval 160"/>
            <p:cNvSpPr/>
            <p:nvPr/>
          </p:nvSpPr>
          <p:spPr bwMode="auto">
            <a:xfrm>
              <a:off x="8712581" y="1773308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53" name="Oval 160"/>
            <p:cNvSpPr/>
            <p:nvPr/>
          </p:nvSpPr>
          <p:spPr bwMode="auto">
            <a:xfrm>
              <a:off x="7798461" y="1815677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54" name="สี่เหลี่ยมผืนผ้า 156"/>
            <p:cNvSpPr/>
            <p:nvPr/>
          </p:nvSpPr>
          <p:spPr>
            <a:xfrm>
              <a:off x="6963996" y="1104494"/>
              <a:ext cx="504000" cy="18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4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056" name="สี่เหลี่ยมผืนผ้า 156"/>
            <p:cNvSpPr/>
            <p:nvPr/>
          </p:nvSpPr>
          <p:spPr>
            <a:xfrm>
              <a:off x="7686244" y="1437236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1057" name="สี่เหลี่ยมผืนผ้า 156"/>
            <p:cNvSpPr/>
            <p:nvPr/>
          </p:nvSpPr>
          <p:spPr>
            <a:xfrm>
              <a:off x="6069089" y="2104217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0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1058" name="สี่เหลี่ยมผืนผ้า 156"/>
            <p:cNvSpPr/>
            <p:nvPr/>
          </p:nvSpPr>
          <p:spPr>
            <a:xfrm>
              <a:off x="6892558" y="1755688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1078" name="สี่เหลี่ยมผืนผ้า 156"/>
            <p:cNvSpPr/>
            <p:nvPr/>
          </p:nvSpPr>
          <p:spPr>
            <a:xfrm>
              <a:off x="6322027" y="1441219"/>
              <a:ext cx="68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3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080" name="Isosceles Triangle 1079"/>
            <p:cNvSpPr/>
            <p:nvPr/>
          </p:nvSpPr>
          <p:spPr>
            <a:xfrm>
              <a:off x="7391795" y="1614155"/>
              <a:ext cx="1071570" cy="648000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85" name="Oval 160"/>
            <p:cNvSpPr/>
            <p:nvPr/>
          </p:nvSpPr>
          <p:spPr bwMode="auto">
            <a:xfrm>
              <a:off x="7288864" y="250030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86" name="Oval 160"/>
            <p:cNvSpPr/>
            <p:nvPr/>
          </p:nvSpPr>
          <p:spPr bwMode="auto">
            <a:xfrm>
              <a:off x="6706970" y="250030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47" name="รูปแบบอิสระ 4"/>
            <p:cNvSpPr/>
            <p:nvPr/>
          </p:nvSpPr>
          <p:spPr>
            <a:xfrm>
              <a:off x="6971864" y="1054165"/>
              <a:ext cx="495300" cy="236722"/>
            </a:xfrm>
            <a:custGeom>
              <a:avLst/>
              <a:gdLst>
                <a:gd name="connsiteX0" fmla="*/ 0 w 495300"/>
                <a:gd name="connsiteY0" fmla="*/ 131947 h 236722"/>
                <a:gd name="connsiteX1" fmla="*/ 133350 w 495300"/>
                <a:gd name="connsiteY1" fmla="*/ 8122 h 236722"/>
                <a:gd name="connsiteX2" fmla="*/ 333375 w 495300"/>
                <a:gd name="connsiteY2" fmla="*/ 27172 h 236722"/>
                <a:gd name="connsiteX3" fmla="*/ 466725 w 495300"/>
                <a:gd name="connsiteY3" fmla="*/ 150997 h 236722"/>
                <a:gd name="connsiteX4" fmla="*/ 495300 w 495300"/>
                <a:gd name="connsiteY4" fmla="*/ 236722 h 2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236722">
                  <a:moveTo>
                    <a:pt x="0" y="131947"/>
                  </a:moveTo>
                  <a:cubicBezTo>
                    <a:pt x="38893" y="78766"/>
                    <a:pt x="77787" y="25585"/>
                    <a:pt x="133350" y="8122"/>
                  </a:cubicBezTo>
                  <a:cubicBezTo>
                    <a:pt x="188913" y="-9341"/>
                    <a:pt x="277813" y="3360"/>
                    <a:pt x="333375" y="27172"/>
                  </a:cubicBezTo>
                  <a:cubicBezTo>
                    <a:pt x="388937" y="50984"/>
                    <a:pt x="439738" y="116072"/>
                    <a:pt x="466725" y="150997"/>
                  </a:cubicBezTo>
                  <a:cubicBezTo>
                    <a:pt x="493713" y="185922"/>
                    <a:pt x="494506" y="211322"/>
                    <a:pt x="495300" y="2367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91" name="สี่เหลี่ยมผืนผ้า 156"/>
            <p:cNvSpPr/>
            <p:nvPr/>
          </p:nvSpPr>
          <p:spPr>
            <a:xfrm>
              <a:off x="7971996" y="920042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5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332" name="Oval 160"/>
            <p:cNvSpPr/>
            <p:nvPr/>
          </p:nvSpPr>
          <p:spPr bwMode="auto">
            <a:xfrm>
              <a:off x="6175168" y="250030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7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" grpId="0" animBg="1"/>
      <p:bldP spid="537" grpId="0"/>
      <p:bldP spid="1162" grpId="0" animBg="1"/>
      <p:bldP spid="11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 Insertions  Re-balancing</a:t>
            </a:r>
            <a:r>
              <a:rPr lang="en-US" b="1" dirty="0"/>
              <a:t> </a:t>
            </a:r>
            <a:r>
              <a:rPr lang="en-US" dirty="0"/>
              <a:t>in AVL</a:t>
            </a:r>
            <a:endParaRPr lang="th-TH" dirty="0"/>
          </a:p>
        </p:txBody>
      </p:sp>
      <p:sp>
        <p:nvSpPr>
          <p:cNvPr id="514" name="สี่เหลี่ยมผืนผ้า 156"/>
          <p:cNvSpPr/>
          <p:nvPr/>
        </p:nvSpPr>
        <p:spPr>
          <a:xfrm>
            <a:off x="248034" y="3196446"/>
            <a:ext cx="1214446" cy="276999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Comic Sans MS" pitchFamily="66" charset="0"/>
              </a:rPr>
              <a:t>1. Left_Left</a:t>
            </a:r>
            <a:endParaRPr lang="th-TH" sz="1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515" name="สี่เหลี่ยมผืนผ้า 156"/>
          <p:cNvSpPr/>
          <p:nvPr/>
        </p:nvSpPr>
        <p:spPr>
          <a:xfrm>
            <a:off x="1533918" y="3196446"/>
            <a:ext cx="1357322" cy="276999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Comic Sans MS" pitchFamily="66" charset="0"/>
              </a:rPr>
              <a:t>2. Right_Left</a:t>
            </a:r>
            <a:endParaRPr lang="th-TH" sz="1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3" name="Group 170"/>
          <p:cNvGrpSpPr/>
          <p:nvPr/>
        </p:nvGrpSpPr>
        <p:grpSpPr>
          <a:xfrm>
            <a:off x="248034" y="1124744"/>
            <a:ext cx="4166306" cy="2070855"/>
            <a:chOff x="248034" y="857232"/>
            <a:chExt cx="4166306" cy="2070855"/>
          </a:xfrm>
        </p:grpSpPr>
        <p:cxnSp>
          <p:nvCxnSpPr>
            <p:cNvPr id="364" name="Straight Connector 4"/>
            <p:cNvCxnSpPr>
              <a:stCxn id="393" idx="7"/>
              <a:endCxn id="394" idx="2"/>
            </p:cNvCxnSpPr>
            <p:nvPr/>
          </p:nvCxnSpPr>
          <p:spPr>
            <a:xfrm rot="5400000" flipH="1" flipV="1">
              <a:off x="2578369" y="834505"/>
              <a:ext cx="268095" cy="56555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5"/>
            <p:cNvCxnSpPr>
              <a:stCxn id="392" idx="0"/>
              <a:endCxn id="394" idx="6"/>
            </p:cNvCxnSpPr>
            <p:nvPr/>
          </p:nvCxnSpPr>
          <p:spPr>
            <a:xfrm rot="16200000" flipV="1">
              <a:off x="3437857" y="792567"/>
              <a:ext cx="231190" cy="61252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6"/>
            <p:cNvCxnSpPr>
              <a:stCxn id="388" idx="0"/>
              <a:endCxn id="393" idx="2"/>
            </p:cNvCxnSpPr>
            <p:nvPr/>
          </p:nvCxnSpPr>
          <p:spPr>
            <a:xfrm rot="5400000" flipH="1" flipV="1">
              <a:off x="1750199" y="1107265"/>
              <a:ext cx="231190" cy="69750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7"/>
            <p:cNvCxnSpPr>
              <a:stCxn id="389" idx="0"/>
              <a:endCxn id="393" idx="6"/>
            </p:cNvCxnSpPr>
            <p:nvPr/>
          </p:nvCxnSpPr>
          <p:spPr>
            <a:xfrm rot="16200000" flipV="1">
              <a:off x="2626679" y="1180290"/>
              <a:ext cx="234363" cy="55462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8"/>
            <p:cNvCxnSpPr>
              <a:stCxn id="390" idx="0"/>
              <a:endCxn id="392" idx="2"/>
            </p:cNvCxnSpPr>
            <p:nvPr/>
          </p:nvCxnSpPr>
          <p:spPr>
            <a:xfrm rot="5400000" flipH="1" flipV="1">
              <a:off x="3484060" y="1325133"/>
              <a:ext cx="234363" cy="26494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9"/>
            <p:cNvCxnSpPr>
              <a:stCxn id="391" idx="0"/>
              <a:endCxn id="392" idx="6"/>
            </p:cNvCxnSpPr>
            <p:nvPr/>
          </p:nvCxnSpPr>
          <p:spPr>
            <a:xfrm rot="16200000" flipV="1">
              <a:off x="4018258" y="1307876"/>
              <a:ext cx="237536" cy="30262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10"/>
            <p:cNvCxnSpPr>
              <a:stCxn id="383" idx="0"/>
              <a:endCxn id="388" idx="2"/>
            </p:cNvCxnSpPr>
            <p:nvPr/>
          </p:nvCxnSpPr>
          <p:spPr>
            <a:xfrm rot="5400000" flipH="1" flipV="1">
              <a:off x="1016976" y="1554736"/>
              <a:ext cx="231190" cy="51694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11"/>
            <p:cNvCxnSpPr>
              <a:stCxn id="501" idx="0"/>
              <a:endCxn id="388" idx="6"/>
            </p:cNvCxnSpPr>
            <p:nvPr/>
          </p:nvCxnSpPr>
          <p:spPr>
            <a:xfrm rot="16200000" flipV="1">
              <a:off x="1788509" y="1552145"/>
              <a:ext cx="231190" cy="52212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12"/>
            <p:cNvCxnSpPr>
              <a:stCxn id="385" idx="0"/>
              <a:endCxn id="389" idx="2"/>
            </p:cNvCxnSpPr>
            <p:nvPr/>
          </p:nvCxnSpPr>
          <p:spPr>
            <a:xfrm rot="5400000" flipH="1" flipV="1">
              <a:off x="2680860" y="1717661"/>
              <a:ext cx="231190" cy="19743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13"/>
            <p:cNvCxnSpPr>
              <a:stCxn id="386" idx="0"/>
              <a:endCxn id="389" idx="6"/>
            </p:cNvCxnSpPr>
            <p:nvPr/>
          </p:nvCxnSpPr>
          <p:spPr>
            <a:xfrm rot="16200000" flipV="1">
              <a:off x="3145588" y="1702372"/>
              <a:ext cx="234363" cy="2311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87" idx="0"/>
              <a:endCxn id="390" idx="6"/>
            </p:cNvCxnSpPr>
            <p:nvPr/>
          </p:nvCxnSpPr>
          <p:spPr>
            <a:xfrm rot="16200000" flipV="1">
              <a:off x="3557465" y="1738091"/>
              <a:ext cx="234363" cy="15975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>
              <a:stCxn id="379" idx="0"/>
              <a:endCxn id="383" idx="3"/>
            </p:cNvCxnSpPr>
            <p:nvPr/>
          </p:nvCxnSpPr>
          <p:spPr>
            <a:xfrm rot="5400000" flipH="1" flipV="1">
              <a:off x="600339" y="2098154"/>
              <a:ext cx="138922" cy="23040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stCxn id="380" idx="0"/>
              <a:endCxn id="383" idx="5"/>
            </p:cNvCxnSpPr>
            <p:nvPr/>
          </p:nvCxnSpPr>
          <p:spPr>
            <a:xfrm rot="16200000" flipV="1">
              <a:off x="1009320" y="2097773"/>
              <a:ext cx="142095" cy="23434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Oval 378"/>
            <p:cNvSpPr/>
            <p:nvPr/>
          </p:nvSpPr>
          <p:spPr bwMode="auto">
            <a:xfrm>
              <a:off x="428596" y="2282819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10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80" name="Oval 379"/>
            <p:cNvSpPr/>
            <p:nvPr/>
          </p:nvSpPr>
          <p:spPr bwMode="auto">
            <a:xfrm>
              <a:off x="1071538" y="2285992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30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83" name="Oval 382"/>
            <p:cNvSpPr/>
            <p:nvPr/>
          </p:nvSpPr>
          <p:spPr bwMode="auto">
            <a:xfrm>
              <a:off x="748100" y="1928802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20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85" name="Oval 384"/>
            <p:cNvSpPr/>
            <p:nvPr/>
          </p:nvSpPr>
          <p:spPr bwMode="auto">
            <a:xfrm>
              <a:off x="2571736" y="1931975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86" name="Oval 385"/>
            <p:cNvSpPr/>
            <p:nvPr/>
          </p:nvSpPr>
          <p:spPr bwMode="auto">
            <a:xfrm>
              <a:off x="3252364" y="193514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87" name="Oval 386"/>
            <p:cNvSpPr/>
            <p:nvPr/>
          </p:nvSpPr>
          <p:spPr bwMode="auto">
            <a:xfrm>
              <a:off x="3628522" y="193514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87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88" name="Oval 387"/>
            <p:cNvSpPr/>
            <p:nvPr/>
          </p:nvSpPr>
          <p:spPr bwMode="auto">
            <a:xfrm>
              <a:off x="1391042" y="1571612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89" name="Oval 388"/>
            <p:cNvSpPr/>
            <p:nvPr/>
          </p:nvSpPr>
          <p:spPr bwMode="auto">
            <a:xfrm>
              <a:off x="2895174" y="1574785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90" name="Oval 389"/>
            <p:cNvSpPr/>
            <p:nvPr/>
          </p:nvSpPr>
          <p:spPr bwMode="auto">
            <a:xfrm>
              <a:off x="3342770" y="1574785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91" name="Oval 390"/>
            <p:cNvSpPr/>
            <p:nvPr/>
          </p:nvSpPr>
          <p:spPr bwMode="auto">
            <a:xfrm>
              <a:off x="4162340" y="157795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95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92" name="Oval 391"/>
            <p:cNvSpPr/>
            <p:nvPr/>
          </p:nvSpPr>
          <p:spPr bwMode="auto">
            <a:xfrm>
              <a:off x="3733712" y="1214422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90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93" name="Oval 392"/>
            <p:cNvSpPr/>
            <p:nvPr/>
          </p:nvSpPr>
          <p:spPr bwMode="auto">
            <a:xfrm>
              <a:off x="2214546" y="1214422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94" name="Oval 393"/>
            <p:cNvSpPr/>
            <p:nvPr/>
          </p:nvSpPr>
          <p:spPr bwMode="auto">
            <a:xfrm>
              <a:off x="2995192" y="857232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95" name="Oval 394"/>
            <p:cNvSpPr/>
            <p:nvPr/>
          </p:nvSpPr>
          <p:spPr bwMode="auto">
            <a:xfrm>
              <a:off x="248034" y="2643182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rPr>
                <a:t>5</a:t>
              </a:r>
              <a:endParaRPr lang="th-TH" sz="1100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396" name="Oval 395"/>
            <p:cNvSpPr/>
            <p:nvPr/>
          </p:nvSpPr>
          <p:spPr bwMode="auto">
            <a:xfrm>
              <a:off x="571472" y="2652707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rPr>
                <a:t>15</a:t>
              </a:r>
              <a:endParaRPr lang="th-TH" sz="1100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397" name="Oval 396"/>
            <p:cNvSpPr/>
            <p:nvPr/>
          </p:nvSpPr>
          <p:spPr bwMode="auto">
            <a:xfrm>
              <a:off x="924728" y="2652707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rPr>
                <a:t>25</a:t>
              </a:r>
              <a:endParaRPr lang="th-TH" sz="1100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398" name="Oval 17"/>
            <p:cNvSpPr/>
            <p:nvPr/>
          </p:nvSpPr>
          <p:spPr bwMode="auto">
            <a:xfrm>
              <a:off x="1248166" y="2662232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rPr>
                <a:t>35</a:t>
              </a:r>
              <a:endParaRPr lang="th-TH" sz="1100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endParaRPr>
            </a:p>
          </p:txBody>
        </p:sp>
        <p:cxnSp>
          <p:nvCxnSpPr>
            <p:cNvPr id="399" name="Straight Connector 398"/>
            <p:cNvCxnSpPr>
              <a:stCxn id="395" idx="0"/>
              <a:endCxn id="379" idx="3"/>
            </p:cNvCxnSpPr>
            <p:nvPr/>
          </p:nvCxnSpPr>
          <p:spPr>
            <a:xfrm rot="5400000" flipH="1" flipV="1">
              <a:off x="347133" y="2524815"/>
              <a:ext cx="145268" cy="9146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>
              <a:stCxn id="396" idx="0"/>
              <a:endCxn id="379" idx="5"/>
            </p:cNvCxnSpPr>
            <p:nvPr/>
          </p:nvCxnSpPr>
          <p:spPr>
            <a:xfrm rot="16200000" flipV="1">
              <a:off x="593186" y="2548420"/>
              <a:ext cx="154793" cy="537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>
              <a:stCxn id="397" idx="0"/>
              <a:endCxn id="380" idx="3"/>
            </p:cNvCxnSpPr>
            <p:nvPr/>
          </p:nvCxnSpPr>
          <p:spPr>
            <a:xfrm rot="5400000" flipH="1" flipV="1">
              <a:off x="1003775" y="2548040"/>
              <a:ext cx="151620" cy="577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endCxn id="380" idx="5"/>
            </p:cNvCxnSpPr>
            <p:nvPr/>
          </p:nvCxnSpPr>
          <p:spPr>
            <a:xfrm rot="16200000" flipV="1">
              <a:off x="1249828" y="2537893"/>
              <a:ext cx="161145" cy="8753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Oval 160"/>
            <p:cNvSpPr/>
            <p:nvPr/>
          </p:nvSpPr>
          <p:spPr bwMode="auto">
            <a:xfrm>
              <a:off x="446330" y="2456274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08" name="Oval 161"/>
            <p:cNvSpPr/>
            <p:nvPr/>
          </p:nvSpPr>
          <p:spPr bwMode="auto">
            <a:xfrm>
              <a:off x="1089272" y="2459447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11" name="Oval 164"/>
            <p:cNvSpPr/>
            <p:nvPr/>
          </p:nvSpPr>
          <p:spPr bwMode="auto">
            <a:xfrm>
              <a:off x="748100" y="2102257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13" name="Oval 166"/>
            <p:cNvSpPr/>
            <p:nvPr/>
          </p:nvSpPr>
          <p:spPr bwMode="auto">
            <a:xfrm>
              <a:off x="2571736" y="2105430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14" name="Oval 167"/>
            <p:cNvSpPr/>
            <p:nvPr/>
          </p:nvSpPr>
          <p:spPr bwMode="auto">
            <a:xfrm>
              <a:off x="3252364" y="210860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15" name="Oval 168"/>
            <p:cNvSpPr/>
            <p:nvPr/>
          </p:nvSpPr>
          <p:spPr bwMode="auto">
            <a:xfrm>
              <a:off x="3628522" y="210860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16" name="Oval 169"/>
            <p:cNvSpPr/>
            <p:nvPr/>
          </p:nvSpPr>
          <p:spPr bwMode="auto">
            <a:xfrm>
              <a:off x="1391042" y="1745067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17" name="Oval 170"/>
            <p:cNvSpPr/>
            <p:nvPr/>
          </p:nvSpPr>
          <p:spPr bwMode="auto">
            <a:xfrm>
              <a:off x="2895174" y="1748240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18" name="Oval 171"/>
            <p:cNvSpPr/>
            <p:nvPr/>
          </p:nvSpPr>
          <p:spPr bwMode="auto">
            <a:xfrm>
              <a:off x="3342770" y="1778819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\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19" name="Oval 172"/>
            <p:cNvSpPr/>
            <p:nvPr/>
          </p:nvSpPr>
          <p:spPr bwMode="auto">
            <a:xfrm>
              <a:off x="4162340" y="175141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20" name="Oval 173"/>
            <p:cNvSpPr/>
            <p:nvPr/>
          </p:nvSpPr>
          <p:spPr bwMode="auto">
            <a:xfrm>
              <a:off x="3733712" y="141845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/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21" name="Oval 174"/>
            <p:cNvSpPr/>
            <p:nvPr/>
          </p:nvSpPr>
          <p:spPr bwMode="auto">
            <a:xfrm>
              <a:off x="2214546" y="141845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22" name="Oval 175"/>
            <p:cNvSpPr/>
            <p:nvPr/>
          </p:nvSpPr>
          <p:spPr bwMode="auto">
            <a:xfrm>
              <a:off x="2995192" y="106126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cxnSp>
          <p:nvCxnSpPr>
            <p:cNvPr id="497" name="Straight Connector 496"/>
            <p:cNvCxnSpPr>
              <a:stCxn id="499" idx="0"/>
              <a:endCxn id="501" idx="3"/>
            </p:cNvCxnSpPr>
            <p:nvPr/>
          </p:nvCxnSpPr>
          <p:spPr>
            <a:xfrm rot="5400000" flipH="1" flipV="1">
              <a:off x="1891404" y="2098154"/>
              <a:ext cx="138922" cy="23040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/>
            <p:cNvCxnSpPr>
              <a:stCxn id="500" idx="0"/>
              <a:endCxn id="501" idx="5"/>
            </p:cNvCxnSpPr>
            <p:nvPr/>
          </p:nvCxnSpPr>
          <p:spPr>
            <a:xfrm rot="16200000" flipV="1">
              <a:off x="2300385" y="2097773"/>
              <a:ext cx="142095" cy="23434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Oval 498"/>
            <p:cNvSpPr/>
            <p:nvPr/>
          </p:nvSpPr>
          <p:spPr bwMode="auto">
            <a:xfrm>
              <a:off x="1719661" y="2282819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00" name="Oval 499"/>
            <p:cNvSpPr/>
            <p:nvPr/>
          </p:nvSpPr>
          <p:spPr bwMode="auto">
            <a:xfrm>
              <a:off x="2362603" y="2285992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01" name="Oval 500"/>
            <p:cNvSpPr/>
            <p:nvPr/>
          </p:nvSpPr>
          <p:spPr bwMode="auto">
            <a:xfrm>
              <a:off x="2039165" y="1928802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02" name="Oval 501"/>
            <p:cNvSpPr/>
            <p:nvPr/>
          </p:nvSpPr>
          <p:spPr bwMode="auto">
            <a:xfrm>
              <a:off x="1567670" y="2657037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rPr>
                <a:t>43</a:t>
              </a:r>
              <a:endParaRPr lang="th-TH" sz="1100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03" name="Oval 502"/>
            <p:cNvSpPr/>
            <p:nvPr/>
          </p:nvSpPr>
          <p:spPr bwMode="auto">
            <a:xfrm>
              <a:off x="1891108" y="2666562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rPr>
                <a:t>46</a:t>
              </a:r>
              <a:endParaRPr lang="th-TH" sz="1100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04" name="Oval 503"/>
            <p:cNvSpPr/>
            <p:nvPr/>
          </p:nvSpPr>
          <p:spPr bwMode="auto">
            <a:xfrm>
              <a:off x="2244364" y="2666562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rPr>
                <a:t>52</a:t>
              </a:r>
              <a:endParaRPr lang="th-TH" sz="1100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05" name="Oval 17"/>
            <p:cNvSpPr/>
            <p:nvPr/>
          </p:nvSpPr>
          <p:spPr bwMode="auto">
            <a:xfrm>
              <a:off x="2567802" y="2676087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rPr>
                <a:t>57</a:t>
              </a:r>
              <a:endParaRPr lang="th-TH" sz="1100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endParaRPr>
            </a:p>
          </p:txBody>
        </p:sp>
        <p:cxnSp>
          <p:nvCxnSpPr>
            <p:cNvPr id="506" name="Straight Connector 505"/>
            <p:cNvCxnSpPr>
              <a:stCxn id="502" idx="0"/>
              <a:endCxn id="499" idx="3"/>
            </p:cNvCxnSpPr>
            <p:nvPr/>
          </p:nvCxnSpPr>
          <p:spPr>
            <a:xfrm rot="5400000" flipH="1" flipV="1">
              <a:off x="1645557" y="2546028"/>
              <a:ext cx="159123" cy="62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>
              <a:stCxn id="503" idx="0"/>
              <a:endCxn id="499" idx="5"/>
            </p:cNvCxnSpPr>
            <p:nvPr/>
          </p:nvCxnSpPr>
          <p:spPr>
            <a:xfrm rot="16200000" flipV="1">
              <a:off x="1891608" y="2541062"/>
              <a:ext cx="168648" cy="823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/>
            <p:cNvCxnSpPr>
              <a:stCxn id="504" idx="0"/>
              <a:endCxn id="500" idx="3"/>
            </p:cNvCxnSpPr>
            <p:nvPr/>
          </p:nvCxnSpPr>
          <p:spPr>
            <a:xfrm rot="5400000" flipH="1" flipV="1">
              <a:off x="2302199" y="2569253"/>
              <a:ext cx="165475" cy="2914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stCxn id="505" idx="0"/>
              <a:endCxn id="500" idx="5"/>
            </p:cNvCxnSpPr>
            <p:nvPr/>
          </p:nvCxnSpPr>
          <p:spPr>
            <a:xfrm rot="16200000" flipV="1">
              <a:off x="2548250" y="2530535"/>
              <a:ext cx="175000" cy="11610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0" name="Oval 160"/>
            <p:cNvSpPr/>
            <p:nvPr/>
          </p:nvSpPr>
          <p:spPr bwMode="auto">
            <a:xfrm>
              <a:off x="1737395" y="2456274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511" name="Oval 161"/>
            <p:cNvSpPr/>
            <p:nvPr/>
          </p:nvSpPr>
          <p:spPr bwMode="auto">
            <a:xfrm>
              <a:off x="2380337" y="2459447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512" name="Oval 164"/>
            <p:cNvSpPr/>
            <p:nvPr/>
          </p:nvSpPr>
          <p:spPr bwMode="auto">
            <a:xfrm>
              <a:off x="2039165" y="2102257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971116" y="1172857"/>
              <a:ext cx="3048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x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17" name="สี่เหลี่ยมผืนผ้า 156"/>
            <p:cNvSpPr/>
            <p:nvPr/>
          </p:nvSpPr>
          <p:spPr>
            <a:xfrm>
              <a:off x="2593796" y="2274300"/>
              <a:ext cx="10118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Short Side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518" name="สี่เหลี่ยมผืนผ้า 156"/>
            <p:cNvSpPr/>
            <p:nvPr/>
          </p:nvSpPr>
          <p:spPr>
            <a:xfrm>
              <a:off x="1091435" y="2000240"/>
              <a:ext cx="9715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Long Side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</p:grpSp>
      <p:sp>
        <p:nvSpPr>
          <p:cNvPr id="656" name="สี่เหลี่ยมผืนผ้า 156"/>
          <p:cNvSpPr/>
          <p:nvPr/>
        </p:nvSpPr>
        <p:spPr>
          <a:xfrm flipH="1">
            <a:off x="7659344" y="3203838"/>
            <a:ext cx="1224000" cy="276999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rgbClr val="0000FF"/>
                </a:solidFill>
                <a:latin typeface="Comic Sans MS" pitchFamily="66" charset="0"/>
              </a:rPr>
              <a:t>3. </a:t>
            </a:r>
            <a:r>
              <a:rPr lang="en-US" sz="1200" dirty="0">
                <a:solidFill>
                  <a:schemeClr val="tx1"/>
                </a:solidFill>
                <a:latin typeface="Comic Sans MS" pitchFamily="66" charset="0"/>
              </a:rPr>
              <a:t>Right_Right</a:t>
            </a:r>
            <a:endParaRPr lang="th-TH" sz="1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657" name="สี่เหลี่ยมผืนผ้า 156"/>
          <p:cNvSpPr/>
          <p:nvPr/>
        </p:nvSpPr>
        <p:spPr>
          <a:xfrm flipH="1">
            <a:off x="6230584" y="3203838"/>
            <a:ext cx="1357322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Comic Sans MS" pitchFamily="66" charset="0"/>
              </a:rPr>
              <a:t>4. Left_Right</a:t>
            </a:r>
            <a:endParaRPr lang="th-TH" sz="1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51520" y="744959"/>
            <a:ext cx="8712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Inserting AVL in a </a:t>
            </a:r>
            <a:r>
              <a:rPr lang="en-US" sz="1400" b="1" dirty="0">
                <a:solidFill>
                  <a:srgbClr val="0000FF"/>
                </a:solidFill>
                <a:latin typeface="Comic Sans MS" pitchFamily="66" charset="0"/>
              </a:rPr>
              <a:t>long side</a:t>
            </a:r>
            <a:r>
              <a:rPr lang="en-US" sz="1400" dirty="0">
                <a:solidFill>
                  <a:prstClr val="black"/>
                </a:solidFill>
                <a:latin typeface="Comic Sans MS" pitchFamily="66" charset="0"/>
              </a:rPr>
              <a:t> :  </a:t>
            </a:r>
            <a:r>
              <a:rPr lang="th-TH" sz="1400" dirty="0">
                <a:solidFill>
                  <a:srgbClr val="0070C0"/>
                </a:solidFill>
                <a:latin typeface="Comic Sans MS" pitchFamily="66" charset="0"/>
              </a:rPr>
              <a:t>ให้</a:t>
            </a:r>
            <a:r>
              <a:rPr lang="th-TH" sz="1400" dirty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x = node </a:t>
            </a:r>
            <a:r>
              <a:rPr lang="th-TH" sz="1400" dirty="0">
                <a:solidFill>
                  <a:srgbClr val="C00000"/>
                </a:solidFill>
                <a:latin typeface="Comic Sans MS" pitchFamily="66" charset="0"/>
              </a:rPr>
              <a:t>แรกที่ไม่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balance , </a:t>
            </a:r>
            <a:r>
              <a:rPr lang="th-TH" sz="1400" dirty="0">
                <a:solidFill>
                  <a:srgbClr val="0070C0"/>
                </a:solidFill>
                <a:latin typeface="Comic Sans MS" pitchFamily="66" charset="0"/>
              </a:rPr>
              <a:t>ตาม </a:t>
            </a: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path </a:t>
            </a:r>
            <a:r>
              <a:rPr lang="th-TH" sz="1400" dirty="0">
                <a:solidFill>
                  <a:srgbClr val="0070C0"/>
                </a:solidFill>
                <a:latin typeface="Comic Sans MS" pitchFamily="66" charset="0"/>
              </a:rPr>
              <a:t>ที่ </a:t>
            </a: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insert </a:t>
            </a:r>
            <a:r>
              <a:rPr lang="th-TH" sz="1400" dirty="0">
                <a:solidFill>
                  <a:srgbClr val="0070C0"/>
                </a:solidFill>
                <a:latin typeface="Comic Sans MS" pitchFamily="66" charset="0"/>
              </a:rPr>
              <a:t>ให้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y </a:t>
            </a:r>
            <a:r>
              <a:rPr lang="th-TH" sz="1400" dirty="0">
                <a:solidFill>
                  <a:srgbClr val="C00000"/>
                </a:solidFill>
                <a:latin typeface="Comic Sans MS" pitchFamily="66" charset="0"/>
              </a:rPr>
              <a:t>เป็นลูกของ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x </a:t>
            </a:r>
            <a:r>
              <a:rPr lang="th-TH" sz="1400" dirty="0">
                <a:solidFill>
                  <a:srgbClr val="0070C0"/>
                </a:solidFill>
                <a:latin typeface="Comic Sans MS" pitchFamily="66" charset="0"/>
              </a:rPr>
              <a:t>และ 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z </a:t>
            </a:r>
            <a:r>
              <a:rPr lang="th-TH" sz="1400" dirty="0">
                <a:solidFill>
                  <a:srgbClr val="C00000"/>
                </a:solidFill>
                <a:latin typeface="Comic Sans MS" pitchFamily="66" charset="0"/>
              </a:rPr>
              <a:t>เป็นลูกของ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y</a:t>
            </a:r>
            <a:endParaRPr lang="th-TH" dirty="0"/>
          </a:p>
        </p:txBody>
      </p:sp>
      <p:sp>
        <p:nvSpPr>
          <p:cNvPr id="175" name="Rectangle 174"/>
          <p:cNvSpPr/>
          <p:nvPr/>
        </p:nvSpPr>
        <p:spPr>
          <a:xfrm>
            <a:off x="323528" y="3501008"/>
            <a:ext cx="19442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lvl="1" indent="-179388">
              <a:spcBef>
                <a:spcPts val="600"/>
              </a:spcBef>
            </a:pPr>
            <a:r>
              <a:rPr lang="th-TH" sz="1600" dirty="0">
                <a:solidFill>
                  <a:prstClr val="black"/>
                </a:solidFill>
                <a:latin typeface="Comic Sans MS" pitchFamily="66" charset="0"/>
              </a:rPr>
              <a:t>มี 4 กรณี เมื่อ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insert </a:t>
            </a:r>
            <a:r>
              <a:rPr lang="th-TH" sz="1600" dirty="0">
                <a:solidFill>
                  <a:prstClr val="black"/>
                </a:solidFill>
                <a:latin typeface="Comic Sans MS" pitchFamily="66" charset="0"/>
              </a:rPr>
              <a:t>ที่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251520" y="3789040"/>
            <a:ext cx="2880320" cy="1300164"/>
            <a:chOff x="251520" y="3789040"/>
            <a:chExt cx="2880320" cy="1300164"/>
          </a:xfrm>
        </p:grpSpPr>
        <p:grpSp>
          <p:nvGrpSpPr>
            <p:cNvPr id="178" name="Group 177"/>
            <p:cNvGrpSpPr/>
            <p:nvPr/>
          </p:nvGrpSpPr>
          <p:grpSpPr>
            <a:xfrm>
              <a:off x="572540" y="3979948"/>
              <a:ext cx="1839220" cy="1109256"/>
              <a:chOff x="611560" y="4034256"/>
              <a:chExt cx="1839220" cy="1109256"/>
            </a:xfrm>
          </p:grpSpPr>
          <p:grpSp>
            <p:nvGrpSpPr>
              <p:cNvPr id="5" name="Group 315"/>
              <p:cNvGrpSpPr/>
              <p:nvPr/>
            </p:nvGrpSpPr>
            <p:grpSpPr>
              <a:xfrm>
                <a:off x="1428728" y="4034256"/>
                <a:ext cx="1022052" cy="1109256"/>
                <a:chOff x="2692692" y="3891380"/>
                <a:chExt cx="1022052" cy="1109256"/>
              </a:xfrm>
            </p:grpSpPr>
            <p:sp>
              <p:nvSpPr>
                <p:cNvPr id="236" name="Oval 235"/>
                <p:cNvSpPr/>
                <p:nvPr/>
              </p:nvSpPr>
              <p:spPr bwMode="auto">
                <a:xfrm>
                  <a:off x="2692692" y="4748636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z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237" name="Oval 236"/>
                <p:cNvSpPr/>
                <p:nvPr/>
              </p:nvSpPr>
              <p:spPr bwMode="auto">
                <a:xfrm>
                  <a:off x="3079755" y="4391446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y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238" name="Oval 237"/>
                <p:cNvSpPr/>
                <p:nvPr/>
              </p:nvSpPr>
              <p:spPr bwMode="auto">
                <a:xfrm>
                  <a:off x="3462744" y="4065414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x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239" name="Straight Connector 238"/>
                <p:cNvCxnSpPr>
                  <a:stCxn id="238" idx="2"/>
                  <a:endCxn id="237" idx="0"/>
                </p:cNvCxnSpPr>
                <p:nvPr/>
              </p:nvCxnSpPr>
              <p:spPr>
                <a:xfrm rot="10800000" flipV="1">
                  <a:off x="3205756" y="4191414"/>
                  <a:ext cx="256989" cy="2000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7" idx="2"/>
                  <a:endCxn id="236" idx="0"/>
                </p:cNvCxnSpPr>
                <p:nvPr/>
              </p:nvCxnSpPr>
              <p:spPr>
                <a:xfrm rot="10800000" flipV="1">
                  <a:off x="2818693" y="4517446"/>
                  <a:ext cx="261063" cy="2311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Freeform 240"/>
                <p:cNvSpPr/>
                <p:nvPr/>
              </p:nvSpPr>
              <p:spPr>
                <a:xfrm>
                  <a:off x="3450800" y="3891380"/>
                  <a:ext cx="180181" cy="205582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tIns="0" rtlCol="0" anchor="ctr"/>
                <a:lstStyle/>
                <a:p>
                  <a:pPr algn="ctr"/>
                  <a:endParaRPr lang="th-TH" sz="3600"/>
                </a:p>
              </p:txBody>
            </p:sp>
          </p:grpSp>
          <p:sp>
            <p:nvSpPr>
              <p:cNvPr id="343" name="Rectangle 342"/>
              <p:cNvSpPr/>
              <p:nvPr/>
            </p:nvSpPr>
            <p:spPr>
              <a:xfrm>
                <a:off x="611560" y="4454206"/>
                <a:ext cx="1289135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  <a:t>left</a:t>
                </a:r>
                <a:r>
                  <a:rPr lang="en-US" sz="1400" dirty="0">
                    <a:solidFill>
                      <a:srgbClr val="0070C0"/>
                    </a:solidFill>
                    <a:latin typeface="Comic Sans MS" pitchFamily="66" charset="0"/>
                  </a:rPr>
                  <a:t> son of </a:t>
                </a:r>
                <a:r>
                  <a:rPr lang="en-US" sz="1400" dirty="0">
                    <a:solidFill>
                      <a:srgbClr val="C00000"/>
                    </a:solidFill>
                    <a:latin typeface="Comic Sans MS" pitchFamily="66" charset="0"/>
                  </a:rPr>
                  <a:t>x </a:t>
                </a:r>
                <a:endParaRPr lang="th-TH" dirty="0"/>
              </a:p>
            </p:txBody>
          </p:sp>
        </p:grpSp>
        <p:sp>
          <p:nvSpPr>
            <p:cNvPr id="176" name="Rectangle 175"/>
            <p:cNvSpPr/>
            <p:nvPr/>
          </p:nvSpPr>
          <p:spPr>
            <a:xfrm>
              <a:off x="251520" y="3789040"/>
              <a:ext cx="288032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1.  left</a:t>
              </a:r>
              <a:r>
                <a:rPr lang="en-US" sz="1400" dirty="0">
                  <a:solidFill>
                    <a:srgbClr val="0070C0"/>
                  </a:solidFill>
                  <a:latin typeface="Comic Sans MS" pitchFamily="66" charset="0"/>
                </a:rPr>
                <a:t> </a:t>
              </a:r>
              <a:r>
                <a:rPr lang="en-US" sz="1400" dirty="0" err="1">
                  <a:solidFill>
                    <a:srgbClr val="0070C0"/>
                  </a:solidFill>
                  <a:latin typeface="Comic Sans MS" pitchFamily="66" charset="0"/>
                </a:rPr>
                <a:t>subtree</a:t>
              </a:r>
              <a:r>
                <a:rPr lang="en-US" sz="1400" dirty="0">
                  <a:solidFill>
                    <a:srgbClr val="0070C0"/>
                  </a:solidFill>
                  <a:latin typeface="Comic Sans MS" pitchFamily="66" charset="0"/>
                </a:rPr>
                <a:t> of </a:t>
              </a:r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left</a:t>
              </a:r>
              <a:r>
                <a:rPr lang="en-US" sz="1400" dirty="0">
                  <a:solidFill>
                    <a:srgbClr val="0070C0"/>
                  </a:solidFill>
                  <a:latin typeface="Comic Sans MS" pitchFamily="66" charset="0"/>
                </a:rPr>
                <a:t> son of </a:t>
              </a:r>
              <a:r>
                <a:rPr lang="en-US" sz="1400" dirty="0">
                  <a:solidFill>
                    <a:srgbClr val="C00000"/>
                  </a:solidFill>
                  <a:latin typeface="Comic Sans MS" pitchFamily="66" charset="0"/>
                </a:rPr>
                <a:t>x</a:t>
              </a:r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 </a:t>
              </a:r>
              <a:endParaRPr lang="th-TH" dirty="0"/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4788024" y="3792741"/>
            <a:ext cx="3024336" cy="1350771"/>
            <a:chOff x="4788024" y="3792741"/>
            <a:chExt cx="3024336" cy="1350771"/>
          </a:xfrm>
        </p:grpSpPr>
        <p:grpSp>
          <p:nvGrpSpPr>
            <p:cNvPr id="179" name="Group 178"/>
            <p:cNvGrpSpPr/>
            <p:nvPr/>
          </p:nvGrpSpPr>
          <p:grpSpPr>
            <a:xfrm>
              <a:off x="5292080" y="4034256"/>
              <a:ext cx="1789201" cy="1109256"/>
              <a:chOff x="4997377" y="4034256"/>
              <a:chExt cx="1789201" cy="1109256"/>
            </a:xfrm>
          </p:grpSpPr>
          <p:sp>
            <p:nvSpPr>
              <p:cNvPr id="314" name="Rectangle 313"/>
              <p:cNvSpPr/>
              <p:nvPr/>
            </p:nvSpPr>
            <p:spPr>
              <a:xfrm>
                <a:off x="4997377" y="4500570"/>
                <a:ext cx="12891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  <a:t>left</a:t>
                </a:r>
                <a:r>
                  <a:rPr lang="en-US" sz="1400" dirty="0">
                    <a:solidFill>
                      <a:srgbClr val="0070C0"/>
                    </a:solidFill>
                    <a:latin typeface="Comic Sans MS" pitchFamily="66" charset="0"/>
                  </a:rPr>
                  <a:t> son of </a:t>
                </a:r>
                <a:r>
                  <a:rPr lang="en-US" sz="1400" dirty="0">
                    <a:solidFill>
                      <a:srgbClr val="C00000"/>
                    </a:solidFill>
                    <a:latin typeface="Comic Sans MS" pitchFamily="66" charset="0"/>
                  </a:rPr>
                  <a:t>x </a:t>
                </a:r>
                <a:endParaRPr lang="th-TH" dirty="0"/>
              </a:p>
            </p:txBody>
          </p:sp>
          <p:grpSp>
            <p:nvGrpSpPr>
              <p:cNvPr id="7" name="Group 323"/>
              <p:cNvGrpSpPr/>
              <p:nvPr/>
            </p:nvGrpSpPr>
            <p:grpSpPr>
              <a:xfrm>
                <a:off x="6151589" y="4034256"/>
                <a:ext cx="634989" cy="1109256"/>
                <a:chOff x="3079755" y="3891380"/>
                <a:chExt cx="634989" cy="1109256"/>
              </a:xfrm>
            </p:grpSpPr>
            <p:sp>
              <p:nvSpPr>
                <p:cNvPr id="325" name="Oval 324"/>
                <p:cNvSpPr/>
                <p:nvPr/>
              </p:nvSpPr>
              <p:spPr bwMode="auto">
                <a:xfrm>
                  <a:off x="3407072" y="4748636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z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326" name="Oval 325"/>
                <p:cNvSpPr/>
                <p:nvPr/>
              </p:nvSpPr>
              <p:spPr bwMode="auto">
                <a:xfrm>
                  <a:off x="3079755" y="4391446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y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327" name="Oval 326"/>
                <p:cNvSpPr/>
                <p:nvPr/>
              </p:nvSpPr>
              <p:spPr bwMode="auto">
                <a:xfrm>
                  <a:off x="3462744" y="4065414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x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328" name="Straight Connector 327"/>
                <p:cNvCxnSpPr>
                  <a:stCxn id="327" idx="2"/>
                  <a:endCxn id="326" idx="0"/>
                </p:cNvCxnSpPr>
                <p:nvPr/>
              </p:nvCxnSpPr>
              <p:spPr>
                <a:xfrm rot="10800000" flipV="1">
                  <a:off x="3205756" y="4191414"/>
                  <a:ext cx="256989" cy="2000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6" idx="5"/>
                  <a:endCxn id="325" idx="0"/>
                </p:cNvCxnSpPr>
                <p:nvPr/>
              </p:nvCxnSpPr>
              <p:spPr>
                <a:xfrm rot="16200000" flipH="1">
                  <a:off x="3342914" y="4558477"/>
                  <a:ext cx="142095" cy="2382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Freeform 329"/>
                <p:cNvSpPr/>
                <p:nvPr/>
              </p:nvSpPr>
              <p:spPr>
                <a:xfrm>
                  <a:off x="3450800" y="3891380"/>
                  <a:ext cx="180181" cy="205582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tIns="0" rtlCol="0" anchor="ctr"/>
                <a:lstStyle/>
                <a:p>
                  <a:pPr algn="ctr"/>
                  <a:endParaRPr lang="th-TH" sz="3600"/>
                </a:p>
              </p:txBody>
            </p:sp>
          </p:grpSp>
        </p:grpSp>
        <p:sp>
          <p:nvSpPr>
            <p:cNvPr id="177" name="Rectangle 176"/>
            <p:cNvSpPr/>
            <p:nvPr/>
          </p:nvSpPr>
          <p:spPr>
            <a:xfrm>
              <a:off x="4788024" y="3792741"/>
              <a:ext cx="30243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2.  right </a:t>
              </a:r>
              <a:r>
                <a:rPr lang="en-US" sz="1400" dirty="0" err="1">
                  <a:solidFill>
                    <a:srgbClr val="0070C0"/>
                  </a:solidFill>
                  <a:latin typeface="Comic Sans MS" pitchFamily="66" charset="0"/>
                </a:rPr>
                <a:t>subtree</a:t>
              </a:r>
              <a:r>
                <a:rPr lang="en-US" sz="1400" dirty="0">
                  <a:solidFill>
                    <a:srgbClr val="0070C0"/>
                  </a:solidFill>
                  <a:latin typeface="Comic Sans MS" pitchFamily="66" charset="0"/>
                </a:rPr>
                <a:t> of </a:t>
              </a:r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left</a:t>
              </a:r>
              <a:r>
                <a:rPr lang="en-US" sz="1400" dirty="0">
                  <a:solidFill>
                    <a:srgbClr val="0070C0"/>
                  </a:solidFill>
                  <a:latin typeface="Comic Sans MS" pitchFamily="66" charset="0"/>
                </a:rPr>
                <a:t> son of </a:t>
              </a:r>
              <a:r>
                <a:rPr lang="en-US" sz="1400" dirty="0">
                  <a:solidFill>
                    <a:srgbClr val="C00000"/>
                  </a:solidFill>
                  <a:latin typeface="Comic Sans MS" pitchFamily="66" charset="0"/>
                </a:rPr>
                <a:t>x</a:t>
              </a:r>
              <a:endParaRPr lang="th-TH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251520" y="5013176"/>
            <a:ext cx="3179148" cy="1453906"/>
            <a:chOff x="251520" y="5013176"/>
            <a:chExt cx="3179148" cy="1453906"/>
          </a:xfrm>
        </p:grpSpPr>
        <p:grpSp>
          <p:nvGrpSpPr>
            <p:cNvPr id="180" name="Group 179"/>
            <p:cNvGrpSpPr/>
            <p:nvPr/>
          </p:nvGrpSpPr>
          <p:grpSpPr>
            <a:xfrm>
              <a:off x="1403648" y="5357826"/>
              <a:ext cx="2027020" cy="1109256"/>
              <a:chOff x="1621122" y="5357826"/>
              <a:chExt cx="2027020" cy="1109256"/>
            </a:xfrm>
          </p:grpSpPr>
          <p:grpSp>
            <p:nvGrpSpPr>
              <p:cNvPr id="6" name="Group 316"/>
              <p:cNvGrpSpPr/>
              <p:nvPr/>
            </p:nvGrpSpPr>
            <p:grpSpPr>
              <a:xfrm flipH="1">
                <a:off x="1621122" y="5357826"/>
                <a:ext cx="1022052" cy="1109256"/>
                <a:chOff x="2692692" y="3891380"/>
                <a:chExt cx="1022052" cy="1109256"/>
              </a:xfrm>
            </p:grpSpPr>
            <p:sp>
              <p:nvSpPr>
                <p:cNvPr id="318" name="Oval 317"/>
                <p:cNvSpPr/>
                <p:nvPr/>
              </p:nvSpPr>
              <p:spPr bwMode="auto">
                <a:xfrm>
                  <a:off x="2692692" y="4748636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z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319" name="Oval 318"/>
                <p:cNvSpPr/>
                <p:nvPr/>
              </p:nvSpPr>
              <p:spPr bwMode="auto">
                <a:xfrm>
                  <a:off x="3079755" y="4391446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y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320" name="Oval 319"/>
                <p:cNvSpPr/>
                <p:nvPr/>
              </p:nvSpPr>
              <p:spPr bwMode="auto">
                <a:xfrm>
                  <a:off x="3462744" y="4065414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x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321" name="Straight Connector 320"/>
                <p:cNvCxnSpPr>
                  <a:stCxn id="320" idx="2"/>
                  <a:endCxn id="319" idx="0"/>
                </p:cNvCxnSpPr>
                <p:nvPr/>
              </p:nvCxnSpPr>
              <p:spPr>
                <a:xfrm rot="10800000" flipV="1">
                  <a:off x="3205756" y="4191414"/>
                  <a:ext cx="256989" cy="2000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>
                  <a:stCxn id="319" idx="2"/>
                  <a:endCxn id="318" idx="0"/>
                </p:cNvCxnSpPr>
                <p:nvPr/>
              </p:nvCxnSpPr>
              <p:spPr>
                <a:xfrm rot="10800000" flipV="1">
                  <a:off x="2818693" y="4517446"/>
                  <a:ext cx="261063" cy="2311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Freeform 322"/>
                <p:cNvSpPr/>
                <p:nvPr/>
              </p:nvSpPr>
              <p:spPr>
                <a:xfrm>
                  <a:off x="3450800" y="3891380"/>
                  <a:ext cx="180181" cy="205582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tIns="0" rtlCol="0" anchor="ctr"/>
                <a:lstStyle/>
                <a:p>
                  <a:pPr algn="ctr"/>
                  <a:endParaRPr lang="th-TH" sz="3600"/>
                </a:p>
              </p:txBody>
            </p:sp>
          </p:grpSp>
          <p:sp>
            <p:nvSpPr>
              <p:cNvPr id="342" name="Rectangle 341"/>
              <p:cNvSpPr/>
              <p:nvPr/>
            </p:nvSpPr>
            <p:spPr>
              <a:xfrm>
                <a:off x="2262826" y="5778080"/>
                <a:ext cx="13853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Comic Sans MS" pitchFamily="66" charset="0"/>
                  </a:rPr>
                  <a:t>right</a:t>
                </a:r>
                <a:r>
                  <a:rPr lang="en-US" sz="1400" dirty="0">
                    <a:solidFill>
                      <a:srgbClr val="0070C0"/>
                    </a:solidFill>
                    <a:latin typeface="Comic Sans MS" pitchFamily="66" charset="0"/>
                  </a:rPr>
                  <a:t> son of </a:t>
                </a:r>
                <a:r>
                  <a:rPr lang="en-US" sz="1400" dirty="0">
                    <a:solidFill>
                      <a:srgbClr val="C00000"/>
                    </a:solidFill>
                    <a:latin typeface="Comic Sans MS" pitchFamily="66" charset="0"/>
                  </a:rPr>
                  <a:t>x </a:t>
                </a:r>
                <a:endParaRPr lang="th-TH" sz="1400" dirty="0">
                  <a:latin typeface="Comic Sans MS" pitchFamily="66" charset="0"/>
                </a:endParaRPr>
              </a:p>
            </p:txBody>
          </p:sp>
        </p:grpSp>
        <p:sp>
          <p:nvSpPr>
            <p:cNvPr id="185" name="Rectangle 184"/>
            <p:cNvSpPr/>
            <p:nvPr/>
          </p:nvSpPr>
          <p:spPr>
            <a:xfrm>
              <a:off x="251520" y="5013176"/>
              <a:ext cx="30963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3.  right</a:t>
              </a:r>
              <a:r>
                <a:rPr lang="en-US" sz="1400" dirty="0">
                  <a:solidFill>
                    <a:srgbClr val="0070C0"/>
                  </a:solidFill>
                  <a:latin typeface="Comic Sans MS" pitchFamily="66" charset="0"/>
                </a:rPr>
                <a:t> </a:t>
              </a:r>
              <a:r>
                <a:rPr lang="en-US" sz="1400" dirty="0" err="1">
                  <a:solidFill>
                    <a:srgbClr val="0070C0"/>
                  </a:solidFill>
                  <a:latin typeface="Comic Sans MS" pitchFamily="66" charset="0"/>
                </a:rPr>
                <a:t>subtree</a:t>
              </a:r>
              <a:r>
                <a:rPr lang="en-US" sz="1400" dirty="0">
                  <a:solidFill>
                    <a:srgbClr val="0070C0"/>
                  </a:solidFill>
                  <a:latin typeface="Comic Sans MS" pitchFamily="66" charset="0"/>
                </a:rPr>
                <a:t> of </a:t>
              </a:r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right</a:t>
              </a:r>
              <a:r>
                <a:rPr lang="en-US" sz="1400" dirty="0">
                  <a:solidFill>
                    <a:srgbClr val="0070C0"/>
                  </a:solidFill>
                  <a:latin typeface="Comic Sans MS" pitchFamily="66" charset="0"/>
                </a:rPr>
                <a:t> son of </a:t>
              </a:r>
              <a:r>
                <a:rPr lang="en-US" sz="1400" dirty="0">
                  <a:solidFill>
                    <a:srgbClr val="C00000"/>
                  </a:solidFill>
                  <a:latin typeface="Comic Sans MS" pitchFamily="66" charset="0"/>
                </a:rPr>
                <a:t>x </a:t>
              </a:r>
              <a:endParaRPr lang="th-TH" dirty="0"/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4776300" y="5094884"/>
            <a:ext cx="3684132" cy="1502468"/>
            <a:chOff x="4776300" y="5094884"/>
            <a:chExt cx="3684132" cy="1502468"/>
          </a:xfrm>
        </p:grpSpPr>
        <p:grpSp>
          <p:nvGrpSpPr>
            <p:cNvPr id="181" name="Group 180"/>
            <p:cNvGrpSpPr/>
            <p:nvPr/>
          </p:nvGrpSpPr>
          <p:grpSpPr>
            <a:xfrm>
              <a:off x="6432174" y="5488096"/>
              <a:ext cx="2028258" cy="1109256"/>
              <a:chOff x="6357950" y="5357826"/>
              <a:chExt cx="2028258" cy="1109256"/>
            </a:xfrm>
          </p:grpSpPr>
          <p:sp>
            <p:nvSpPr>
              <p:cNvPr id="315" name="Rectangle 314"/>
              <p:cNvSpPr/>
              <p:nvPr/>
            </p:nvSpPr>
            <p:spPr>
              <a:xfrm>
                <a:off x="7000892" y="5786454"/>
                <a:ext cx="13853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Comic Sans MS" pitchFamily="66" charset="0"/>
                  </a:rPr>
                  <a:t>right</a:t>
                </a:r>
                <a:r>
                  <a:rPr lang="en-US" sz="1400" dirty="0">
                    <a:solidFill>
                      <a:srgbClr val="0070C0"/>
                    </a:solidFill>
                    <a:latin typeface="Comic Sans MS" pitchFamily="66" charset="0"/>
                  </a:rPr>
                  <a:t> son of </a:t>
                </a:r>
                <a:r>
                  <a:rPr lang="en-US" sz="1400" dirty="0">
                    <a:solidFill>
                      <a:srgbClr val="C00000"/>
                    </a:solidFill>
                    <a:latin typeface="Comic Sans MS" pitchFamily="66" charset="0"/>
                  </a:rPr>
                  <a:t>x </a:t>
                </a:r>
                <a:endParaRPr lang="th-TH" sz="1400" dirty="0">
                  <a:latin typeface="Comic Sans MS" pitchFamily="66" charset="0"/>
                </a:endParaRPr>
              </a:p>
            </p:txBody>
          </p:sp>
          <p:grpSp>
            <p:nvGrpSpPr>
              <p:cNvPr id="8" name="Group 334"/>
              <p:cNvGrpSpPr/>
              <p:nvPr/>
            </p:nvGrpSpPr>
            <p:grpSpPr>
              <a:xfrm flipH="1">
                <a:off x="6357950" y="5357826"/>
                <a:ext cx="634989" cy="1109256"/>
                <a:chOff x="3079755" y="3891380"/>
                <a:chExt cx="634989" cy="1109256"/>
              </a:xfrm>
            </p:grpSpPr>
            <p:sp>
              <p:nvSpPr>
                <p:cNvPr id="336" name="Oval 335"/>
                <p:cNvSpPr/>
                <p:nvPr/>
              </p:nvSpPr>
              <p:spPr bwMode="auto">
                <a:xfrm>
                  <a:off x="3407072" y="4748636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z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337" name="Oval 336"/>
                <p:cNvSpPr/>
                <p:nvPr/>
              </p:nvSpPr>
              <p:spPr bwMode="auto">
                <a:xfrm>
                  <a:off x="3079755" y="4391446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y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338" name="Oval 337"/>
                <p:cNvSpPr/>
                <p:nvPr/>
              </p:nvSpPr>
              <p:spPr bwMode="auto">
                <a:xfrm>
                  <a:off x="3462744" y="4065414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Comic Sans MS" pitchFamily="66" charset="0"/>
                    </a:rPr>
                    <a:t>x</a:t>
                  </a:r>
                  <a:endParaRPr lang="th-TH" sz="16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339" name="Straight Connector 338"/>
                <p:cNvCxnSpPr>
                  <a:stCxn id="338" idx="2"/>
                  <a:endCxn id="337" idx="0"/>
                </p:cNvCxnSpPr>
                <p:nvPr/>
              </p:nvCxnSpPr>
              <p:spPr>
                <a:xfrm rot="10800000" flipV="1">
                  <a:off x="3205756" y="4191414"/>
                  <a:ext cx="256989" cy="2000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>
                  <a:stCxn id="337" idx="5"/>
                  <a:endCxn id="336" idx="0"/>
                </p:cNvCxnSpPr>
                <p:nvPr/>
              </p:nvCxnSpPr>
              <p:spPr>
                <a:xfrm rot="16200000" flipH="1">
                  <a:off x="3342914" y="4558477"/>
                  <a:ext cx="142095" cy="2382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Freeform 340"/>
                <p:cNvSpPr/>
                <p:nvPr/>
              </p:nvSpPr>
              <p:spPr>
                <a:xfrm>
                  <a:off x="3450800" y="3891380"/>
                  <a:ext cx="180181" cy="205582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tIns="0" rtlCol="0" anchor="ctr"/>
                <a:lstStyle/>
                <a:p>
                  <a:pPr algn="ctr"/>
                  <a:endParaRPr lang="th-TH" sz="3600" dirty="0"/>
                </a:p>
              </p:txBody>
            </p:sp>
          </p:grpSp>
        </p:grpSp>
        <p:sp>
          <p:nvSpPr>
            <p:cNvPr id="186" name="Rectangle 185"/>
            <p:cNvSpPr/>
            <p:nvPr/>
          </p:nvSpPr>
          <p:spPr>
            <a:xfrm>
              <a:off x="4776300" y="5094884"/>
              <a:ext cx="32520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4. left</a:t>
              </a:r>
              <a:r>
                <a:rPr lang="en-US" sz="1400" dirty="0">
                  <a:solidFill>
                    <a:srgbClr val="0070C0"/>
                  </a:solidFill>
                  <a:latin typeface="Comic Sans MS" pitchFamily="66" charset="0"/>
                </a:rPr>
                <a:t> </a:t>
              </a:r>
              <a:r>
                <a:rPr lang="en-US" sz="1400" dirty="0" err="1">
                  <a:solidFill>
                    <a:srgbClr val="0070C0"/>
                  </a:solidFill>
                  <a:latin typeface="Comic Sans MS" pitchFamily="66" charset="0"/>
                </a:rPr>
                <a:t>subtree</a:t>
              </a:r>
              <a:r>
                <a:rPr lang="en-US" sz="1400" dirty="0">
                  <a:solidFill>
                    <a:srgbClr val="0070C0"/>
                  </a:solidFill>
                  <a:latin typeface="Comic Sans MS" pitchFamily="66" charset="0"/>
                </a:rPr>
                <a:t> of </a:t>
              </a:r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right</a:t>
              </a:r>
              <a:r>
                <a:rPr lang="en-US" sz="1400" dirty="0">
                  <a:solidFill>
                    <a:srgbClr val="0070C0"/>
                  </a:solidFill>
                  <a:latin typeface="Comic Sans MS" pitchFamily="66" charset="0"/>
                </a:rPr>
                <a:t> son of </a:t>
              </a:r>
              <a:r>
                <a:rPr lang="en-US" sz="1400" dirty="0">
                  <a:solidFill>
                    <a:srgbClr val="C00000"/>
                  </a:solidFill>
                  <a:latin typeface="Comic Sans MS" pitchFamily="66" charset="0"/>
                </a:rPr>
                <a:t>x</a:t>
              </a:r>
              <a:endParaRPr lang="th-TH" dirty="0"/>
            </a:p>
          </p:txBody>
        </p:sp>
      </p:grpSp>
      <p:sp>
        <p:nvSpPr>
          <p:cNvPr id="190" name="Rectangle 189"/>
          <p:cNvSpPr/>
          <p:nvPr/>
        </p:nvSpPr>
        <p:spPr>
          <a:xfrm>
            <a:off x="1115616" y="1772816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FF0000"/>
                </a:solidFill>
                <a:latin typeface="Arial Black" pitchFamily="34" charset="0"/>
              </a:rPr>
              <a:t>y</a:t>
            </a:r>
            <a:endParaRPr lang="th-TH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473629" y="2168025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FF0000"/>
                </a:solidFill>
                <a:latin typeface="Arial Black" pitchFamily="34" charset="0"/>
              </a:rPr>
              <a:t>z</a:t>
            </a:r>
            <a:endParaRPr lang="th-TH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2230905" y="2169695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>
                <a:solidFill>
                  <a:srgbClr val="FF0000"/>
                </a:solidFill>
                <a:latin typeface="Arial Black" pitchFamily="34" charset="0"/>
              </a:rPr>
              <a:t>z</a:t>
            </a:r>
            <a:endParaRPr lang="th-TH" sz="1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4702312" y="1132136"/>
            <a:ext cx="4171478" cy="2070855"/>
            <a:chOff x="4702312" y="1132136"/>
            <a:chExt cx="4171478" cy="2070855"/>
          </a:xfrm>
        </p:grpSpPr>
        <p:grpSp>
          <p:nvGrpSpPr>
            <p:cNvPr id="4" name="Group 171"/>
            <p:cNvGrpSpPr/>
            <p:nvPr/>
          </p:nvGrpSpPr>
          <p:grpSpPr>
            <a:xfrm>
              <a:off x="4702312" y="1132136"/>
              <a:ext cx="4171478" cy="2070855"/>
              <a:chOff x="4702312" y="864624"/>
              <a:chExt cx="4171478" cy="2070855"/>
            </a:xfrm>
          </p:grpSpPr>
          <p:cxnSp>
            <p:nvCxnSpPr>
              <p:cNvPr id="523" name="Straight Connector 4"/>
              <p:cNvCxnSpPr>
                <a:stCxn id="596" idx="7"/>
                <a:endCxn id="597" idx="2"/>
              </p:cNvCxnSpPr>
              <p:nvPr/>
            </p:nvCxnSpPr>
            <p:spPr>
              <a:xfrm rot="16200000" flipV="1">
                <a:off x="6220179" y="786716"/>
                <a:ext cx="268095" cy="67591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"/>
              <p:cNvCxnSpPr>
                <a:stCxn id="595" idx="0"/>
                <a:endCxn id="597" idx="6"/>
              </p:cNvCxnSpPr>
              <p:nvPr/>
            </p:nvCxnSpPr>
            <p:spPr>
              <a:xfrm rot="5400000" flipH="1" flipV="1">
                <a:off x="5316941" y="758719"/>
                <a:ext cx="215424" cy="67923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6"/>
              <p:cNvCxnSpPr>
                <a:stCxn id="591" idx="0"/>
                <a:endCxn id="596" idx="2"/>
              </p:cNvCxnSpPr>
              <p:nvPr/>
            </p:nvCxnSpPr>
            <p:spPr>
              <a:xfrm rot="16200000" flipV="1">
                <a:off x="7140435" y="1114657"/>
                <a:ext cx="231190" cy="697504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7"/>
              <p:cNvCxnSpPr>
                <a:stCxn id="592" idx="0"/>
                <a:endCxn id="596" idx="6"/>
              </p:cNvCxnSpPr>
              <p:nvPr/>
            </p:nvCxnSpPr>
            <p:spPr>
              <a:xfrm rot="5400000" flipH="1" flipV="1">
                <a:off x="6314305" y="1225438"/>
                <a:ext cx="218597" cy="46335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8"/>
              <p:cNvCxnSpPr>
                <a:stCxn id="593" idx="0"/>
                <a:endCxn id="595" idx="3"/>
              </p:cNvCxnSpPr>
              <p:nvPr/>
            </p:nvCxnSpPr>
            <p:spPr>
              <a:xfrm rot="16200000" flipV="1">
                <a:off x="5178621" y="1416653"/>
                <a:ext cx="145268" cy="1542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9"/>
              <p:cNvCxnSpPr>
                <a:stCxn id="594" idx="0"/>
                <a:endCxn id="595" idx="5"/>
              </p:cNvCxnSpPr>
              <p:nvPr/>
            </p:nvCxnSpPr>
            <p:spPr>
              <a:xfrm rot="5400000" flipH="1" flipV="1">
                <a:off x="4837906" y="1411550"/>
                <a:ext cx="148441" cy="16762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10"/>
              <p:cNvCxnSpPr>
                <a:stCxn id="587" idx="0"/>
                <a:endCxn id="591" idx="2"/>
              </p:cNvCxnSpPr>
              <p:nvPr/>
            </p:nvCxnSpPr>
            <p:spPr>
              <a:xfrm rot="16200000" flipV="1">
                <a:off x="7873658" y="1562128"/>
                <a:ext cx="231190" cy="51694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11"/>
              <p:cNvCxnSpPr>
                <a:stCxn id="642" idx="0"/>
                <a:endCxn id="591" idx="6"/>
              </p:cNvCxnSpPr>
              <p:nvPr/>
            </p:nvCxnSpPr>
            <p:spPr>
              <a:xfrm rot="5400000" flipH="1" flipV="1">
                <a:off x="7102125" y="1559537"/>
                <a:ext cx="231190" cy="5221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12"/>
              <p:cNvCxnSpPr>
                <a:stCxn id="588" idx="0"/>
                <a:endCxn id="592" idx="2"/>
              </p:cNvCxnSpPr>
              <p:nvPr/>
            </p:nvCxnSpPr>
            <p:spPr>
              <a:xfrm rot="16200000" flipV="1">
                <a:off x="6301052" y="1709287"/>
                <a:ext cx="231190" cy="197438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13"/>
              <p:cNvCxnSpPr>
                <a:stCxn id="589" idx="0"/>
                <a:endCxn id="592" idx="6"/>
              </p:cNvCxnSpPr>
              <p:nvPr/>
            </p:nvCxnSpPr>
            <p:spPr>
              <a:xfrm rot="5400000" flipH="1" flipV="1">
                <a:off x="5833151" y="1693998"/>
                <a:ext cx="234363" cy="23119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/>
              <p:cNvCxnSpPr>
                <a:stCxn id="590" idx="0"/>
                <a:endCxn id="593" idx="3"/>
              </p:cNvCxnSpPr>
              <p:nvPr/>
            </p:nvCxnSpPr>
            <p:spPr>
              <a:xfrm rot="16200000" flipV="1">
                <a:off x="5408260" y="1790719"/>
                <a:ext cx="143646" cy="12521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>
                <a:stCxn id="585" idx="0"/>
                <a:endCxn id="587" idx="3"/>
              </p:cNvCxnSpPr>
              <p:nvPr/>
            </p:nvCxnSpPr>
            <p:spPr>
              <a:xfrm rot="16200000" flipV="1">
                <a:off x="8382563" y="2105546"/>
                <a:ext cx="138922" cy="23040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/>
              <p:cNvCxnSpPr>
                <a:stCxn id="586" idx="0"/>
                <a:endCxn id="587" idx="5"/>
              </p:cNvCxnSpPr>
              <p:nvPr/>
            </p:nvCxnSpPr>
            <p:spPr>
              <a:xfrm rot="5400000" flipH="1" flipV="1">
                <a:off x="7970409" y="2105165"/>
                <a:ext cx="142095" cy="23434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5" name="Oval 584"/>
              <p:cNvSpPr/>
              <p:nvPr/>
            </p:nvSpPr>
            <p:spPr bwMode="auto">
              <a:xfrm flipH="1">
                <a:off x="8441228" y="2290211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65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86" name="Oval 585"/>
              <p:cNvSpPr/>
              <p:nvPr/>
            </p:nvSpPr>
            <p:spPr bwMode="auto">
              <a:xfrm flipH="1">
                <a:off x="7798286" y="2293384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55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87" name="Oval 586"/>
              <p:cNvSpPr/>
              <p:nvPr/>
            </p:nvSpPr>
            <p:spPr bwMode="auto">
              <a:xfrm flipH="1">
                <a:off x="8121724" y="1936194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60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88" name="Oval 587"/>
              <p:cNvSpPr/>
              <p:nvPr/>
            </p:nvSpPr>
            <p:spPr bwMode="auto">
              <a:xfrm flipH="1">
                <a:off x="6389366" y="1923601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25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89" name="Oval 588"/>
              <p:cNvSpPr/>
              <p:nvPr/>
            </p:nvSpPr>
            <p:spPr bwMode="auto">
              <a:xfrm flipH="1">
                <a:off x="5708738" y="1926774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15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90" name="Oval 589"/>
              <p:cNvSpPr/>
              <p:nvPr/>
            </p:nvSpPr>
            <p:spPr bwMode="auto">
              <a:xfrm flipH="1">
                <a:off x="5416692" y="1925152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7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91" name="Oval 590"/>
              <p:cNvSpPr/>
              <p:nvPr/>
            </p:nvSpPr>
            <p:spPr bwMode="auto">
              <a:xfrm flipH="1">
                <a:off x="7478782" y="1579004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50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92" name="Oval 591"/>
              <p:cNvSpPr/>
              <p:nvPr/>
            </p:nvSpPr>
            <p:spPr bwMode="auto">
              <a:xfrm flipH="1">
                <a:off x="6065928" y="1566411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20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93" name="Oval 592"/>
              <p:cNvSpPr/>
              <p:nvPr/>
            </p:nvSpPr>
            <p:spPr bwMode="auto">
              <a:xfrm flipH="1">
                <a:off x="5202378" y="1566411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94" name="Oval 593"/>
              <p:cNvSpPr/>
              <p:nvPr/>
            </p:nvSpPr>
            <p:spPr bwMode="auto">
              <a:xfrm flipH="1">
                <a:off x="4702312" y="1569584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1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95" name="Oval 594"/>
              <p:cNvSpPr/>
              <p:nvPr/>
            </p:nvSpPr>
            <p:spPr bwMode="auto">
              <a:xfrm flipH="1">
                <a:off x="4959036" y="1206048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3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96" name="Oval 595"/>
              <p:cNvSpPr/>
              <p:nvPr/>
            </p:nvSpPr>
            <p:spPr bwMode="auto">
              <a:xfrm flipH="1">
                <a:off x="6655278" y="1221814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30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97" name="Oval 596"/>
              <p:cNvSpPr/>
              <p:nvPr/>
            </p:nvSpPr>
            <p:spPr bwMode="auto">
              <a:xfrm flipH="1">
                <a:off x="5764270" y="864624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10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598" name="Oval 597"/>
              <p:cNvSpPr/>
              <p:nvPr/>
            </p:nvSpPr>
            <p:spPr bwMode="auto">
              <a:xfrm flipH="1">
                <a:off x="8621790" y="2650574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>
                        <a:lumMod val="50000"/>
                      </a:schemeClr>
                    </a:solidFill>
                    <a:latin typeface="Comic Sans MS" pitchFamily="66" charset="0"/>
                  </a:rPr>
                  <a:t>70</a:t>
                </a:r>
                <a:endParaRPr lang="th-TH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599" name="Oval 598"/>
              <p:cNvSpPr/>
              <p:nvPr/>
            </p:nvSpPr>
            <p:spPr bwMode="auto">
              <a:xfrm flipH="1">
                <a:off x="8298352" y="2660099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>
                        <a:lumMod val="50000"/>
                      </a:schemeClr>
                    </a:solidFill>
                    <a:latin typeface="Comic Sans MS" pitchFamily="66" charset="0"/>
                  </a:rPr>
                  <a:t>62</a:t>
                </a:r>
                <a:endParaRPr lang="th-TH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600" name="Oval 599"/>
              <p:cNvSpPr/>
              <p:nvPr/>
            </p:nvSpPr>
            <p:spPr bwMode="auto">
              <a:xfrm flipH="1">
                <a:off x="7945096" y="2660099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>
                        <a:lumMod val="50000"/>
                      </a:schemeClr>
                    </a:solidFill>
                    <a:latin typeface="Comic Sans MS" pitchFamily="66" charset="0"/>
                  </a:rPr>
                  <a:t>59</a:t>
                </a:r>
                <a:endParaRPr lang="th-TH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601" name="Oval 17"/>
              <p:cNvSpPr/>
              <p:nvPr/>
            </p:nvSpPr>
            <p:spPr bwMode="auto">
              <a:xfrm flipH="1">
                <a:off x="7621658" y="2669624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>
                        <a:lumMod val="50000"/>
                      </a:schemeClr>
                    </a:solidFill>
                    <a:latin typeface="Comic Sans MS" pitchFamily="66" charset="0"/>
                  </a:rPr>
                  <a:t>51</a:t>
                </a:r>
                <a:endParaRPr lang="th-TH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602" name="Straight Connector 601"/>
              <p:cNvCxnSpPr>
                <a:stCxn id="598" idx="0"/>
                <a:endCxn id="585" idx="3"/>
              </p:cNvCxnSpPr>
              <p:nvPr/>
            </p:nvCxnSpPr>
            <p:spPr>
              <a:xfrm rot="16200000" flipV="1">
                <a:off x="8629423" y="2532207"/>
                <a:ext cx="145268" cy="9146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/>
              <p:cNvCxnSpPr>
                <a:stCxn id="599" idx="0"/>
                <a:endCxn id="585" idx="5"/>
              </p:cNvCxnSpPr>
              <p:nvPr/>
            </p:nvCxnSpPr>
            <p:spPr>
              <a:xfrm rot="5400000" flipH="1" flipV="1">
                <a:off x="8373845" y="2555812"/>
                <a:ext cx="154793" cy="5378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/>
              <p:cNvCxnSpPr>
                <a:stCxn id="600" idx="0"/>
                <a:endCxn id="586" idx="3"/>
              </p:cNvCxnSpPr>
              <p:nvPr/>
            </p:nvCxnSpPr>
            <p:spPr>
              <a:xfrm rot="16200000" flipV="1">
                <a:off x="7966429" y="2555432"/>
                <a:ext cx="151620" cy="5771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/>
              <p:cNvCxnSpPr>
                <a:endCxn id="586" idx="5"/>
              </p:cNvCxnSpPr>
              <p:nvPr/>
            </p:nvCxnSpPr>
            <p:spPr>
              <a:xfrm rot="5400000" flipH="1" flipV="1">
                <a:off x="7710851" y="2545285"/>
                <a:ext cx="161145" cy="8753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6" name="Oval 160"/>
              <p:cNvSpPr/>
              <p:nvPr/>
            </p:nvSpPr>
            <p:spPr bwMode="auto">
              <a:xfrm flipH="1">
                <a:off x="8423494" y="2463666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07" name="Oval 161"/>
              <p:cNvSpPr/>
              <p:nvPr/>
            </p:nvSpPr>
            <p:spPr bwMode="auto">
              <a:xfrm flipH="1">
                <a:off x="7780552" y="2466839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08" name="Oval 164"/>
              <p:cNvSpPr/>
              <p:nvPr/>
            </p:nvSpPr>
            <p:spPr bwMode="auto">
              <a:xfrm flipH="1">
                <a:off x="8121724" y="2109649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09" name="Oval 166"/>
              <p:cNvSpPr/>
              <p:nvPr/>
            </p:nvSpPr>
            <p:spPr bwMode="auto">
              <a:xfrm flipH="1">
                <a:off x="6389366" y="2097056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10" name="Oval 167"/>
              <p:cNvSpPr/>
              <p:nvPr/>
            </p:nvSpPr>
            <p:spPr bwMode="auto">
              <a:xfrm flipH="1">
                <a:off x="5708738" y="2100229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11" name="Oval 168"/>
              <p:cNvSpPr/>
              <p:nvPr/>
            </p:nvSpPr>
            <p:spPr bwMode="auto">
              <a:xfrm flipH="1">
                <a:off x="5402178" y="2106846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12" name="Oval 169"/>
              <p:cNvSpPr/>
              <p:nvPr/>
            </p:nvSpPr>
            <p:spPr bwMode="auto">
              <a:xfrm flipH="1">
                <a:off x="7478782" y="1752459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27" name="Oval 170"/>
              <p:cNvSpPr/>
              <p:nvPr/>
            </p:nvSpPr>
            <p:spPr bwMode="auto">
              <a:xfrm flipH="1">
                <a:off x="6065928" y="1739866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28" name="Oval 171"/>
              <p:cNvSpPr/>
              <p:nvPr/>
            </p:nvSpPr>
            <p:spPr bwMode="auto">
              <a:xfrm flipH="1">
                <a:off x="4988064" y="1448258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\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29" name="Oval 172"/>
              <p:cNvSpPr/>
              <p:nvPr/>
            </p:nvSpPr>
            <p:spPr bwMode="auto">
              <a:xfrm flipH="1">
                <a:off x="4702312" y="1743039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30" name="Oval 173"/>
              <p:cNvSpPr/>
              <p:nvPr/>
            </p:nvSpPr>
            <p:spPr bwMode="auto">
              <a:xfrm flipH="1">
                <a:off x="5216892" y="1777552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\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31" name="Oval 174"/>
              <p:cNvSpPr/>
              <p:nvPr/>
            </p:nvSpPr>
            <p:spPr bwMode="auto">
              <a:xfrm flipH="1">
                <a:off x="6655278" y="1425848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rgbClr val="FF0000"/>
                    </a:solidFill>
                    <a:latin typeface="Arial Black" pitchFamily="34" charset="0"/>
                  </a:rPr>
                  <a:t>\</a:t>
                </a:r>
                <a:endParaRPr lang="th-TH" sz="1400" b="1" dirty="0">
                  <a:solidFill>
                    <a:srgbClr val="FF0000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632" name="Oval 175"/>
              <p:cNvSpPr/>
              <p:nvPr/>
            </p:nvSpPr>
            <p:spPr bwMode="auto">
              <a:xfrm flipH="1">
                <a:off x="5764270" y="1068658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chemeClr val="tx1"/>
                    </a:solidFill>
                    <a:latin typeface="Arial Black" pitchFamily="34" charset="0"/>
                  </a:rPr>
                  <a:t>\</a:t>
                </a:r>
                <a:endParaRPr lang="th-TH" sz="1400" b="1" dirty="0">
                  <a:solidFill>
                    <a:schemeClr val="tx1"/>
                  </a:solidFill>
                  <a:latin typeface="Arial Black" pitchFamily="34" charset="0"/>
                </a:endParaRPr>
              </a:p>
            </p:txBody>
          </p:sp>
          <p:cxnSp>
            <p:nvCxnSpPr>
              <p:cNvPr id="633" name="Straight Connector 632"/>
              <p:cNvCxnSpPr>
                <a:stCxn id="635" idx="0"/>
                <a:endCxn id="642" idx="3"/>
              </p:cNvCxnSpPr>
              <p:nvPr/>
            </p:nvCxnSpPr>
            <p:spPr>
              <a:xfrm rot="16200000" flipV="1">
                <a:off x="7091498" y="2105546"/>
                <a:ext cx="138922" cy="23040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/>
              <p:cNvCxnSpPr>
                <a:stCxn id="636" idx="0"/>
                <a:endCxn id="642" idx="5"/>
              </p:cNvCxnSpPr>
              <p:nvPr/>
            </p:nvCxnSpPr>
            <p:spPr>
              <a:xfrm rot="5400000" flipH="1" flipV="1">
                <a:off x="6679344" y="2105165"/>
                <a:ext cx="142095" cy="23434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5" name="Oval 634"/>
              <p:cNvSpPr/>
              <p:nvPr/>
            </p:nvSpPr>
            <p:spPr bwMode="auto">
              <a:xfrm flipH="1">
                <a:off x="7150163" y="2290211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45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636" name="Oval 635"/>
              <p:cNvSpPr/>
              <p:nvPr/>
            </p:nvSpPr>
            <p:spPr bwMode="auto">
              <a:xfrm flipH="1">
                <a:off x="6507221" y="2293384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35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642" name="Oval 641"/>
              <p:cNvSpPr/>
              <p:nvPr/>
            </p:nvSpPr>
            <p:spPr bwMode="auto">
              <a:xfrm flipH="1">
                <a:off x="6830659" y="1936194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40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643" name="Oval 642"/>
              <p:cNvSpPr/>
              <p:nvPr/>
            </p:nvSpPr>
            <p:spPr bwMode="auto">
              <a:xfrm flipH="1">
                <a:off x="7302154" y="2664429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>
                        <a:lumMod val="50000"/>
                      </a:schemeClr>
                    </a:solidFill>
                    <a:latin typeface="Comic Sans MS" pitchFamily="66" charset="0"/>
                  </a:rPr>
                  <a:t>46</a:t>
                </a:r>
                <a:endParaRPr lang="th-TH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645" name="Oval 644"/>
              <p:cNvSpPr/>
              <p:nvPr/>
            </p:nvSpPr>
            <p:spPr bwMode="auto">
              <a:xfrm flipH="1">
                <a:off x="6978716" y="2673954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>
                        <a:lumMod val="50000"/>
                      </a:schemeClr>
                    </a:solidFill>
                    <a:latin typeface="Comic Sans MS" pitchFamily="66" charset="0"/>
                  </a:rPr>
                  <a:t>41</a:t>
                </a:r>
                <a:endParaRPr lang="th-TH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646" name="Oval 645"/>
              <p:cNvSpPr/>
              <p:nvPr/>
            </p:nvSpPr>
            <p:spPr bwMode="auto">
              <a:xfrm flipH="1">
                <a:off x="6625460" y="2673954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>
                        <a:lumMod val="50000"/>
                      </a:schemeClr>
                    </a:solidFill>
                    <a:latin typeface="Comic Sans MS" pitchFamily="66" charset="0"/>
                  </a:rPr>
                  <a:t>37</a:t>
                </a:r>
                <a:endParaRPr lang="th-TH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648" name="Oval 17"/>
              <p:cNvSpPr/>
              <p:nvPr/>
            </p:nvSpPr>
            <p:spPr bwMode="auto">
              <a:xfrm flipH="1">
                <a:off x="6302022" y="2683479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>
                        <a:lumMod val="50000"/>
                      </a:schemeClr>
                    </a:solidFill>
                    <a:latin typeface="Comic Sans MS" pitchFamily="66" charset="0"/>
                  </a:rPr>
                  <a:t>32</a:t>
                </a:r>
                <a:endParaRPr lang="th-TH" sz="1100" b="1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649" name="Straight Connector 648"/>
              <p:cNvCxnSpPr>
                <a:stCxn id="643" idx="0"/>
                <a:endCxn id="635" idx="3"/>
              </p:cNvCxnSpPr>
              <p:nvPr/>
            </p:nvCxnSpPr>
            <p:spPr>
              <a:xfrm rot="16200000" flipV="1">
                <a:off x="7317144" y="2553420"/>
                <a:ext cx="159123" cy="6289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/>
              <p:cNvCxnSpPr>
                <a:stCxn id="645" idx="0"/>
                <a:endCxn id="635" idx="5"/>
              </p:cNvCxnSpPr>
              <p:nvPr/>
            </p:nvCxnSpPr>
            <p:spPr>
              <a:xfrm rot="5400000" flipH="1" flipV="1">
                <a:off x="7061568" y="2548454"/>
                <a:ext cx="168648" cy="8235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/>
              <p:cNvCxnSpPr>
                <a:stCxn id="646" idx="0"/>
                <a:endCxn id="636" idx="3"/>
              </p:cNvCxnSpPr>
              <p:nvPr/>
            </p:nvCxnSpPr>
            <p:spPr>
              <a:xfrm rot="16200000" flipV="1">
                <a:off x="6654150" y="2576645"/>
                <a:ext cx="165475" cy="2914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/>
              <p:cNvCxnSpPr/>
              <p:nvPr/>
            </p:nvCxnSpPr>
            <p:spPr>
              <a:xfrm rot="5400000" flipH="1" flipV="1">
                <a:off x="6489852" y="2522161"/>
                <a:ext cx="175000" cy="11610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3" name="Oval 160"/>
              <p:cNvSpPr/>
              <p:nvPr/>
            </p:nvSpPr>
            <p:spPr bwMode="auto">
              <a:xfrm flipH="1">
                <a:off x="7132429" y="2463666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54" name="Oval 161"/>
              <p:cNvSpPr/>
              <p:nvPr/>
            </p:nvSpPr>
            <p:spPr bwMode="auto">
              <a:xfrm flipH="1">
                <a:off x="6489487" y="2466839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55" name="Oval 164"/>
              <p:cNvSpPr/>
              <p:nvPr/>
            </p:nvSpPr>
            <p:spPr bwMode="auto">
              <a:xfrm flipH="1">
                <a:off x="6830659" y="2109649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58" name="Rectangle 657"/>
              <p:cNvSpPr/>
              <p:nvPr/>
            </p:nvSpPr>
            <p:spPr>
              <a:xfrm flipH="1">
                <a:off x="6845816" y="1180249"/>
                <a:ext cx="3048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400" dirty="0">
                    <a:solidFill>
                      <a:srgbClr val="FF0000"/>
                    </a:solidFill>
                    <a:latin typeface="Arial Black" pitchFamily="34" charset="0"/>
                  </a:rPr>
                  <a:t>x</a:t>
                </a:r>
                <a:endParaRPr lang="th-TH" sz="1400" dirty="0">
                  <a:solidFill>
                    <a:srgbClr val="FF0000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659" name="สี่เหลี่ยมผืนผ้า 156"/>
              <p:cNvSpPr/>
              <p:nvPr/>
            </p:nvSpPr>
            <p:spPr>
              <a:xfrm flipH="1">
                <a:off x="5593936" y="2230320"/>
                <a:ext cx="10118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Short Side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660" name="สี่เหลี่ยมผืนผ้า 156"/>
              <p:cNvSpPr/>
              <p:nvPr/>
            </p:nvSpPr>
            <p:spPr>
              <a:xfrm flipH="1">
                <a:off x="7058828" y="2007632"/>
                <a:ext cx="97156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Long Side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191" name="Rectangle 190"/>
            <p:cNvSpPr/>
            <p:nvPr/>
          </p:nvSpPr>
          <p:spPr>
            <a:xfrm>
              <a:off x="7728629" y="1801633"/>
              <a:ext cx="2936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y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588224" y="2191471"/>
              <a:ext cx="2936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z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298608" y="2193141"/>
              <a:ext cx="2936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z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7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0" animBg="1"/>
      <p:bldP spid="515" grpId="0" animBg="1"/>
      <p:bldP spid="656" grpId="0" animBg="1"/>
      <p:bldP spid="657" grpId="0" animBg="1"/>
      <p:bldP spid="174" grpId="0"/>
      <p:bldP spid="1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 Placeholder 19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lvl="1">
              <a:tabLst>
                <a:tab pos="263525" algn="l"/>
              </a:tabLst>
            </a:pPr>
            <a:r>
              <a:rPr lang="en-US" dirty="0">
                <a:solidFill>
                  <a:srgbClr val="C00000"/>
                </a:solidFill>
              </a:rPr>
              <a:t>x </a:t>
            </a:r>
            <a:r>
              <a:rPr lang="en-US" dirty="0">
                <a:solidFill>
                  <a:srgbClr val="0070C0"/>
                </a:solidFill>
              </a:rPr>
              <a:t>= 1</a:t>
            </a:r>
            <a:r>
              <a:rPr lang="en-US" baseline="30000" dirty="0">
                <a:solidFill>
                  <a:srgbClr val="0070C0"/>
                </a:solidFill>
              </a:rPr>
              <a:t>st</a:t>
            </a:r>
            <a:r>
              <a:rPr lang="en-US" dirty="0">
                <a:solidFill>
                  <a:srgbClr val="0070C0"/>
                </a:solidFill>
              </a:rPr>
              <a:t> unbalanced node. 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Along the path, let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0070C0"/>
                </a:solidFill>
              </a:rPr>
              <a:t> = son of x,  </a:t>
            </a:r>
            <a:r>
              <a:rPr lang="en-US" dirty="0">
                <a:solidFill>
                  <a:srgbClr val="C00000"/>
                </a:solidFill>
              </a:rPr>
              <a:t>z</a:t>
            </a:r>
            <a:r>
              <a:rPr lang="en-US" dirty="0">
                <a:solidFill>
                  <a:srgbClr val="0070C0"/>
                </a:solidFill>
              </a:rPr>
              <a:t> = son of y.</a:t>
            </a:r>
          </a:p>
          <a:p>
            <a:pPr lvl="1">
              <a:tabLst>
                <a:tab pos="263525" algn="l"/>
              </a:tabLst>
            </a:pPr>
            <a:endParaRPr lang="en-US" dirty="0">
              <a:solidFill>
                <a:srgbClr val="0070C0"/>
              </a:solidFill>
            </a:endParaRPr>
          </a:p>
          <a:p>
            <a:pPr lvl="1">
              <a:tabLst>
                <a:tab pos="263525" algn="l"/>
              </a:tabLst>
            </a:pPr>
            <a:r>
              <a:rPr lang="en-US" dirty="0"/>
              <a:t>Left</a:t>
            </a:r>
            <a:r>
              <a:rPr lang="en-US" dirty="0">
                <a:solidFill>
                  <a:srgbClr val="0070C0"/>
                </a:solidFill>
              </a:rPr>
              <a:t> subtree of </a:t>
            </a:r>
            <a:r>
              <a:rPr lang="en-US" dirty="0"/>
              <a:t>left</a:t>
            </a:r>
            <a:r>
              <a:rPr lang="en-US" dirty="0">
                <a:solidFill>
                  <a:srgbClr val="0070C0"/>
                </a:solidFill>
              </a:rPr>
              <a:t> 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endParaRPr lang="en-US" dirty="0">
              <a:solidFill>
                <a:srgbClr val="0070C0"/>
              </a:solidFill>
            </a:endParaRPr>
          </a:p>
          <a:p>
            <a:pPr lvl="2">
              <a:spcBef>
                <a:spcPts val="1200"/>
              </a:spcBef>
            </a:pPr>
            <a:r>
              <a:rPr lang="en-US" dirty="0">
                <a:solidFill>
                  <a:srgbClr val="C00000"/>
                </a:solidFill>
              </a:rPr>
              <a:t>Right rotate at x</a:t>
            </a:r>
          </a:p>
          <a:p>
            <a:pPr marL="809625" lvl="3" indent="-182563"/>
            <a:r>
              <a:rPr lang="en-US" dirty="0"/>
              <a:t>y </a:t>
            </a:r>
            <a:r>
              <a:rPr lang="th-TH" dirty="0">
                <a:cs typeface="TH Sarabun New"/>
              </a:rPr>
              <a:t>ขึ้นไปแทนที่</a:t>
            </a:r>
            <a:r>
              <a:rPr lang="en-US" dirty="0">
                <a:cs typeface="TH Sarabun New"/>
              </a:rPr>
              <a:t> </a:t>
            </a:r>
            <a:r>
              <a:rPr lang="en-US" dirty="0"/>
              <a:t>x</a:t>
            </a:r>
            <a:r>
              <a:rPr lang="th-TH" dirty="0">
                <a:cs typeface="TH Sarabun New"/>
              </a:rPr>
              <a:t> (เป็นลูกของพ่อของ</a:t>
            </a:r>
            <a:r>
              <a:rPr lang="en-US" dirty="0">
                <a:cs typeface="TH Sarabun New"/>
              </a:rPr>
              <a:t> </a:t>
            </a:r>
            <a:r>
              <a:rPr lang="en-US" dirty="0"/>
              <a:t>x</a:t>
            </a:r>
            <a:r>
              <a:rPr lang="en-US" dirty="0">
                <a:cs typeface="TH Sarabun New"/>
              </a:rPr>
              <a:t>)</a:t>
            </a:r>
            <a:endParaRPr lang="en-US" dirty="0"/>
          </a:p>
          <a:p>
            <a:pPr marL="809625" lvl="3" indent="-182563"/>
            <a:r>
              <a:rPr lang="en-US" dirty="0"/>
              <a:t>x </a:t>
            </a:r>
            <a:r>
              <a:rPr lang="th-TH" dirty="0">
                <a:cs typeface="TH Sarabun New"/>
              </a:rPr>
              <a:t>ลงมาเป็น</a:t>
            </a:r>
            <a:r>
              <a:rPr lang="en-US" dirty="0"/>
              <a:t> </a:t>
            </a:r>
            <a:r>
              <a:rPr lang="en-US" dirty="0" err="1"/>
              <a:t>y’s</a:t>
            </a:r>
            <a:r>
              <a:rPr lang="en-US" dirty="0"/>
              <a:t> (right) son.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Re-arrange </a:t>
            </a:r>
            <a:r>
              <a:rPr lang="en-US" dirty="0"/>
              <a:t>T0,T1,T2,T3 </a:t>
            </a:r>
            <a:r>
              <a:rPr lang="en-US" dirty="0">
                <a:solidFill>
                  <a:srgbClr val="0070C0"/>
                </a:solidFill>
              </a:rPr>
              <a:t>to </a:t>
            </a:r>
            <a:r>
              <a:rPr lang="en-US" dirty="0"/>
              <a:t>preserve the properties of </a:t>
            </a:r>
            <a:r>
              <a:rPr lang="en-US" dirty="0">
                <a:solidFill>
                  <a:srgbClr val="0070C0"/>
                </a:solidFill>
              </a:rPr>
              <a:t>BST.</a:t>
            </a:r>
          </a:p>
          <a:p>
            <a:pPr lvl="3"/>
            <a:r>
              <a:rPr lang="en-US" dirty="0">
                <a:solidFill>
                  <a:srgbClr val="0000FF"/>
                </a:solidFill>
              </a:rPr>
              <a:t>T0</a:t>
            </a:r>
            <a:r>
              <a:rPr lang="en-US" dirty="0"/>
              <a:t> ≤ </a:t>
            </a:r>
            <a:r>
              <a:rPr lang="en-US" dirty="0">
                <a:solidFill>
                  <a:srgbClr val="C00000"/>
                </a:solidFill>
              </a:rPr>
              <a:t>z</a:t>
            </a:r>
            <a:r>
              <a:rPr lang="en-US" dirty="0"/>
              <a:t> ≤ </a:t>
            </a:r>
            <a:r>
              <a:rPr lang="en-US" dirty="0">
                <a:solidFill>
                  <a:srgbClr val="0000FF"/>
                </a:solidFill>
              </a:rPr>
              <a:t>T1</a:t>
            </a:r>
            <a:r>
              <a:rPr lang="en-US" dirty="0"/>
              <a:t> ≤ </a:t>
            </a:r>
            <a:r>
              <a:rPr lang="en-US" dirty="0">
                <a:solidFill>
                  <a:srgbClr val="C00000"/>
                </a:solidFill>
              </a:rPr>
              <a:t>y</a:t>
            </a:r>
            <a:r>
              <a:rPr lang="en-US" dirty="0"/>
              <a:t> ≤ </a:t>
            </a:r>
            <a:r>
              <a:rPr lang="en-US" dirty="0">
                <a:solidFill>
                  <a:srgbClr val="0000FF"/>
                </a:solidFill>
              </a:rPr>
              <a:t>T2</a:t>
            </a:r>
            <a:r>
              <a:rPr lang="en-US" dirty="0"/>
              <a:t> ≤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≤ </a:t>
            </a:r>
            <a:r>
              <a:rPr lang="en-US" dirty="0">
                <a:solidFill>
                  <a:srgbClr val="0000FF"/>
                </a:solidFill>
              </a:rPr>
              <a:t>T3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Fix</a:t>
            </a:r>
            <a:r>
              <a:rPr lang="en-US" dirty="0">
                <a:solidFill>
                  <a:srgbClr val="0070C0"/>
                </a:solidFill>
              </a:rPr>
              <a:t>ing some part of the shaded </a:t>
            </a:r>
            <a:r>
              <a:rPr lang="en-US" dirty="0"/>
              <a:t>subtree’s balance facters.</a:t>
            </a:r>
          </a:p>
          <a:p>
            <a:pPr lvl="2"/>
            <a:r>
              <a:rPr lang="en-US" dirty="0"/>
              <a:t>Height of the blue shaded subtree doesn’t change -&gt; also the whole AVL‘s.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Rebalancing Left </a:t>
            </a:r>
            <a:r>
              <a:rPr lang="en-US" dirty="0">
                <a:solidFill>
                  <a:srgbClr val="0070C0"/>
                </a:solidFill>
              </a:rPr>
              <a:t>Subtree of </a:t>
            </a:r>
            <a:r>
              <a:rPr lang="en-US" dirty="0"/>
              <a:t>Left</a:t>
            </a:r>
            <a:r>
              <a:rPr lang="en-US" dirty="0">
                <a:solidFill>
                  <a:srgbClr val="0070C0"/>
                </a:solidFill>
              </a:rPr>
              <a:t> 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th-TH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(1</a:t>
            </a:r>
            <a:r>
              <a:rPr lang="en-US" sz="1400" baseline="30000" dirty="0">
                <a:solidFill>
                  <a:srgbClr val="0070C0"/>
                </a:solidFill>
              </a:rPr>
              <a:t>st</a:t>
            </a:r>
            <a:r>
              <a:rPr lang="en-US" sz="1400" dirty="0">
                <a:solidFill>
                  <a:srgbClr val="0070C0"/>
                </a:solidFill>
              </a:rPr>
              <a:t> Unbalanced Node)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endParaRPr lang="th-TH" dirty="0"/>
          </a:p>
        </p:txBody>
      </p:sp>
      <p:sp>
        <p:nvSpPr>
          <p:cNvPr id="265" name="Freeform 264"/>
          <p:cNvSpPr/>
          <p:nvPr/>
        </p:nvSpPr>
        <p:spPr>
          <a:xfrm>
            <a:off x="5715008" y="3394558"/>
            <a:ext cx="3095625" cy="1512000"/>
          </a:xfrm>
          <a:custGeom>
            <a:avLst/>
            <a:gdLst>
              <a:gd name="connsiteX0" fmla="*/ 1319212 w 3095625"/>
              <a:gd name="connsiteY0" fmla="*/ 0 h 1428750"/>
              <a:gd name="connsiteX1" fmla="*/ 547687 w 3095625"/>
              <a:gd name="connsiteY1" fmla="*/ 242887 h 1428750"/>
              <a:gd name="connsiteX2" fmla="*/ 4762 w 3095625"/>
              <a:gd name="connsiteY2" fmla="*/ 1100137 h 1428750"/>
              <a:gd name="connsiteX3" fmla="*/ 0 w 3095625"/>
              <a:gd name="connsiteY3" fmla="*/ 1404937 h 1428750"/>
              <a:gd name="connsiteX4" fmla="*/ 3095625 w 3095625"/>
              <a:gd name="connsiteY4" fmla="*/ 1428750 h 1428750"/>
              <a:gd name="connsiteX5" fmla="*/ 2147887 w 3095625"/>
              <a:gd name="connsiteY5" fmla="*/ 328612 h 1428750"/>
              <a:gd name="connsiteX6" fmla="*/ 1319212 w 3095625"/>
              <a:gd name="connsiteY6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625" h="1428750">
                <a:moveTo>
                  <a:pt x="1319212" y="0"/>
                </a:moveTo>
                <a:lnTo>
                  <a:pt x="547687" y="242887"/>
                </a:lnTo>
                <a:lnTo>
                  <a:pt x="4762" y="1100137"/>
                </a:lnTo>
                <a:cubicBezTo>
                  <a:pt x="3175" y="1201737"/>
                  <a:pt x="1587" y="1303337"/>
                  <a:pt x="0" y="1404937"/>
                </a:cubicBezTo>
                <a:lnTo>
                  <a:pt x="3095625" y="1428750"/>
                </a:lnTo>
                <a:lnTo>
                  <a:pt x="2147887" y="328612"/>
                </a:lnTo>
                <a:lnTo>
                  <a:pt x="1319212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" name="Group 256"/>
          <p:cNvGrpSpPr/>
          <p:nvPr/>
        </p:nvGrpSpPr>
        <p:grpSpPr>
          <a:xfrm>
            <a:off x="7134348" y="3233229"/>
            <a:ext cx="1780634" cy="1271969"/>
            <a:chOff x="7134348" y="3233229"/>
            <a:chExt cx="1780634" cy="1271969"/>
          </a:xfrm>
        </p:grpSpPr>
        <p:cxnSp>
          <p:nvCxnSpPr>
            <p:cNvPr id="1103" name="Straight Connector 4"/>
            <p:cNvCxnSpPr>
              <a:stCxn id="1127" idx="7"/>
              <a:endCxn id="1133" idx="2"/>
            </p:cNvCxnSpPr>
            <p:nvPr/>
          </p:nvCxnSpPr>
          <p:spPr>
            <a:xfrm rot="5400000" flipH="1" flipV="1">
              <a:off x="7514105" y="2979472"/>
              <a:ext cx="122244" cy="88175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5"/>
            <p:cNvCxnSpPr>
              <a:endCxn id="1133" idx="6"/>
            </p:cNvCxnSpPr>
            <p:nvPr/>
          </p:nvCxnSpPr>
          <p:spPr>
            <a:xfrm rot="16200000" flipV="1">
              <a:off x="8309538" y="3317798"/>
              <a:ext cx="120957" cy="2038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Oval 1132"/>
            <p:cNvSpPr/>
            <p:nvPr/>
          </p:nvSpPr>
          <p:spPr bwMode="auto">
            <a:xfrm>
              <a:off x="8016106" y="3233229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38" name="Oval 169"/>
            <p:cNvSpPr/>
            <p:nvPr/>
          </p:nvSpPr>
          <p:spPr bwMode="auto">
            <a:xfrm>
              <a:off x="8016106" y="344754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grpSp>
          <p:nvGrpSpPr>
            <p:cNvPr id="4" name="Group 1191"/>
            <p:cNvGrpSpPr/>
            <p:nvPr/>
          </p:nvGrpSpPr>
          <p:grpSpPr>
            <a:xfrm>
              <a:off x="8196668" y="3443281"/>
              <a:ext cx="718314" cy="1061917"/>
              <a:chOff x="8363804" y="4216804"/>
              <a:chExt cx="718314" cy="1061917"/>
            </a:xfrm>
          </p:grpSpPr>
          <p:sp>
            <p:nvSpPr>
              <p:cNvPr id="1131" name="Oval 1130"/>
              <p:cNvSpPr/>
              <p:nvPr/>
            </p:nvSpPr>
            <p:spPr bwMode="auto">
              <a:xfrm>
                <a:off x="8602156" y="4216804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90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1107" name="Straight Connector 8"/>
              <p:cNvCxnSpPr>
                <a:stCxn id="1129" idx="0"/>
                <a:endCxn id="1131" idx="2"/>
              </p:cNvCxnSpPr>
              <p:nvPr/>
            </p:nvCxnSpPr>
            <p:spPr>
              <a:xfrm rot="5400000" flipH="1" flipV="1">
                <a:off x="8445177" y="4387431"/>
                <a:ext cx="201606" cy="1123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8" name="Straight Connector 9"/>
              <p:cNvCxnSpPr>
                <a:stCxn id="1130" idx="0"/>
                <a:endCxn id="1131" idx="6"/>
              </p:cNvCxnSpPr>
              <p:nvPr/>
            </p:nvCxnSpPr>
            <p:spPr>
              <a:xfrm rot="16200000" flipV="1">
                <a:off x="8802748" y="4394213"/>
                <a:ext cx="204779" cy="10196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Connector 1112"/>
              <p:cNvCxnSpPr>
                <a:stCxn id="1126" idx="0"/>
                <a:endCxn id="1129" idx="6"/>
              </p:cNvCxnSpPr>
              <p:nvPr/>
            </p:nvCxnSpPr>
            <p:spPr>
              <a:xfrm rot="16200000" flipV="1">
                <a:off x="8583873" y="4702341"/>
                <a:ext cx="185928" cy="12206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6" name="Oval 1125"/>
              <p:cNvSpPr/>
              <p:nvPr/>
            </p:nvSpPr>
            <p:spPr bwMode="auto">
              <a:xfrm>
                <a:off x="8611870" y="4856338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87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29" name="Oval 1128"/>
              <p:cNvSpPr/>
              <p:nvPr/>
            </p:nvSpPr>
            <p:spPr bwMode="auto">
              <a:xfrm>
                <a:off x="8363804" y="4544410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85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30" name="Oval 1129"/>
              <p:cNvSpPr/>
              <p:nvPr/>
            </p:nvSpPr>
            <p:spPr bwMode="auto">
              <a:xfrm>
                <a:off x="8830118" y="4547583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95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39" name="Oval 169"/>
              <p:cNvSpPr/>
              <p:nvPr/>
            </p:nvSpPr>
            <p:spPr bwMode="auto">
              <a:xfrm>
                <a:off x="8599086" y="4430477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chemeClr val="tx1"/>
                    </a:solidFill>
                    <a:latin typeface="Arial Black" pitchFamily="34" charset="0"/>
                  </a:rPr>
                  <a:t>/</a:t>
                </a:r>
                <a:endParaRPr lang="th-TH" sz="1400" b="1" dirty="0">
                  <a:solidFill>
                    <a:schemeClr val="tx1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1140" name="Oval 169"/>
              <p:cNvSpPr/>
              <p:nvPr/>
            </p:nvSpPr>
            <p:spPr bwMode="auto">
              <a:xfrm>
                <a:off x="8376811" y="4764715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chemeClr val="tx1"/>
                    </a:solidFill>
                    <a:latin typeface="Arial Black" pitchFamily="34" charset="0"/>
                  </a:rPr>
                  <a:t>\</a:t>
                </a:r>
                <a:endParaRPr lang="th-TH" sz="1400" b="1" dirty="0">
                  <a:solidFill>
                    <a:schemeClr val="tx1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1141" name="Oval 160"/>
              <p:cNvSpPr/>
              <p:nvPr/>
            </p:nvSpPr>
            <p:spPr bwMode="auto">
              <a:xfrm>
                <a:off x="8606051" y="5026721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1146" name="Oval 160"/>
              <p:cNvSpPr/>
              <p:nvPr/>
            </p:nvSpPr>
            <p:spPr bwMode="auto">
              <a:xfrm>
                <a:off x="8822571" y="4702863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</p:grpSp>
      </p:grpSp>
      <p:grpSp>
        <p:nvGrpSpPr>
          <p:cNvPr id="5" name="Group 290"/>
          <p:cNvGrpSpPr/>
          <p:nvPr/>
        </p:nvGrpSpPr>
        <p:grpSpPr>
          <a:xfrm>
            <a:off x="7548136" y="3901953"/>
            <a:ext cx="1071570" cy="960268"/>
            <a:chOff x="7548136" y="3901953"/>
            <a:chExt cx="1071570" cy="960268"/>
          </a:xfrm>
        </p:grpSpPr>
        <p:cxnSp>
          <p:nvCxnSpPr>
            <p:cNvPr id="1106" name="Straight Connector 7"/>
            <p:cNvCxnSpPr>
              <a:endCxn id="1132" idx="6"/>
            </p:cNvCxnSpPr>
            <p:nvPr/>
          </p:nvCxnSpPr>
          <p:spPr>
            <a:xfrm rot="16200000" flipV="1">
              <a:off x="7788271" y="3802945"/>
              <a:ext cx="196642" cy="39465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2" name="สี่เหลี่ยมผืนผ้า 156"/>
            <p:cNvSpPr/>
            <p:nvPr/>
          </p:nvSpPr>
          <p:spPr>
            <a:xfrm>
              <a:off x="7890656" y="4538737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1111" name="Straight Connector 12"/>
            <p:cNvCxnSpPr>
              <a:stCxn id="1124" idx="0"/>
              <a:endCxn id="1128" idx="3"/>
            </p:cNvCxnSpPr>
            <p:nvPr/>
          </p:nvCxnSpPr>
          <p:spPr>
            <a:xfrm rot="5400000" flipH="1" flipV="1">
              <a:off x="7838323" y="4316395"/>
              <a:ext cx="156114" cy="16063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Connector 13"/>
            <p:cNvCxnSpPr>
              <a:stCxn id="1125" idx="0"/>
              <a:endCxn id="1128" idx="5"/>
            </p:cNvCxnSpPr>
            <p:nvPr/>
          </p:nvCxnSpPr>
          <p:spPr>
            <a:xfrm rot="16200000" flipV="1">
              <a:off x="8176711" y="4316831"/>
              <a:ext cx="159287" cy="16293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4" name="Oval 1123"/>
            <p:cNvSpPr/>
            <p:nvPr/>
          </p:nvSpPr>
          <p:spPr bwMode="auto">
            <a:xfrm>
              <a:off x="7710064" y="447476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25" name="Oval 1124"/>
            <p:cNvSpPr/>
            <p:nvPr/>
          </p:nvSpPr>
          <p:spPr bwMode="auto">
            <a:xfrm>
              <a:off x="8211820" y="4477941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28" name="Oval 1127"/>
            <p:cNvSpPr/>
            <p:nvPr/>
          </p:nvSpPr>
          <p:spPr bwMode="auto">
            <a:xfrm>
              <a:off x="7959792" y="4103559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42" name="Oval 160"/>
            <p:cNvSpPr/>
            <p:nvPr/>
          </p:nvSpPr>
          <p:spPr bwMode="auto">
            <a:xfrm>
              <a:off x="8210541" y="461022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143" name="Oval 160"/>
            <p:cNvSpPr/>
            <p:nvPr/>
          </p:nvSpPr>
          <p:spPr bwMode="auto">
            <a:xfrm>
              <a:off x="7718761" y="461022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147" name="Oval 160"/>
            <p:cNvSpPr/>
            <p:nvPr/>
          </p:nvSpPr>
          <p:spPr bwMode="auto">
            <a:xfrm>
              <a:off x="7954802" y="4262648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150" name="สี่เหลี่ยมผืนผ้า 156"/>
            <p:cNvSpPr/>
            <p:nvPr/>
          </p:nvSpPr>
          <p:spPr>
            <a:xfrm>
              <a:off x="7842585" y="3921676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1167" name="Isosceles Triangle 1166"/>
            <p:cNvSpPr/>
            <p:nvPr/>
          </p:nvSpPr>
          <p:spPr>
            <a:xfrm>
              <a:off x="7548136" y="4098595"/>
              <a:ext cx="1071570" cy="684000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6" name="Group 291"/>
          <p:cNvGrpSpPr/>
          <p:nvPr/>
        </p:nvGrpSpPr>
        <p:grpSpPr>
          <a:xfrm>
            <a:off x="6714695" y="3901953"/>
            <a:ext cx="1071570" cy="958576"/>
            <a:chOff x="6714695" y="3901953"/>
            <a:chExt cx="1071570" cy="958576"/>
          </a:xfrm>
        </p:grpSpPr>
        <p:cxnSp>
          <p:nvCxnSpPr>
            <p:cNvPr id="1110" name="Straight Connector 11"/>
            <p:cNvCxnSpPr>
              <a:stCxn id="1123" idx="0"/>
              <a:endCxn id="1132" idx="2"/>
            </p:cNvCxnSpPr>
            <p:nvPr/>
          </p:nvCxnSpPr>
          <p:spPr>
            <a:xfrm rot="5400000" flipH="1" flipV="1">
              <a:off x="7234758" y="3922411"/>
              <a:ext cx="208449" cy="16753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สี่เหลี่ยมผืนผ้า 156"/>
            <p:cNvSpPr/>
            <p:nvPr/>
          </p:nvSpPr>
          <p:spPr>
            <a:xfrm>
              <a:off x="7053208" y="4508063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1116" name="Straight Connector 1115"/>
            <p:cNvCxnSpPr>
              <a:stCxn id="1120" idx="0"/>
              <a:endCxn id="1123" idx="3"/>
            </p:cNvCxnSpPr>
            <p:nvPr/>
          </p:nvCxnSpPr>
          <p:spPr>
            <a:xfrm rot="5400000" flipH="1" flipV="1">
              <a:off x="6991698" y="4300841"/>
              <a:ext cx="149765" cy="19907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Connector 1116"/>
            <p:cNvCxnSpPr>
              <a:stCxn id="1121" idx="0"/>
              <a:endCxn id="1123" idx="5"/>
            </p:cNvCxnSpPr>
            <p:nvPr/>
          </p:nvCxnSpPr>
          <p:spPr>
            <a:xfrm rot="16200000" flipV="1">
              <a:off x="7364959" y="4304848"/>
              <a:ext cx="152938" cy="19423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0" name="Oval 1119"/>
            <p:cNvSpPr/>
            <p:nvPr/>
          </p:nvSpPr>
          <p:spPr bwMode="auto">
            <a:xfrm>
              <a:off x="6841041" y="4475262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21" name="Oval 1120"/>
            <p:cNvSpPr/>
            <p:nvPr/>
          </p:nvSpPr>
          <p:spPr bwMode="auto">
            <a:xfrm>
              <a:off x="7412545" y="4478435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23" name="Oval 1122"/>
            <p:cNvSpPr/>
            <p:nvPr/>
          </p:nvSpPr>
          <p:spPr bwMode="auto">
            <a:xfrm>
              <a:off x="7129215" y="4110402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44" name="Oval 160"/>
            <p:cNvSpPr/>
            <p:nvPr/>
          </p:nvSpPr>
          <p:spPr bwMode="auto">
            <a:xfrm>
              <a:off x="7133337" y="4264907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152" name="สี่เหลี่ยมผืนผ้า 156"/>
            <p:cNvSpPr/>
            <p:nvPr/>
          </p:nvSpPr>
          <p:spPr>
            <a:xfrm>
              <a:off x="7020272" y="3938216"/>
              <a:ext cx="5040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1165" name="Isosceles Triangle 1164"/>
            <p:cNvSpPr/>
            <p:nvPr/>
          </p:nvSpPr>
          <p:spPr>
            <a:xfrm>
              <a:off x="6714695" y="4101480"/>
              <a:ext cx="1071570" cy="684000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70" name="Oval 160"/>
            <p:cNvSpPr/>
            <p:nvPr/>
          </p:nvSpPr>
          <p:spPr bwMode="auto">
            <a:xfrm>
              <a:off x="7430127" y="4608529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171" name="Oval 160"/>
            <p:cNvSpPr/>
            <p:nvPr/>
          </p:nvSpPr>
          <p:spPr bwMode="auto">
            <a:xfrm>
              <a:off x="6848233" y="4608529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</p:grpSp>
      <p:grpSp>
        <p:nvGrpSpPr>
          <p:cNvPr id="7" name="Group 292"/>
          <p:cNvGrpSpPr/>
          <p:nvPr/>
        </p:nvGrpSpPr>
        <p:grpSpPr>
          <a:xfrm>
            <a:off x="6792698" y="3071810"/>
            <a:ext cx="1626152" cy="364199"/>
            <a:chOff x="6792698" y="3071810"/>
            <a:chExt cx="1626152" cy="364199"/>
          </a:xfrm>
        </p:grpSpPr>
        <p:sp>
          <p:nvSpPr>
            <p:cNvPr id="1162" name="สี่เหลี่ยมผืนผ้า 156"/>
            <p:cNvSpPr/>
            <p:nvPr/>
          </p:nvSpPr>
          <p:spPr>
            <a:xfrm>
              <a:off x="6792698" y="3256009"/>
              <a:ext cx="504000" cy="18000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3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177" name="สี่เหลี่ยมผืนผ้า 156"/>
            <p:cNvSpPr/>
            <p:nvPr/>
          </p:nvSpPr>
          <p:spPr>
            <a:xfrm>
              <a:off x="7914850" y="3071810"/>
              <a:ext cx="504000" cy="180000"/>
            </a:xfrm>
            <a:prstGeom prst="rect">
              <a:avLst/>
            </a:prstGeom>
            <a:solidFill>
              <a:srgbClr val="E4FF97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4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8" name="Group 289"/>
          <p:cNvGrpSpPr/>
          <p:nvPr/>
        </p:nvGrpSpPr>
        <p:grpSpPr>
          <a:xfrm>
            <a:off x="6125046" y="3363433"/>
            <a:ext cx="1615306" cy="664520"/>
            <a:chOff x="6125046" y="3363433"/>
            <a:chExt cx="1615306" cy="664520"/>
          </a:xfrm>
        </p:grpSpPr>
        <p:cxnSp>
          <p:nvCxnSpPr>
            <p:cNvPr id="1105" name="Straight Connector 6"/>
            <p:cNvCxnSpPr>
              <a:stCxn id="1127" idx="6"/>
              <a:endCxn id="1132" idx="0"/>
            </p:cNvCxnSpPr>
            <p:nvPr/>
          </p:nvCxnSpPr>
          <p:spPr>
            <a:xfrm>
              <a:off x="7171253" y="3570568"/>
              <a:ext cx="392010" cy="20538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Straight Connector 10"/>
            <p:cNvCxnSpPr>
              <a:stCxn id="1122" idx="0"/>
              <a:endCxn id="1127" idx="2"/>
            </p:cNvCxnSpPr>
            <p:nvPr/>
          </p:nvCxnSpPr>
          <p:spPr>
            <a:xfrm rot="5400000" flipH="1" flipV="1">
              <a:off x="6613483" y="3447553"/>
              <a:ext cx="182755" cy="42878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2" name="Oval 1121"/>
            <p:cNvSpPr/>
            <p:nvPr/>
          </p:nvSpPr>
          <p:spPr bwMode="auto">
            <a:xfrm>
              <a:off x="6364467" y="3753323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20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27" name="Oval 1126"/>
            <p:cNvSpPr/>
            <p:nvPr/>
          </p:nvSpPr>
          <p:spPr bwMode="auto">
            <a:xfrm>
              <a:off x="6919253" y="3444568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32" name="Oval 1131"/>
            <p:cNvSpPr/>
            <p:nvPr/>
          </p:nvSpPr>
          <p:spPr bwMode="auto">
            <a:xfrm>
              <a:off x="7437263" y="3775953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213" name="Rectangle 1212"/>
            <p:cNvSpPr/>
            <p:nvPr/>
          </p:nvSpPr>
          <p:spPr>
            <a:xfrm>
              <a:off x="7435460" y="3552696"/>
              <a:ext cx="3048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x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214" name="Rectangle 1213"/>
            <p:cNvSpPr/>
            <p:nvPr/>
          </p:nvSpPr>
          <p:spPr>
            <a:xfrm>
              <a:off x="6690792" y="3363433"/>
              <a:ext cx="3048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y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215" name="Rectangle 1214"/>
            <p:cNvSpPr/>
            <p:nvPr/>
          </p:nvSpPr>
          <p:spPr>
            <a:xfrm>
              <a:off x="6125046" y="368408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z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9" name="Group 263"/>
          <p:cNvGrpSpPr/>
          <p:nvPr/>
        </p:nvGrpSpPr>
        <p:grpSpPr>
          <a:xfrm>
            <a:off x="195230" y="785794"/>
            <a:ext cx="3811179" cy="2041558"/>
            <a:chOff x="195230" y="785794"/>
            <a:chExt cx="3811179" cy="2041558"/>
          </a:xfrm>
        </p:grpSpPr>
        <p:sp>
          <p:nvSpPr>
            <p:cNvPr id="1092" name="สี่เหลี่ยมผืนผ้า 156"/>
            <p:cNvSpPr/>
            <p:nvPr/>
          </p:nvSpPr>
          <p:spPr>
            <a:xfrm>
              <a:off x="3000364" y="785794"/>
              <a:ext cx="504000" cy="180000"/>
            </a:xfrm>
            <a:prstGeom prst="rect">
              <a:avLst/>
            </a:prstGeom>
            <a:solidFill>
              <a:srgbClr val="E4FF97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4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259" name="Freeform 258"/>
            <p:cNvSpPr/>
            <p:nvPr/>
          </p:nvSpPr>
          <p:spPr>
            <a:xfrm>
              <a:off x="419100" y="1157286"/>
              <a:ext cx="3305175" cy="1670066"/>
            </a:xfrm>
            <a:custGeom>
              <a:avLst/>
              <a:gdLst>
                <a:gd name="connsiteX0" fmla="*/ 1819275 w 3305175"/>
                <a:gd name="connsiteY0" fmla="*/ 0 h 1670066"/>
                <a:gd name="connsiteX1" fmla="*/ 947738 w 3305175"/>
                <a:gd name="connsiteY1" fmla="*/ 200025 h 1670066"/>
                <a:gd name="connsiteX2" fmla="*/ 419100 w 3305175"/>
                <a:gd name="connsiteY2" fmla="*/ 561975 h 1670066"/>
                <a:gd name="connsiteX3" fmla="*/ 0 w 3305175"/>
                <a:gd name="connsiteY3" fmla="*/ 1028700 h 1670066"/>
                <a:gd name="connsiteX4" fmla="*/ 271463 w 3305175"/>
                <a:gd name="connsiteY4" fmla="*/ 1328738 h 1670066"/>
                <a:gd name="connsiteX5" fmla="*/ 371475 w 3305175"/>
                <a:gd name="connsiteY5" fmla="*/ 1590675 h 1670066"/>
                <a:gd name="connsiteX6" fmla="*/ 623888 w 3305175"/>
                <a:gd name="connsiteY6" fmla="*/ 1571625 h 1670066"/>
                <a:gd name="connsiteX7" fmla="*/ 638175 w 3305175"/>
                <a:gd name="connsiteY7" fmla="*/ 1347788 h 1670066"/>
                <a:gd name="connsiteX8" fmla="*/ 723900 w 3305175"/>
                <a:gd name="connsiteY8" fmla="*/ 1314450 h 1670066"/>
                <a:gd name="connsiteX9" fmla="*/ 3305175 w 3305175"/>
                <a:gd name="connsiteY9" fmla="*/ 1328738 h 1670066"/>
                <a:gd name="connsiteX10" fmla="*/ 2605088 w 3305175"/>
                <a:gd name="connsiteY10" fmla="*/ 319088 h 1670066"/>
                <a:gd name="connsiteX11" fmla="*/ 1819275 w 3305175"/>
                <a:gd name="connsiteY11" fmla="*/ 0 h 167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05175" h="1670066">
                  <a:moveTo>
                    <a:pt x="1819275" y="0"/>
                  </a:moveTo>
                  <a:lnTo>
                    <a:pt x="947738" y="200025"/>
                  </a:lnTo>
                  <a:lnTo>
                    <a:pt x="419100" y="561975"/>
                  </a:lnTo>
                  <a:lnTo>
                    <a:pt x="0" y="1028700"/>
                  </a:lnTo>
                  <a:lnTo>
                    <a:pt x="271463" y="1328738"/>
                  </a:lnTo>
                  <a:lnTo>
                    <a:pt x="371475" y="1590675"/>
                  </a:lnTo>
                  <a:cubicBezTo>
                    <a:pt x="628650" y="1585823"/>
                    <a:pt x="623888" y="1670066"/>
                    <a:pt x="623888" y="1571625"/>
                  </a:cubicBezTo>
                  <a:lnTo>
                    <a:pt x="638175" y="1347788"/>
                  </a:lnTo>
                  <a:cubicBezTo>
                    <a:pt x="713929" y="1312436"/>
                    <a:pt x="683335" y="1314450"/>
                    <a:pt x="723900" y="1314450"/>
                  </a:cubicBezTo>
                  <a:lnTo>
                    <a:pt x="3305175" y="1328738"/>
                  </a:lnTo>
                  <a:lnTo>
                    <a:pt x="2605088" y="319088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542" name="Straight Connector 4"/>
            <p:cNvCxnSpPr>
              <a:stCxn id="571" idx="7"/>
              <a:endCxn id="572" idx="2"/>
            </p:cNvCxnSpPr>
            <p:nvPr/>
          </p:nvCxnSpPr>
          <p:spPr>
            <a:xfrm rot="5400000" flipH="1" flipV="1">
              <a:off x="2658507" y="762332"/>
              <a:ext cx="120957" cy="77313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"/>
            <p:cNvCxnSpPr>
              <a:stCxn id="570" idx="1"/>
              <a:endCxn id="572" idx="6"/>
            </p:cNvCxnSpPr>
            <p:nvPr/>
          </p:nvCxnSpPr>
          <p:spPr>
            <a:xfrm rot="16200000" flipV="1">
              <a:off x="3398986" y="1046991"/>
              <a:ext cx="120957" cy="2038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6"/>
            <p:cNvCxnSpPr>
              <a:stCxn id="566" idx="0"/>
              <a:endCxn id="571" idx="2"/>
            </p:cNvCxnSpPr>
            <p:nvPr/>
          </p:nvCxnSpPr>
          <p:spPr>
            <a:xfrm rot="5400000" flipH="1" flipV="1">
              <a:off x="1761052" y="1140638"/>
              <a:ext cx="198433" cy="51410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7"/>
            <p:cNvCxnSpPr>
              <a:stCxn id="567" idx="0"/>
              <a:endCxn id="571" idx="6"/>
            </p:cNvCxnSpPr>
            <p:nvPr/>
          </p:nvCxnSpPr>
          <p:spPr>
            <a:xfrm rot="16200000" flipV="1">
              <a:off x="2564734" y="1103061"/>
              <a:ext cx="201606" cy="59243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8"/>
            <p:cNvCxnSpPr>
              <a:stCxn id="568" idx="0"/>
              <a:endCxn id="570" idx="2"/>
            </p:cNvCxnSpPr>
            <p:nvPr/>
          </p:nvCxnSpPr>
          <p:spPr>
            <a:xfrm rot="5400000" flipH="1" flipV="1">
              <a:off x="3367489" y="1343101"/>
              <a:ext cx="201606" cy="11235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9"/>
            <p:cNvCxnSpPr>
              <a:stCxn id="569" idx="0"/>
              <a:endCxn id="570" idx="6"/>
            </p:cNvCxnSpPr>
            <p:nvPr/>
          </p:nvCxnSpPr>
          <p:spPr>
            <a:xfrm rot="16200000" flipV="1">
              <a:off x="3725060" y="1349883"/>
              <a:ext cx="204779" cy="10196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10"/>
            <p:cNvCxnSpPr>
              <a:stCxn id="561" idx="0"/>
              <a:endCxn id="566" idx="2"/>
            </p:cNvCxnSpPr>
            <p:nvPr/>
          </p:nvCxnSpPr>
          <p:spPr>
            <a:xfrm rot="5400000" flipH="1" flipV="1">
              <a:off x="1171445" y="1499892"/>
              <a:ext cx="182755" cy="42878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11"/>
            <p:cNvCxnSpPr>
              <a:stCxn id="562" idx="0"/>
              <a:endCxn id="566" idx="6"/>
            </p:cNvCxnSpPr>
            <p:nvPr/>
          </p:nvCxnSpPr>
          <p:spPr>
            <a:xfrm rot="16200000" flipV="1">
              <a:off x="1852847" y="1499275"/>
              <a:ext cx="185928" cy="43319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12"/>
            <p:cNvCxnSpPr>
              <a:stCxn id="563" idx="0"/>
              <a:endCxn id="567" idx="3"/>
            </p:cNvCxnSpPr>
            <p:nvPr/>
          </p:nvCxnSpPr>
          <p:spPr>
            <a:xfrm rot="5400000" flipH="1" flipV="1">
              <a:off x="2745511" y="1681689"/>
              <a:ext cx="93660" cy="16063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13"/>
            <p:cNvCxnSpPr>
              <a:stCxn id="564" idx="0"/>
              <a:endCxn id="567" idx="5"/>
            </p:cNvCxnSpPr>
            <p:nvPr/>
          </p:nvCxnSpPr>
          <p:spPr>
            <a:xfrm rot="16200000" flipV="1">
              <a:off x="3083899" y="1682125"/>
              <a:ext cx="96833" cy="16293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>
              <a:stCxn id="565" idx="0"/>
              <a:endCxn id="568" idx="6"/>
            </p:cNvCxnSpPr>
            <p:nvPr/>
          </p:nvCxnSpPr>
          <p:spPr>
            <a:xfrm rot="16200000" flipV="1">
              <a:off x="3506185" y="1658011"/>
              <a:ext cx="185928" cy="1220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/>
            <p:cNvCxnSpPr>
              <a:stCxn id="557" idx="0"/>
              <a:endCxn id="561" idx="3"/>
            </p:cNvCxnSpPr>
            <p:nvPr/>
          </p:nvCxnSpPr>
          <p:spPr>
            <a:xfrm rot="5400000" flipH="1" flipV="1">
              <a:off x="776918" y="1988107"/>
              <a:ext cx="149765" cy="215067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/>
            <p:cNvCxnSpPr>
              <a:stCxn id="558" idx="0"/>
              <a:endCxn id="561" idx="5"/>
            </p:cNvCxnSpPr>
            <p:nvPr/>
          </p:nvCxnSpPr>
          <p:spPr>
            <a:xfrm rot="16200000" flipV="1">
              <a:off x="1161144" y="1997137"/>
              <a:ext cx="152938" cy="200177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/>
            <p:cNvCxnSpPr>
              <a:stCxn id="559" idx="0"/>
              <a:endCxn id="562" idx="3"/>
            </p:cNvCxnSpPr>
            <p:nvPr/>
          </p:nvCxnSpPr>
          <p:spPr>
            <a:xfrm rot="5400000" flipH="1" flipV="1">
              <a:off x="1898889" y="1999274"/>
              <a:ext cx="149765" cy="19907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/>
            <p:cNvCxnSpPr>
              <a:stCxn id="560" idx="0"/>
              <a:endCxn id="562" idx="5"/>
            </p:cNvCxnSpPr>
            <p:nvPr/>
          </p:nvCxnSpPr>
          <p:spPr>
            <a:xfrm rot="16200000" flipV="1">
              <a:off x="2272150" y="2003281"/>
              <a:ext cx="152938" cy="19423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7" name="Oval 556"/>
            <p:cNvSpPr/>
            <p:nvPr/>
          </p:nvSpPr>
          <p:spPr bwMode="auto">
            <a:xfrm>
              <a:off x="618267" y="2170522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10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58" name="Oval 557"/>
            <p:cNvSpPr/>
            <p:nvPr/>
          </p:nvSpPr>
          <p:spPr bwMode="auto">
            <a:xfrm>
              <a:off x="1211701" y="2173695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30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59" name="Oval 558"/>
            <p:cNvSpPr/>
            <p:nvPr/>
          </p:nvSpPr>
          <p:spPr bwMode="auto">
            <a:xfrm>
              <a:off x="1748232" y="2173695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0" name="Oval 559"/>
            <p:cNvSpPr/>
            <p:nvPr/>
          </p:nvSpPr>
          <p:spPr bwMode="auto">
            <a:xfrm>
              <a:off x="2319736" y="217686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1" name="Oval 560"/>
            <p:cNvSpPr/>
            <p:nvPr/>
          </p:nvSpPr>
          <p:spPr bwMode="auto">
            <a:xfrm>
              <a:off x="922429" y="1805662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20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2" name="Oval 561"/>
            <p:cNvSpPr/>
            <p:nvPr/>
          </p:nvSpPr>
          <p:spPr bwMode="auto">
            <a:xfrm>
              <a:off x="2036406" y="1808835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3" name="Oval 562"/>
            <p:cNvSpPr/>
            <p:nvPr/>
          </p:nvSpPr>
          <p:spPr bwMode="auto">
            <a:xfrm>
              <a:off x="2586025" y="1808835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4" name="Oval 563"/>
            <p:cNvSpPr/>
            <p:nvPr/>
          </p:nvSpPr>
          <p:spPr bwMode="auto">
            <a:xfrm>
              <a:off x="3087781" y="181200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5" name="Oval 564"/>
            <p:cNvSpPr/>
            <p:nvPr/>
          </p:nvSpPr>
          <p:spPr bwMode="auto">
            <a:xfrm>
              <a:off x="3534182" y="181200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87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6" name="Oval 565"/>
            <p:cNvSpPr/>
            <p:nvPr/>
          </p:nvSpPr>
          <p:spPr bwMode="auto">
            <a:xfrm>
              <a:off x="1477215" y="1496907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7" name="Oval 566"/>
            <p:cNvSpPr/>
            <p:nvPr/>
          </p:nvSpPr>
          <p:spPr bwMode="auto">
            <a:xfrm>
              <a:off x="2835753" y="1500080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8" name="Oval 567"/>
            <p:cNvSpPr/>
            <p:nvPr/>
          </p:nvSpPr>
          <p:spPr bwMode="auto">
            <a:xfrm>
              <a:off x="3286116" y="1500080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69" name="Oval 568"/>
            <p:cNvSpPr/>
            <p:nvPr/>
          </p:nvSpPr>
          <p:spPr bwMode="auto">
            <a:xfrm>
              <a:off x="3752430" y="1503253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95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70" name="Oval 569"/>
            <p:cNvSpPr/>
            <p:nvPr/>
          </p:nvSpPr>
          <p:spPr bwMode="auto">
            <a:xfrm>
              <a:off x="3524468" y="1172474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90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71" name="Oval 570"/>
            <p:cNvSpPr/>
            <p:nvPr/>
          </p:nvSpPr>
          <p:spPr bwMode="auto">
            <a:xfrm>
              <a:off x="2117321" y="1172474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72" name="Oval 571"/>
            <p:cNvSpPr/>
            <p:nvPr/>
          </p:nvSpPr>
          <p:spPr bwMode="auto">
            <a:xfrm>
              <a:off x="3105554" y="962422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573" name="Oval 572"/>
            <p:cNvSpPr/>
            <p:nvPr/>
          </p:nvSpPr>
          <p:spPr bwMode="auto">
            <a:xfrm>
              <a:off x="485745" y="2462620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5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74" name="Oval 573"/>
            <p:cNvSpPr/>
            <p:nvPr/>
          </p:nvSpPr>
          <p:spPr bwMode="auto">
            <a:xfrm>
              <a:off x="751393" y="2462620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15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75" name="Oval 574"/>
            <p:cNvSpPr/>
            <p:nvPr/>
          </p:nvSpPr>
          <p:spPr bwMode="auto">
            <a:xfrm>
              <a:off x="1079592" y="2462620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25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576" name="Oval 17"/>
            <p:cNvSpPr/>
            <p:nvPr/>
          </p:nvSpPr>
          <p:spPr bwMode="auto">
            <a:xfrm>
              <a:off x="1341117" y="2462620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35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cxnSp>
          <p:nvCxnSpPr>
            <p:cNvPr id="577" name="Straight Connector 576"/>
            <p:cNvCxnSpPr>
              <a:stCxn id="573" idx="0"/>
              <a:endCxn id="557" idx="3"/>
            </p:cNvCxnSpPr>
            <p:nvPr/>
          </p:nvCxnSpPr>
          <p:spPr>
            <a:xfrm rot="5400000" flipH="1" flipV="1">
              <a:off x="594957" y="2402406"/>
              <a:ext cx="77003" cy="4342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>
              <a:stCxn id="574" idx="0"/>
              <a:endCxn id="557" idx="5"/>
            </p:cNvCxnSpPr>
            <p:nvPr/>
          </p:nvCxnSpPr>
          <p:spPr>
            <a:xfrm rot="16200000" flipV="1">
              <a:off x="816877" y="2402103"/>
              <a:ext cx="77003" cy="4403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>
              <a:stCxn id="575" idx="0"/>
              <a:endCxn id="558" idx="3"/>
            </p:cNvCxnSpPr>
            <p:nvPr/>
          </p:nvCxnSpPr>
          <p:spPr>
            <a:xfrm rot="5400000" flipH="1" flipV="1">
              <a:off x="1190184" y="2404198"/>
              <a:ext cx="73830" cy="4301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/>
            <p:cNvCxnSpPr>
              <a:stCxn id="576" idx="0"/>
              <a:endCxn id="558" idx="5"/>
            </p:cNvCxnSpPr>
            <p:nvPr/>
          </p:nvCxnSpPr>
          <p:spPr>
            <a:xfrm rot="16200000" flipV="1">
              <a:off x="1410042" y="2405544"/>
              <a:ext cx="73830" cy="4032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1" name="สี่เหลี่ยมผืนผ้า 156"/>
            <p:cNvSpPr/>
            <p:nvPr/>
          </p:nvSpPr>
          <p:spPr>
            <a:xfrm>
              <a:off x="809601" y="1636649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583" name="สี่เหลี่ยมผืนผ้า 156"/>
            <p:cNvSpPr/>
            <p:nvPr/>
          </p:nvSpPr>
          <p:spPr>
            <a:xfrm>
              <a:off x="2510458" y="2101180"/>
              <a:ext cx="11080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Short Side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613" name="Oval 169"/>
            <p:cNvSpPr/>
            <p:nvPr/>
          </p:nvSpPr>
          <p:spPr bwMode="auto">
            <a:xfrm>
              <a:off x="2119070" y="1386788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614" name="Oval 169"/>
            <p:cNvSpPr/>
            <p:nvPr/>
          </p:nvSpPr>
          <p:spPr bwMode="auto">
            <a:xfrm>
              <a:off x="3105554" y="1176736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615" name="Oval 169"/>
            <p:cNvSpPr/>
            <p:nvPr/>
          </p:nvSpPr>
          <p:spPr bwMode="auto">
            <a:xfrm>
              <a:off x="3521398" y="1376350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616" name="Oval 169"/>
            <p:cNvSpPr/>
            <p:nvPr/>
          </p:nvSpPr>
          <p:spPr bwMode="auto">
            <a:xfrm>
              <a:off x="3303886" y="1720175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\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617" name="Oval 160"/>
            <p:cNvSpPr/>
            <p:nvPr/>
          </p:nvSpPr>
          <p:spPr bwMode="auto">
            <a:xfrm>
              <a:off x="3537889" y="1968102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18" name="Oval 160"/>
            <p:cNvSpPr/>
            <p:nvPr/>
          </p:nvSpPr>
          <p:spPr bwMode="auto">
            <a:xfrm>
              <a:off x="3086502" y="1963340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19" name="Oval 160"/>
            <p:cNvSpPr/>
            <p:nvPr/>
          </p:nvSpPr>
          <p:spPr bwMode="auto">
            <a:xfrm>
              <a:off x="2594722" y="1963340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20" name="Oval 160"/>
            <p:cNvSpPr/>
            <p:nvPr/>
          </p:nvSpPr>
          <p:spPr bwMode="auto">
            <a:xfrm>
              <a:off x="2040528" y="1963340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21" name="Oval 160"/>
            <p:cNvSpPr/>
            <p:nvPr/>
          </p:nvSpPr>
          <p:spPr bwMode="auto">
            <a:xfrm>
              <a:off x="932783" y="1963340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22" name="Oval 160"/>
            <p:cNvSpPr/>
            <p:nvPr/>
          </p:nvSpPr>
          <p:spPr bwMode="auto">
            <a:xfrm>
              <a:off x="3754409" y="1701400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23" name="Oval 160"/>
            <p:cNvSpPr/>
            <p:nvPr/>
          </p:nvSpPr>
          <p:spPr bwMode="auto">
            <a:xfrm>
              <a:off x="2830763" y="1696638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638" name="สี่เหลี่ยมผืนผ้า 156"/>
            <p:cNvSpPr/>
            <p:nvPr/>
          </p:nvSpPr>
          <p:spPr>
            <a:xfrm>
              <a:off x="1996298" y="985455"/>
              <a:ext cx="504000" cy="18000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3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639" name="สี่เหลี่ยมผืนผ้า 156"/>
            <p:cNvSpPr/>
            <p:nvPr/>
          </p:nvSpPr>
          <p:spPr>
            <a:xfrm>
              <a:off x="501121" y="1983481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0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640" name="สี่เหลี่ยมผืนผ้า 156"/>
            <p:cNvSpPr/>
            <p:nvPr/>
          </p:nvSpPr>
          <p:spPr>
            <a:xfrm>
              <a:off x="2729082" y="1304549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641" name="สี่เหลี่ยมผืนผ้า 156"/>
            <p:cNvSpPr/>
            <p:nvPr/>
          </p:nvSpPr>
          <p:spPr>
            <a:xfrm>
              <a:off x="1101391" y="1985178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0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644" name="สี่เหลี่ยมผืนผ้า 156"/>
            <p:cNvSpPr/>
            <p:nvPr/>
          </p:nvSpPr>
          <p:spPr>
            <a:xfrm>
              <a:off x="1924860" y="1636649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691" name="Isosceles Triangle 690"/>
            <p:cNvSpPr/>
            <p:nvPr/>
          </p:nvSpPr>
          <p:spPr>
            <a:xfrm>
              <a:off x="533368" y="2143116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99" name="Oval 698"/>
            <p:cNvSpPr/>
            <p:nvPr/>
          </p:nvSpPr>
          <p:spPr bwMode="auto">
            <a:xfrm>
              <a:off x="1609701" y="2458358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43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700" name="Oval 699"/>
            <p:cNvSpPr/>
            <p:nvPr/>
          </p:nvSpPr>
          <p:spPr bwMode="auto">
            <a:xfrm>
              <a:off x="1875349" y="2458358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46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701" name="Oval 700"/>
            <p:cNvSpPr/>
            <p:nvPr/>
          </p:nvSpPr>
          <p:spPr bwMode="auto">
            <a:xfrm>
              <a:off x="2201087" y="2458358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52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702" name="Oval 17"/>
            <p:cNvSpPr/>
            <p:nvPr/>
          </p:nvSpPr>
          <p:spPr bwMode="auto">
            <a:xfrm>
              <a:off x="2462612" y="2458358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rPr>
                <a:t>57</a:t>
              </a: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cxnSp>
          <p:nvCxnSpPr>
            <p:cNvPr id="703" name="Straight Connector 702"/>
            <p:cNvCxnSpPr>
              <a:stCxn id="699" idx="0"/>
              <a:endCxn id="559" idx="3"/>
            </p:cNvCxnSpPr>
            <p:nvPr/>
          </p:nvCxnSpPr>
          <p:spPr>
            <a:xfrm rot="5400000" flipH="1" flipV="1">
              <a:off x="1725635" y="2398856"/>
              <a:ext cx="69568" cy="494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>
              <a:stCxn id="700" idx="0"/>
              <a:endCxn id="559" idx="5"/>
            </p:cNvCxnSpPr>
            <p:nvPr/>
          </p:nvCxnSpPr>
          <p:spPr>
            <a:xfrm rot="16200000" flipV="1">
              <a:off x="1947554" y="2404563"/>
              <a:ext cx="69568" cy="380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>
              <a:stCxn id="701" idx="0"/>
              <a:endCxn id="560" idx="3"/>
            </p:cNvCxnSpPr>
            <p:nvPr/>
          </p:nvCxnSpPr>
          <p:spPr>
            <a:xfrm rot="5400000" flipH="1" flipV="1">
              <a:off x="2308667" y="2410384"/>
              <a:ext cx="66395" cy="295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>
              <a:stCxn id="702" idx="0"/>
              <a:endCxn id="560" idx="5"/>
            </p:cNvCxnSpPr>
            <p:nvPr/>
          </p:nvCxnSpPr>
          <p:spPr>
            <a:xfrm rot="16200000" flipV="1">
              <a:off x="2528525" y="2398270"/>
              <a:ext cx="66395" cy="537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1082"/>
            <p:cNvGrpSpPr/>
            <p:nvPr/>
          </p:nvGrpSpPr>
          <p:grpSpPr>
            <a:xfrm>
              <a:off x="619102" y="2302838"/>
              <a:ext cx="1963024" cy="253278"/>
              <a:chOff x="619102" y="2889970"/>
              <a:chExt cx="1963024" cy="253278"/>
            </a:xfrm>
          </p:grpSpPr>
          <p:sp>
            <p:nvSpPr>
              <p:cNvPr id="625" name="Oval 160"/>
              <p:cNvSpPr/>
              <p:nvPr/>
            </p:nvSpPr>
            <p:spPr bwMode="auto">
              <a:xfrm>
                <a:off x="2330126" y="2889970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626" name="Oval 160"/>
              <p:cNvSpPr/>
              <p:nvPr/>
            </p:nvSpPr>
            <p:spPr bwMode="auto">
              <a:xfrm>
                <a:off x="1748232" y="2889970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707" name="Oval 160"/>
              <p:cNvSpPr/>
              <p:nvPr/>
            </p:nvSpPr>
            <p:spPr bwMode="auto">
              <a:xfrm>
                <a:off x="1205317" y="2891248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708" name="Oval 160"/>
              <p:cNvSpPr/>
              <p:nvPr/>
            </p:nvSpPr>
            <p:spPr bwMode="auto">
              <a:xfrm>
                <a:off x="619102" y="2891248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</p:grpSp>
        <p:sp>
          <p:nvSpPr>
            <p:cNvPr id="582" name="สี่เหลี่ยมผืนผ้า 156"/>
            <p:cNvSpPr/>
            <p:nvPr/>
          </p:nvSpPr>
          <p:spPr>
            <a:xfrm>
              <a:off x="1159181" y="1819267"/>
              <a:ext cx="9715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Long Side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grpSp>
          <p:nvGrpSpPr>
            <p:cNvPr id="11" name="Group 725"/>
            <p:cNvGrpSpPr/>
            <p:nvPr/>
          </p:nvGrpSpPr>
          <p:grpSpPr>
            <a:xfrm>
              <a:off x="195230" y="1490648"/>
              <a:ext cx="2786082" cy="1008000"/>
              <a:chOff x="2143108" y="2786058"/>
              <a:chExt cx="2786082" cy="970112"/>
            </a:xfrm>
          </p:grpSpPr>
          <p:cxnSp>
            <p:nvCxnSpPr>
              <p:cNvPr id="718" name="Straight Connector 717"/>
              <p:cNvCxnSpPr/>
              <p:nvPr/>
            </p:nvCxnSpPr>
            <p:spPr>
              <a:xfrm flipV="1">
                <a:off x="2143108" y="3754008"/>
                <a:ext cx="277875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721"/>
              <p:cNvGrpSpPr/>
              <p:nvPr/>
            </p:nvGrpSpPr>
            <p:grpSpPr>
              <a:xfrm>
                <a:off x="2143108" y="2786058"/>
                <a:ext cx="1397608" cy="970112"/>
                <a:chOff x="2143108" y="2786058"/>
                <a:chExt cx="1397608" cy="970112"/>
              </a:xfrm>
            </p:grpSpPr>
            <p:cxnSp>
              <p:nvCxnSpPr>
                <p:cNvPr id="717" name="Straight Connector 716"/>
                <p:cNvCxnSpPr/>
                <p:nvPr/>
              </p:nvCxnSpPr>
              <p:spPr>
                <a:xfrm rot="5400000" flipH="1" flipV="1">
                  <a:off x="2119385" y="2923180"/>
                  <a:ext cx="856713" cy="809267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1" name="Straight Connector 720"/>
                <p:cNvCxnSpPr/>
                <p:nvPr/>
              </p:nvCxnSpPr>
              <p:spPr>
                <a:xfrm flipV="1">
                  <a:off x="2955716" y="2786058"/>
                  <a:ext cx="585000" cy="113399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722"/>
              <p:cNvGrpSpPr/>
              <p:nvPr/>
            </p:nvGrpSpPr>
            <p:grpSpPr>
              <a:xfrm flipH="1">
                <a:off x="3531582" y="2786058"/>
                <a:ext cx="1397608" cy="970112"/>
                <a:chOff x="2143108" y="2786058"/>
                <a:chExt cx="1397608" cy="970112"/>
              </a:xfrm>
            </p:grpSpPr>
            <p:cxnSp>
              <p:nvCxnSpPr>
                <p:cNvPr id="724" name="Straight Connector 723"/>
                <p:cNvCxnSpPr/>
                <p:nvPr/>
              </p:nvCxnSpPr>
              <p:spPr>
                <a:xfrm rot="5400000" flipH="1" flipV="1">
                  <a:off x="2119385" y="2923180"/>
                  <a:ext cx="856713" cy="809267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5" name="Straight Connector 724"/>
                <p:cNvCxnSpPr/>
                <p:nvPr/>
              </p:nvCxnSpPr>
              <p:spPr>
                <a:xfrm flipV="1">
                  <a:off x="2955716" y="2786058"/>
                  <a:ext cx="585000" cy="113399"/>
                </a:xfrm>
                <a:prstGeom prst="line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11" name="Isosceles Triangle 810"/>
            <p:cNvSpPr/>
            <p:nvPr/>
          </p:nvSpPr>
          <p:spPr>
            <a:xfrm>
              <a:off x="1623990" y="1799913"/>
              <a:ext cx="1071570" cy="666000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37" name="สี่เหลี่ยมผืนผ้า 156"/>
            <p:cNvSpPr/>
            <p:nvPr/>
          </p:nvSpPr>
          <p:spPr>
            <a:xfrm>
              <a:off x="1354329" y="1281236"/>
              <a:ext cx="68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2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994" name="Isosceles Triangle 993"/>
            <p:cNvSpPr/>
            <p:nvPr/>
          </p:nvSpPr>
          <p:spPr>
            <a:xfrm>
              <a:off x="1119161" y="2143116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95" name="Isosceles Triangle 994"/>
            <p:cNvSpPr/>
            <p:nvPr/>
          </p:nvSpPr>
          <p:spPr>
            <a:xfrm>
              <a:off x="2424097" y="1495116"/>
              <a:ext cx="1071570" cy="648000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4" name="Oval 160"/>
            <p:cNvSpPr/>
            <p:nvPr/>
          </p:nvSpPr>
          <p:spPr bwMode="auto">
            <a:xfrm>
              <a:off x="1475710" y="1643050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1868089" y="1170694"/>
              <a:ext cx="3048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x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  <p:sp>
        <p:nvSpPr>
          <p:cNvPr id="272" name="Right Arrow 271"/>
          <p:cNvSpPr/>
          <p:nvPr/>
        </p:nvSpPr>
        <p:spPr>
          <a:xfrm rot="5400000">
            <a:off x="4750595" y="3321843"/>
            <a:ext cx="1214446" cy="57150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omic Sans MS" pitchFamily="66" charset="0"/>
              </a:rPr>
              <a:t>Re-balance</a:t>
            </a:r>
            <a:endParaRPr lang="th-TH" sz="1400" dirty="0"/>
          </a:p>
        </p:txBody>
      </p:sp>
      <p:grpSp>
        <p:nvGrpSpPr>
          <p:cNvPr id="14" name="Group 253"/>
          <p:cNvGrpSpPr/>
          <p:nvPr/>
        </p:nvGrpSpPr>
        <p:grpSpPr>
          <a:xfrm>
            <a:off x="4784294" y="701246"/>
            <a:ext cx="4116396" cy="2227688"/>
            <a:chOff x="4784294" y="701246"/>
            <a:chExt cx="4116396" cy="2227688"/>
          </a:xfrm>
        </p:grpSpPr>
        <p:sp>
          <p:nvSpPr>
            <p:cNvPr id="261" name="Freeform 260"/>
            <p:cNvSpPr/>
            <p:nvPr/>
          </p:nvSpPr>
          <p:spPr>
            <a:xfrm>
              <a:off x="5214942" y="876934"/>
              <a:ext cx="3576633" cy="2052000"/>
            </a:xfrm>
            <a:custGeom>
              <a:avLst/>
              <a:gdLst>
                <a:gd name="connsiteX0" fmla="*/ 1857375 w 3519487"/>
                <a:gd name="connsiteY0" fmla="*/ 100012 h 2089632"/>
                <a:gd name="connsiteX1" fmla="*/ 466725 w 3519487"/>
                <a:gd name="connsiteY1" fmla="*/ 604837 h 2089632"/>
                <a:gd name="connsiteX2" fmla="*/ 0 w 3519487"/>
                <a:gd name="connsiteY2" fmla="*/ 1128712 h 2089632"/>
                <a:gd name="connsiteX3" fmla="*/ 595312 w 3519487"/>
                <a:gd name="connsiteY3" fmla="*/ 2085975 h 2089632"/>
                <a:gd name="connsiteX4" fmla="*/ 619125 w 3519487"/>
                <a:gd name="connsiteY4" fmla="*/ 2066925 h 2089632"/>
                <a:gd name="connsiteX5" fmla="*/ 952500 w 3519487"/>
                <a:gd name="connsiteY5" fmla="*/ 1752600 h 2089632"/>
                <a:gd name="connsiteX6" fmla="*/ 909637 w 3519487"/>
                <a:gd name="connsiteY6" fmla="*/ 1624012 h 2089632"/>
                <a:gd name="connsiteX7" fmla="*/ 3519487 w 3519487"/>
                <a:gd name="connsiteY7" fmla="*/ 1638300 h 2089632"/>
                <a:gd name="connsiteX8" fmla="*/ 2147887 w 3519487"/>
                <a:gd name="connsiteY8" fmla="*/ 0 h 2089632"/>
                <a:gd name="connsiteX9" fmla="*/ 1857375 w 3519487"/>
                <a:gd name="connsiteY9" fmla="*/ 100012 h 208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9487" h="2089632">
                  <a:moveTo>
                    <a:pt x="1857375" y="100012"/>
                  </a:moveTo>
                  <a:lnTo>
                    <a:pt x="466725" y="604837"/>
                  </a:lnTo>
                  <a:lnTo>
                    <a:pt x="0" y="1128712"/>
                  </a:lnTo>
                  <a:cubicBezTo>
                    <a:pt x="198437" y="1447800"/>
                    <a:pt x="392038" y="1769947"/>
                    <a:pt x="595312" y="2085975"/>
                  </a:cubicBezTo>
                  <a:cubicBezTo>
                    <a:pt x="597664" y="2089632"/>
                    <a:pt x="617846" y="2068204"/>
                    <a:pt x="619125" y="2066925"/>
                  </a:cubicBezTo>
                  <a:cubicBezTo>
                    <a:pt x="954843" y="1759983"/>
                    <a:pt x="952500" y="1912695"/>
                    <a:pt x="952500" y="1752600"/>
                  </a:cubicBezTo>
                  <a:lnTo>
                    <a:pt x="909637" y="1624012"/>
                  </a:lnTo>
                  <a:lnTo>
                    <a:pt x="3519487" y="1638300"/>
                  </a:lnTo>
                  <a:lnTo>
                    <a:pt x="2147887" y="0"/>
                  </a:lnTo>
                  <a:lnTo>
                    <a:pt x="1857375" y="100012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96" name="Freeform 1095"/>
            <p:cNvSpPr/>
            <p:nvPr/>
          </p:nvSpPr>
          <p:spPr>
            <a:xfrm>
              <a:off x="5366498" y="909423"/>
              <a:ext cx="3024000" cy="1980000"/>
            </a:xfrm>
            <a:custGeom>
              <a:avLst/>
              <a:gdLst>
                <a:gd name="connsiteX0" fmla="*/ 447675 w 3019425"/>
                <a:gd name="connsiteY0" fmla="*/ 1323975 h 2087971"/>
                <a:gd name="connsiteX1" fmla="*/ 757237 w 3019425"/>
                <a:gd name="connsiteY1" fmla="*/ 1819275 h 2087971"/>
                <a:gd name="connsiteX2" fmla="*/ 452437 w 3019425"/>
                <a:gd name="connsiteY2" fmla="*/ 2028825 h 2087971"/>
                <a:gd name="connsiteX3" fmla="*/ 0 w 3019425"/>
                <a:gd name="connsiteY3" fmla="*/ 1262062 h 2087971"/>
                <a:gd name="connsiteX4" fmla="*/ 552450 w 3019425"/>
                <a:gd name="connsiteY4" fmla="*/ 652462 h 2087971"/>
                <a:gd name="connsiteX5" fmla="*/ 1757362 w 3019425"/>
                <a:gd name="connsiteY5" fmla="*/ 176212 h 2087971"/>
                <a:gd name="connsiteX6" fmla="*/ 2747962 w 3019425"/>
                <a:gd name="connsiteY6" fmla="*/ 0 h 2087971"/>
                <a:gd name="connsiteX7" fmla="*/ 2957512 w 3019425"/>
                <a:gd name="connsiteY7" fmla="*/ 52387 h 2087971"/>
                <a:gd name="connsiteX8" fmla="*/ 3019425 w 3019425"/>
                <a:gd name="connsiteY8" fmla="*/ 214312 h 2087971"/>
                <a:gd name="connsiteX9" fmla="*/ 2895600 w 3019425"/>
                <a:gd name="connsiteY9" fmla="*/ 419100 h 2087971"/>
                <a:gd name="connsiteX10" fmla="*/ 2562225 w 3019425"/>
                <a:gd name="connsiteY10" fmla="*/ 409575 h 2087971"/>
                <a:gd name="connsiteX11" fmla="*/ 1919287 w 3019425"/>
                <a:gd name="connsiteY11" fmla="*/ 504825 h 2087971"/>
                <a:gd name="connsiteX12" fmla="*/ 1852612 w 3019425"/>
                <a:gd name="connsiteY12" fmla="*/ 609600 h 2087971"/>
                <a:gd name="connsiteX13" fmla="*/ 447675 w 3019425"/>
                <a:gd name="connsiteY13" fmla="*/ 1323975 h 208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19425" h="2087971">
                  <a:moveTo>
                    <a:pt x="447675" y="1323975"/>
                  </a:moveTo>
                  <a:lnTo>
                    <a:pt x="757237" y="1819275"/>
                  </a:lnTo>
                  <a:cubicBezTo>
                    <a:pt x="459089" y="2035672"/>
                    <a:pt x="570742" y="2087971"/>
                    <a:pt x="452437" y="2028825"/>
                  </a:cubicBezTo>
                  <a:lnTo>
                    <a:pt x="0" y="1262062"/>
                  </a:lnTo>
                  <a:lnTo>
                    <a:pt x="552450" y="652462"/>
                  </a:lnTo>
                  <a:lnTo>
                    <a:pt x="1757362" y="176212"/>
                  </a:lnTo>
                  <a:cubicBezTo>
                    <a:pt x="2087463" y="116922"/>
                    <a:pt x="2412578" y="0"/>
                    <a:pt x="2747962" y="0"/>
                  </a:cubicBezTo>
                  <a:cubicBezTo>
                    <a:pt x="2951440" y="48447"/>
                    <a:pt x="2886683" y="16976"/>
                    <a:pt x="2957512" y="52387"/>
                  </a:cubicBezTo>
                  <a:lnTo>
                    <a:pt x="3019425" y="214312"/>
                  </a:lnTo>
                  <a:lnTo>
                    <a:pt x="2895600" y="419100"/>
                  </a:lnTo>
                  <a:cubicBezTo>
                    <a:pt x="2568201" y="414285"/>
                    <a:pt x="2668316" y="462615"/>
                    <a:pt x="2562225" y="409575"/>
                  </a:cubicBezTo>
                  <a:lnTo>
                    <a:pt x="1919287" y="504825"/>
                  </a:lnTo>
                  <a:lnTo>
                    <a:pt x="1852612" y="609600"/>
                  </a:lnTo>
                  <a:lnTo>
                    <a:pt x="447675" y="1323975"/>
                  </a:lnTo>
                  <a:close/>
                </a:path>
              </a:pathLst>
            </a:custGeom>
            <a:solidFill>
              <a:srgbClr val="E9F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5584904" y="1046485"/>
              <a:ext cx="14914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unbalanced   </a:t>
              </a:r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x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4784294" y="1692625"/>
              <a:ext cx="1116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son  of  y :  </a:t>
              </a:r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z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5322394" y="1345885"/>
              <a:ext cx="1116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son  of  x :  </a:t>
              </a:r>
              <a:r>
                <a:rPr lang="en-US" sz="1400" dirty="0">
                  <a:solidFill>
                    <a:srgbClr val="FF0000"/>
                  </a:solidFill>
                  <a:latin typeface="Arial Black" pitchFamily="34" charset="0"/>
                </a:rPr>
                <a:t>y</a:t>
              </a:r>
              <a:endParaRPr lang="th-TH" sz="14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671" name="สี่เหลี่ยมผืนผ้า 156"/>
            <p:cNvSpPr/>
            <p:nvPr/>
          </p:nvSpPr>
          <p:spPr>
            <a:xfrm>
              <a:off x="5405889" y="2581173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698" name="สี่เหลี่ยมผืนผ้า 156"/>
            <p:cNvSpPr/>
            <p:nvPr/>
          </p:nvSpPr>
          <p:spPr>
            <a:xfrm>
              <a:off x="6842370" y="2106739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898" name="สี่เหลี่ยมผืนผ้า 156"/>
            <p:cNvSpPr/>
            <p:nvPr/>
          </p:nvSpPr>
          <p:spPr>
            <a:xfrm>
              <a:off x="7662877" y="1835501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1002" name="Straight Connector 4"/>
            <p:cNvCxnSpPr>
              <a:stCxn id="1031" idx="7"/>
              <a:endCxn id="1032" idx="2"/>
            </p:cNvCxnSpPr>
            <p:nvPr/>
          </p:nvCxnSpPr>
          <p:spPr>
            <a:xfrm rot="5400000" flipH="1" flipV="1">
              <a:off x="7554767" y="662575"/>
              <a:ext cx="120957" cy="77313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Connector 5"/>
            <p:cNvCxnSpPr>
              <a:stCxn id="1030" idx="1"/>
              <a:endCxn id="1032" idx="6"/>
            </p:cNvCxnSpPr>
            <p:nvPr/>
          </p:nvCxnSpPr>
          <p:spPr>
            <a:xfrm rot="16200000" flipV="1">
              <a:off x="8295246" y="947234"/>
              <a:ext cx="120957" cy="2038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Connector 6"/>
            <p:cNvCxnSpPr>
              <a:stCxn id="1026" idx="0"/>
              <a:endCxn id="1031" idx="2"/>
            </p:cNvCxnSpPr>
            <p:nvPr/>
          </p:nvCxnSpPr>
          <p:spPr>
            <a:xfrm rot="5400000" flipH="1" flipV="1">
              <a:off x="6657312" y="1040881"/>
              <a:ext cx="198433" cy="51410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Straight Connector 7"/>
            <p:cNvCxnSpPr>
              <a:stCxn id="1027" idx="0"/>
              <a:endCxn id="1031" idx="6"/>
            </p:cNvCxnSpPr>
            <p:nvPr/>
          </p:nvCxnSpPr>
          <p:spPr>
            <a:xfrm rot="16200000" flipV="1">
              <a:off x="7460994" y="1003304"/>
              <a:ext cx="201606" cy="59243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Connector 8"/>
            <p:cNvCxnSpPr>
              <a:stCxn id="1028" idx="0"/>
              <a:endCxn id="1030" idx="2"/>
            </p:cNvCxnSpPr>
            <p:nvPr/>
          </p:nvCxnSpPr>
          <p:spPr>
            <a:xfrm rot="5400000" flipH="1" flipV="1">
              <a:off x="8263749" y="1243344"/>
              <a:ext cx="201606" cy="11235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" name="Straight Connector 9"/>
            <p:cNvCxnSpPr>
              <a:stCxn id="1029" idx="0"/>
              <a:endCxn id="1030" idx="6"/>
            </p:cNvCxnSpPr>
            <p:nvPr/>
          </p:nvCxnSpPr>
          <p:spPr>
            <a:xfrm rot="16200000" flipV="1">
              <a:off x="8621320" y="1250126"/>
              <a:ext cx="204779" cy="10196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Connector 10"/>
            <p:cNvCxnSpPr>
              <a:stCxn id="1021" idx="0"/>
              <a:endCxn id="1026" idx="2"/>
            </p:cNvCxnSpPr>
            <p:nvPr/>
          </p:nvCxnSpPr>
          <p:spPr>
            <a:xfrm rot="5400000" flipH="1" flipV="1">
              <a:off x="6067705" y="1400135"/>
              <a:ext cx="182755" cy="42878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Connector 11"/>
            <p:cNvCxnSpPr>
              <a:stCxn id="1022" idx="0"/>
              <a:endCxn id="1026" idx="6"/>
            </p:cNvCxnSpPr>
            <p:nvPr/>
          </p:nvCxnSpPr>
          <p:spPr>
            <a:xfrm rot="16200000" flipV="1">
              <a:off x="6749107" y="1399518"/>
              <a:ext cx="185928" cy="43319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Connector 12"/>
            <p:cNvCxnSpPr>
              <a:stCxn id="1023" idx="0"/>
            </p:cNvCxnSpPr>
            <p:nvPr/>
          </p:nvCxnSpPr>
          <p:spPr>
            <a:xfrm rot="5400000" flipH="1" flipV="1">
              <a:off x="7662243" y="1602404"/>
              <a:ext cx="52716" cy="16063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Connector 13"/>
            <p:cNvCxnSpPr>
              <a:stCxn id="1024" idx="0"/>
            </p:cNvCxnSpPr>
            <p:nvPr/>
          </p:nvCxnSpPr>
          <p:spPr>
            <a:xfrm rot="16200000" flipV="1">
              <a:off x="8000631" y="1602840"/>
              <a:ext cx="55889" cy="16293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Straight Connector 1011"/>
            <p:cNvCxnSpPr>
              <a:stCxn id="1025" idx="0"/>
              <a:endCxn id="1028" idx="6"/>
            </p:cNvCxnSpPr>
            <p:nvPr/>
          </p:nvCxnSpPr>
          <p:spPr>
            <a:xfrm rot="16200000" flipV="1">
              <a:off x="8402445" y="1558254"/>
              <a:ext cx="185928" cy="1220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Straight Connector 1012"/>
            <p:cNvCxnSpPr>
              <a:stCxn id="1017" idx="0"/>
              <a:endCxn id="1021" idx="3"/>
            </p:cNvCxnSpPr>
            <p:nvPr/>
          </p:nvCxnSpPr>
          <p:spPr>
            <a:xfrm rot="5400000" flipH="1" flipV="1">
              <a:off x="5673178" y="1888350"/>
              <a:ext cx="149765" cy="215067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4" name="Straight Connector 1013"/>
            <p:cNvCxnSpPr>
              <a:stCxn id="1018" idx="0"/>
              <a:endCxn id="1021" idx="5"/>
            </p:cNvCxnSpPr>
            <p:nvPr/>
          </p:nvCxnSpPr>
          <p:spPr>
            <a:xfrm rot="16200000" flipV="1">
              <a:off x="6057404" y="1897380"/>
              <a:ext cx="152938" cy="200177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5" name="Straight Connector 1014"/>
            <p:cNvCxnSpPr>
              <a:stCxn id="1019" idx="0"/>
              <a:endCxn id="1022" idx="3"/>
            </p:cNvCxnSpPr>
            <p:nvPr/>
          </p:nvCxnSpPr>
          <p:spPr>
            <a:xfrm rot="5400000" flipH="1" flipV="1">
              <a:off x="6795149" y="1899517"/>
              <a:ext cx="149765" cy="19907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6" name="Straight Connector 1015"/>
            <p:cNvCxnSpPr>
              <a:stCxn id="1020" idx="0"/>
              <a:endCxn id="1022" idx="5"/>
            </p:cNvCxnSpPr>
            <p:nvPr/>
          </p:nvCxnSpPr>
          <p:spPr>
            <a:xfrm rot="16200000" flipV="1">
              <a:off x="7168410" y="1903524"/>
              <a:ext cx="152938" cy="19423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7" name="Oval 1016"/>
            <p:cNvSpPr/>
            <p:nvPr/>
          </p:nvSpPr>
          <p:spPr bwMode="auto">
            <a:xfrm>
              <a:off x="5514527" y="2070765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10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18" name="Oval 1017"/>
            <p:cNvSpPr/>
            <p:nvPr/>
          </p:nvSpPr>
          <p:spPr bwMode="auto">
            <a:xfrm>
              <a:off x="6107961" y="207393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30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19" name="Oval 1018"/>
            <p:cNvSpPr/>
            <p:nvPr/>
          </p:nvSpPr>
          <p:spPr bwMode="auto">
            <a:xfrm>
              <a:off x="6644492" y="207393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0" name="Oval 1019"/>
            <p:cNvSpPr/>
            <p:nvPr/>
          </p:nvSpPr>
          <p:spPr bwMode="auto">
            <a:xfrm>
              <a:off x="7215996" y="2077111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1" name="Oval 1020"/>
            <p:cNvSpPr/>
            <p:nvPr/>
          </p:nvSpPr>
          <p:spPr bwMode="auto">
            <a:xfrm>
              <a:off x="5818689" y="1705905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20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2" name="Oval 1021"/>
            <p:cNvSpPr/>
            <p:nvPr/>
          </p:nvSpPr>
          <p:spPr bwMode="auto">
            <a:xfrm>
              <a:off x="6932666" y="170907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50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3" name="Oval 1022"/>
            <p:cNvSpPr/>
            <p:nvPr/>
          </p:nvSpPr>
          <p:spPr bwMode="auto">
            <a:xfrm>
              <a:off x="7482285" y="1709078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4" name="Oval 1023"/>
            <p:cNvSpPr/>
            <p:nvPr/>
          </p:nvSpPr>
          <p:spPr bwMode="auto">
            <a:xfrm>
              <a:off x="7984041" y="1712251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5" name="Oval 1024"/>
            <p:cNvSpPr/>
            <p:nvPr/>
          </p:nvSpPr>
          <p:spPr bwMode="auto">
            <a:xfrm>
              <a:off x="8430442" y="1712251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87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6" name="Oval 1025"/>
            <p:cNvSpPr/>
            <p:nvPr/>
          </p:nvSpPr>
          <p:spPr bwMode="auto">
            <a:xfrm>
              <a:off x="6373475" y="1397150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40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7" name="Oval 1026"/>
            <p:cNvSpPr/>
            <p:nvPr/>
          </p:nvSpPr>
          <p:spPr bwMode="auto">
            <a:xfrm>
              <a:off x="7732013" y="1400323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70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8" name="Oval 1027"/>
            <p:cNvSpPr/>
            <p:nvPr/>
          </p:nvSpPr>
          <p:spPr bwMode="auto">
            <a:xfrm>
              <a:off x="8182376" y="1400323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29" name="Oval 1028"/>
            <p:cNvSpPr/>
            <p:nvPr/>
          </p:nvSpPr>
          <p:spPr bwMode="auto">
            <a:xfrm>
              <a:off x="8648690" y="1403496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95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30" name="Oval 1029"/>
            <p:cNvSpPr/>
            <p:nvPr/>
          </p:nvSpPr>
          <p:spPr bwMode="auto">
            <a:xfrm>
              <a:off x="8420728" y="1072717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90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31" name="Oval 1030"/>
            <p:cNvSpPr/>
            <p:nvPr/>
          </p:nvSpPr>
          <p:spPr bwMode="auto">
            <a:xfrm>
              <a:off x="7013581" y="1072717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60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32" name="Oval 1031"/>
            <p:cNvSpPr/>
            <p:nvPr/>
          </p:nvSpPr>
          <p:spPr bwMode="auto">
            <a:xfrm>
              <a:off x="8001814" y="862665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80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041" name="สี่เหลี่ยมผืนผ้า 156"/>
            <p:cNvSpPr/>
            <p:nvPr/>
          </p:nvSpPr>
          <p:spPr>
            <a:xfrm>
              <a:off x="5705861" y="1536892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2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042" name="สี่เหลี่ยมผืนผ้า 156"/>
            <p:cNvSpPr/>
            <p:nvPr/>
          </p:nvSpPr>
          <p:spPr>
            <a:xfrm>
              <a:off x="7406718" y="2001423"/>
              <a:ext cx="11080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Short Side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1043" name="Oval 169"/>
            <p:cNvSpPr/>
            <p:nvPr/>
          </p:nvSpPr>
          <p:spPr bwMode="auto">
            <a:xfrm>
              <a:off x="7015330" y="128703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//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44" name="Oval 169"/>
            <p:cNvSpPr/>
            <p:nvPr/>
          </p:nvSpPr>
          <p:spPr bwMode="auto">
            <a:xfrm>
              <a:off x="8001814" y="1076979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//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45" name="Oval 169"/>
            <p:cNvSpPr/>
            <p:nvPr/>
          </p:nvSpPr>
          <p:spPr bwMode="auto">
            <a:xfrm>
              <a:off x="8412895" y="1287812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1046" name="Oval 169"/>
            <p:cNvSpPr/>
            <p:nvPr/>
          </p:nvSpPr>
          <p:spPr bwMode="auto">
            <a:xfrm>
              <a:off x="8195383" y="1617348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 Black" pitchFamily="34" charset="0"/>
                </a:rPr>
                <a:t>\</a:t>
              </a:r>
              <a:endParaRPr lang="th-TH" sz="1400" b="1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1047" name="Oval 160"/>
            <p:cNvSpPr/>
            <p:nvPr/>
          </p:nvSpPr>
          <p:spPr bwMode="auto">
            <a:xfrm>
              <a:off x="8434826" y="1868345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48" name="Oval 160"/>
            <p:cNvSpPr/>
            <p:nvPr/>
          </p:nvSpPr>
          <p:spPr bwMode="auto">
            <a:xfrm>
              <a:off x="7982762" y="186358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49" name="Oval 160"/>
            <p:cNvSpPr/>
            <p:nvPr/>
          </p:nvSpPr>
          <p:spPr bwMode="auto">
            <a:xfrm>
              <a:off x="7490982" y="186358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50" name="Oval 160"/>
            <p:cNvSpPr/>
            <p:nvPr/>
          </p:nvSpPr>
          <p:spPr bwMode="auto">
            <a:xfrm>
              <a:off x="6936788" y="186358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51" name="Oval 160"/>
            <p:cNvSpPr/>
            <p:nvPr/>
          </p:nvSpPr>
          <p:spPr bwMode="auto">
            <a:xfrm>
              <a:off x="5829043" y="193182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052" name="Oval 160"/>
            <p:cNvSpPr/>
            <p:nvPr/>
          </p:nvSpPr>
          <p:spPr bwMode="auto">
            <a:xfrm>
              <a:off x="8641143" y="1554512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53" name="Oval 160"/>
            <p:cNvSpPr/>
            <p:nvPr/>
          </p:nvSpPr>
          <p:spPr bwMode="auto">
            <a:xfrm>
              <a:off x="7727023" y="159688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054" name="สี่เหลี่ยมผืนผ้า 156"/>
            <p:cNvSpPr/>
            <p:nvPr/>
          </p:nvSpPr>
          <p:spPr>
            <a:xfrm>
              <a:off x="6892558" y="885698"/>
              <a:ext cx="504000" cy="18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4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055" name="สี่เหลี่ยมผืนผ้า 156"/>
            <p:cNvSpPr/>
            <p:nvPr/>
          </p:nvSpPr>
          <p:spPr>
            <a:xfrm>
              <a:off x="5397381" y="1883724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1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056" name="สี่เหลี่ยมผืนผ้า 156"/>
            <p:cNvSpPr/>
            <p:nvPr/>
          </p:nvSpPr>
          <p:spPr>
            <a:xfrm>
              <a:off x="7614806" y="1218440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1057" name="สี่เหลี่ยมผืนผ้า 156"/>
            <p:cNvSpPr/>
            <p:nvPr/>
          </p:nvSpPr>
          <p:spPr>
            <a:xfrm>
              <a:off x="5997651" y="1885421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0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1058" name="สี่เหลี่ยมผืนผ้า 156"/>
            <p:cNvSpPr/>
            <p:nvPr/>
          </p:nvSpPr>
          <p:spPr>
            <a:xfrm>
              <a:off x="6821120" y="1536892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1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1078" name="สี่เหลี่ยมผืนผ้า 156"/>
            <p:cNvSpPr/>
            <p:nvPr/>
          </p:nvSpPr>
          <p:spPr>
            <a:xfrm>
              <a:off x="6245454" y="1208568"/>
              <a:ext cx="68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3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grpSp>
          <p:nvGrpSpPr>
            <p:cNvPr id="15" name="Group 1081"/>
            <p:cNvGrpSpPr/>
            <p:nvPr/>
          </p:nvGrpSpPr>
          <p:grpSpPr>
            <a:xfrm>
              <a:off x="5214942" y="1700156"/>
              <a:ext cx="2373308" cy="1063203"/>
              <a:chOff x="3432190" y="2007771"/>
              <a:chExt cx="2373308" cy="1063203"/>
            </a:xfrm>
          </p:grpSpPr>
          <p:sp>
            <p:nvSpPr>
              <p:cNvPr id="1059" name="Isosceles Triangle 1058"/>
              <p:cNvSpPr/>
              <p:nvPr/>
            </p:nvSpPr>
            <p:spPr>
              <a:xfrm>
                <a:off x="3432190" y="2350974"/>
                <a:ext cx="828000" cy="720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77" name="Isosceles Triangle 1076"/>
              <p:cNvSpPr/>
              <p:nvPr/>
            </p:nvSpPr>
            <p:spPr>
              <a:xfrm>
                <a:off x="4733928" y="2007771"/>
                <a:ext cx="1071570" cy="666000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79" name="Isosceles Triangle 1078"/>
              <p:cNvSpPr/>
              <p:nvPr/>
            </p:nvSpPr>
            <p:spPr>
              <a:xfrm>
                <a:off x="4037894" y="2350974"/>
                <a:ext cx="864000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1080" name="Isosceles Triangle 1079"/>
            <p:cNvSpPr/>
            <p:nvPr/>
          </p:nvSpPr>
          <p:spPr>
            <a:xfrm>
              <a:off x="7320357" y="1395359"/>
              <a:ext cx="1071570" cy="648000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81" name="Oval 160"/>
            <p:cNvSpPr/>
            <p:nvPr/>
          </p:nvSpPr>
          <p:spPr bwMode="auto">
            <a:xfrm>
              <a:off x="6371970" y="161153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grpSp>
          <p:nvGrpSpPr>
            <p:cNvPr id="16" name="Group 1083"/>
            <p:cNvGrpSpPr/>
            <p:nvPr/>
          </p:nvGrpSpPr>
          <p:grpSpPr>
            <a:xfrm>
              <a:off x="5563758" y="2222971"/>
              <a:ext cx="1935728" cy="348814"/>
              <a:chOff x="646398" y="2889970"/>
              <a:chExt cx="1935728" cy="348814"/>
            </a:xfrm>
          </p:grpSpPr>
          <p:sp>
            <p:nvSpPr>
              <p:cNvPr id="1085" name="Oval 160"/>
              <p:cNvSpPr/>
              <p:nvPr/>
            </p:nvSpPr>
            <p:spPr bwMode="auto">
              <a:xfrm>
                <a:off x="2330126" y="2889970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1086" name="Oval 160"/>
              <p:cNvSpPr/>
              <p:nvPr/>
            </p:nvSpPr>
            <p:spPr bwMode="auto">
              <a:xfrm>
                <a:off x="1748232" y="2889970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1087" name="Oval 160"/>
              <p:cNvSpPr/>
              <p:nvPr/>
            </p:nvSpPr>
            <p:spPr bwMode="auto">
              <a:xfrm>
                <a:off x="1205317" y="2891248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1088" name="Oval 160"/>
              <p:cNvSpPr/>
              <p:nvPr/>
            </p:nvSpPr>
            <p:spPr bwMode="auto">
              <a:xfrm>
                <a:off x="646398" y="2986784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rgbClr val="FF0000"/>
                    </a:solidFill>
                    <a:latin typeface="Arial Black" pitchFamily="34" charset="0"/>
                  </a:rPr>
                  <a:t>\</a:t>
                </a:r>
                <a:endParaRPr lang="th-TH" sz="1400" b="1" dirty="0">
                  <a:solidFill>
                    <a:srgbClr val="FF0000"/>
                  </a:solidFill>
                  <a:latin typeface="Arial Black" pitchFamily="34" charset="0"/>
                </a:endParaRPr>
              </a:p>
            </p:txBody>
          </p:sp>
        </p:grpSp>
        <p:sp>
          <p:nvSpPr>
            <p:cNvPr id="1091" name="สี่เหลี่ยมผืนผ้า 156"/>
            <p:cNvSpPr/>
            <p:nvPr/>
          </p:nvSpPr>
          <p:spPr>
            <a:xfrm>
              <a:off x="7900558" y="701246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5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093" name="Oval 160"/>
            <p:cNvSpPr/>
            <p:nvPr/>
          </p:nvSpPr>
          <p:spPr bwMode="auto">
            <a:xfrm>
              <a:off x="5723796" y="260659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682" name="สี่เหลี่ยมผืนผ้า 156"/>
            <p:cNvSpPr/>
            <p:nvPr/>
          </p:nvSpPr>
          <p:spPr>
            <a:xfrm>
              <a:off x="5857884" y="2192691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7" name="Group 252"/>
          <p:cNvGrpSpPr/>
          <p:nvPr/>
        </p:nvGrpSpPr>
        <p:grpSpPr>
          <a:xfrm>
            <a:off x="3914855" y="1835501"/>
            <a:ext cx="2197249" cy="1160389"/>
            <a:chOff x="3929058" y="1835501"/>
            <a:chExt cx="2197249" cy="1160389"/>
          </a:xfrm>
        </p:grpSpPr>
        <p:sp>
          <p:nvSpPr>
            <p:cNvPr id="215" name="Right Arrow 214"/>
            <p:cNvSpPr/>
            <p:nvPr/>
          </p:nvSpPr>
          <p:spPr>
            <a:xfrm>
              <a:off x="3929058" y="1835501"/>
              <a:ext cx="1000132" cy="571504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Comic Sans MS" pitchFamily="66" charset="0"/>
                </a:rPr>
                <a:t>Insert </a:t>
              </a:r>
              <a:r>
                <a:rPr lang="en-US" sz="1400" dirty="0">
                  <a:solidFill>
                    <a:srgbClr val="C00000"/>
                  </a:solidFill>
                  <a:latin typeface="Comic Sans MS" pitchFamily="66" charset="0"/>
                </a:rPr>
                <a:t>15</a:t>
              </a:r>
              <a:endParaRPr lang="th-TH" sz="1400" dirty="0"/>
            </a:p>
          </p:txBody>
        </p:sp>
        <p:grpSp>
          <p:nvGrpSpPr>
            <p:cNvPr id="18" name="Group 251"/>
            <p:cNvGrpSpPr/>
            <p:nvPr/>
          </p:nvGrpSpPr>
          <p:grpSpPr>
            <a:xfrm>
              <a:off x="5154746" y="2285860"/>
              <a:ext cx="971561" cy="710030"/>
              <a:chOff x="5154746" y="2285860"/>
              <a:chExt cx="971561" cy="710030"/>
            </a:xfrm>
          </p:grpSpPr>
          <p:cxnSp>
            <p:nvCxnSpPr>
              <p:cNvPr id="1038" name="Straight Connector 1037"/>
              <p:cNvCxnSpPr>
                <a:stCxn id="1034" idx="0"/>
                <a:endCxn id="1017" idx="5"/>
              </p:cNvCxnSpPr>
              <p:nvPr/>
            </p:nvCxnSpPr>
            <p:spPr>
              <a:xfrm rot="16200000" flipV="1">
                <a:off x="5710229" y="2305254"/>
                <a:ext cx="154897" cy="116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8" name="สี่เหลี่ยมผืนผ้า 156"/>
              <p:cNvSpPr/>
              <p:nvPr/>
            </p:nvSpPr>
            <p:spPr>
              <a:xfrm>
                <a:off x="5154746" y="2718891"/>
                <a:ext cx="97156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Long Side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034" name="Oval 1033"/>
              <p:cNvSpPr/>
              <p:nvPr/>
            </p:nvSpPr>
            <p:spPr bwMode="auto">
              <a:xfrm>
                <a:off x="5719732" y="244075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solidFill>
                      <a:schemeClr val="bg1"/>
                    </a:solidFill>
                    <a:latin typeface="Comic Sans MS" pitchFamily="66" charset="0"/>
                  </a:rPr>
                  <a:t>15</a:t>
                </a:r>
                <a:endParaRPr lang="th-TH" sz="1100" b="1" dirty="0">
                  <a:solidFill>
                    <a:schemeClr val="bg1"/>
                  </a:solidFill>
                  <a:latin typeface="Comic Sans MS" pitchFamily="66" charset="0"/>
                </a:endParaRPr>
              </a:p>
            </p:txBody>
          </p:sp>
        </p:grpSp>
      </p:grpSp>
      <p:sp>
        <p:nvSpPr>
          <p:cNvPr id="647" name="รูปแบบอิสระ 4"/>
          <p:cNvSpPr/>
          <p:nvPr/>
        </p:nvSpPr>
        <p:spPr>
          <a:xfrm>
            <a:off x="6889548" y="809934"/>
            <a:ext cx="495300" cy="236722"/>
          </a:xfrm>
          <a:custGeom>
            <a:avLst/>
            <a:gdLst>
              <a:gd name="connsiteX0" fmla="*/ 0 w 495300"/>
              <a:gd name="connsiteY0" fmla="*/ 131947 h 236722"/>
              <a:gd name="connsiteX1" fmla="*/ 133350 w 495300"/>
              <a:gd name="connsiteY1" fmla="*/ 8122 h 236722"/>
              <a:gd name="connsiteX2" fmla="*/ 333375 w 495300"/>
              <a:gd name="connsiteY2" fmla="*/ 27172 h 236722"/>
              <a:gd name="connsiteX3" fmla="*/ 466725 w 495300"/>
              <a:gd name="connsiteY3" fmla="*/ 150997 h 236722"/>
              <a:gd name="connsiteX4" fmla="*/ 495300 w 495300"/>
              <a:gd name="connsiteY4" fmla="*/ 236722 h 23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" h="236722">
                <a:moveTo>
                  <a:pt x="0" y="131947"/>
                </a:moveTo>
                <a:cubicBezTo>
                  <a:pt x="38893" y="78766"/>
                  <a:pt x="77787" y="25585"/>
                  <a:pt x="133350" y="8122"/>
                </a:cubicBezTo>
                <a:cubicBezTo>
                  <a:pt x="188913" y="-9341"/>
                  <a:pt x="277813" y="3360"/>
                  <a:pt x="333375" y="27172"/>
                </a:cubicBezTo>
                <a:cubicBezTo>
                  <a:pt x="388937" y="50984"/>
                  <a:pt x="439738" y="116072"/>
                  <a:pt x="466725" y="150997"/>
                </a:cubicBezTo>
                <a:cubicBezTo>
                  <a:pt x="493713" y="185922"/>
                  <a:pt x="494506" y="211322"/>
                  <a:pt x="495300" y="23672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6" name="สี่เหลี่ยมผืนผ้า 156"/>
          <p:cNvSpPr/>
          <p:nvPr/>
        </p:nvSpPr>
        <p:spPr>
          <a:xfrm>
            <a:off x="6143636" y="5072074"/>
            <a:ext cx="2643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latin typeface="Comic Sans MS" pitchFamily="66" charset="0"/>
              </a:rPr>
              <a:t>Height balanced again</a:t>
            </a:r>
            <a:r>
              <a:rPr lang="en-US" sz="1400" b="1" dirty="0"/>
              <a:t>→ AVL</a:t>
            </a:r>
            <a:r>
              <a:rPr lang="en-US" sz="1400" b="1" dirty="0">
                <a:latin typeface="Comic Sans MS" pitchFamily="66" charset="0"/>
              </a:rPr>
              <a:t> </a:t>
            </a:r>
            <a:endParaRPr lang="th-TH" sz="1400" b="1" dirty="0">
              <a:latin typeface="Comic Sans MS" pitchFamily="66" charset="0"/>
            </a:endParaRPr>
          </a:p>
        </p:txBody>
      </p:sp>
      <p:grpSp>
        <p:nvGrpSpPr>
          <p:cNvPr id="19" name="Group 284"/>
          <p:cNvGrpSpPr/>
          <p:nvPr/>
        </p:nvGrpSpPr>
        <p:grpSpPr>
          <a:xfrm>
            <a:off x="6119888" y="3611321"/>
            <a:ext cx="1595384" cy="1278922"/>
            <a:chOff x="6095628" y="3611321"/>
            <a:chExt cx="1595384" cy="1278922"/>
          </a:xfrm>
        </p:grpSpPr>
        <p:sp>
          <p:nvSpPr>
            <p:cNvPr id="1137" name="Oval 169"/>
            <p:cNvSpPr/>
            <p:nvPr/>
          </p:nvSpPr>
          <p:spPr bwMode="auto">
            <a:xfrm>
              <a:off x="7439012" y="3937874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168" name="Oval 160"/>
            <p:cNvSpPr/>
            <p:nvPr/>
          </p:nvSpPr>
          <p:spPr bwMode="auto">
            <a:xfrm>
              <a:off x="6905612" y="361132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82" name="Oval 160"/>
            <p:cNvSpPr/>
            <p:nvPr/>
          </p:nvSpPr>
          <p:spPr bwMode="auto">
            <a:xfrm>
              <a:off x="6095628" y="4351437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\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83" name="Oval 160"/>
            <p:cNvSpPr/>
            <p:nvPr/>
          </p:nvSpPr>
          <p:spPr bwMode="auto">
            <a:xfrm>
              <a:off x="6269574" y="463824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-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84" name="Oval 160"/>
            <p:cNvSpPr/>
            <p:nvPr/>
          </p:nvSpPr>
          <p:spPr bwMode="auto">
            <a:xfrm>
              <a:off x="6374821" y="397924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Arial Black" pitchFamily="34" charset="0"/>
                </a:rPr>
                <a:t>/</a:t>
              </a:r>
              <a:endParaRPr lang="th-TH" sz="1400" b="1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0" name="Group 293"/>
          <p:cNvGrpSpPr/>
          <p:nvPr/>
        </p:nvGrpSpPr>
        <p:grpSpPr>
          <a:xfrm>
            <a:off x="5781238" y="3568544"/>
            <a:ext cx="1366848" cy="1337046"/>
            <a:chOff x="5781238" y="3568544"/>
            <a:chExt cx="1366848" cy="1337046"/>
          </a:xfrm>
        </p:grpSpPr>
        <p:sp>
          <p:nvSpPr>
            <p:cNvPr id="1135" name="สี่เหลี่ยมผืนผ้า 156"/>
            <p:cNvSpPr/>
            <p:nvPr/>
          </p:nvSpPr>
          <p:spPr>
            <a:xfrm>
              <a:off x="6251046" y="3568544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2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100" name="สี่เหลี่ยมผืนผ้า 156"/>
            <p:cNvSpPr/>
            <p:nvPr/>
          </p:nvSpPr>
          <p:spPr>
            <a:xfrm>
              <a:off x="5951667" y="4628591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1114" name="Straight Connector 1113"/>
            <p:cNvCxnSpPr>
              <a:stCxn id="1118" idx="0"/>
              <a:endCxn id="1122" idx="3"/>
            </p:cNvCxnSpPr>
            <p:nvPr/>
          </p:nvCxnSpPr>
          <p:spPr>
            <a:xfrm rot="5400000" flipH="1" flipV="1">
              <a:off x="6211699" y="3943025"/>
              <a:ext cx="149765" cy="20055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Connector 1114"/>
            <p:cNvCxnSpPr>
              <a:stCxn id="1119" idx="0"/>
              <a:endCxn id="1122" idx="5"/>
            </p:cNvCxnSpPr>
            <p:nvPr/>
          </p:nvCxnSpPr>
          <p:spPr>
            <a:xfrm rot="16200000" flipV="1">
              <a:off x="6595925" y="3937541"/>
              <a:ext cx="152938" cy="21469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8" name="Oval 1117"/>
            <p:cNvSpPr/>
            <p:nvPr/>
          </p:nvSpPr>
          <p:spPr bwMode="auto">
            <a:xfrm>
              <a:off x="6060305" y="4118183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10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119" name="Oval 1118"/>
            <p:cNvSpPr/>
            <p:nvPr/>
          </p:nvSpPr>
          <p:spPr bwMode="auto">
            <a:xfrm>
              <a:off x="6653739" y="4121356"/>
              <a:ext cx="252000" cy="25200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30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1134" name="Straight Connector 1133"/>
            <p:cNvCxnSpPr>
              <a:stCxn id="1180" idx="0"/>
              <a:endCxn id="1118" idx="5"/>
            </p:cNvCxnSpPr>
            <p:nvPr/>
          </p:nvCxnSpPr>
          <p:spPr>
            <a:xfrm rot="16200000" flipV="1">
              <a:off x="6256007" y="4352672"/>
              <a:ext cx="154897" cy="116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9" name="สี่เหลี่ยมผืนผ้า 156"/>
            <p:cNvSpPr/>
            <p:nvPr/>
          </p:nvSpPr>
          <p:spPr>
            <a:xfrm>
              <a:off x="5941154" y="3931142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</a:t>
              </a:r>
              <a:r>
                <a:rPr lang="en-US" sz="1200" b="1" dirty="0">
                  <a:solidFill>
                    <a:srgbClr val="0000FF"/>
                  </a:solidFill>
                </a:rPr>
                <a:t>1</a:t>
              </a:r>
              <a:endParaRPr lang="th-TH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164" name="Isosceles Triangle 1163"/>
            <p:cNvSpPr/>
            <p:nvPr/>
          </p:nvSpPr>
          <p:spPr>
            <a:xfrm>
              <a:off x="5781238" y="4100303"/>
              <a:ext cx="828000" cy="720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66" name="Isosceles Triangle 1165"/>
            <p:cNvSpPr/>
            <p:nvPr/>
          </p:nvSpPr>
          <p:spPr>
            <a:xfrm>
              <a:off x="6396468" y="4105066"/>
              <a:ext cx="75161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72" name="Oval 160"/>
            <p:cNvSpPr/>
            <p:nvPr/>
          </p:nvSpPr>
          <p:spPr bwMode="auto">
            <a:xfrm>
              <a:off x="6654547" y="425590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1179" name="สี่เหลี่ยมผืนผ้า 156"/>
            <p:cNvSpPr/>
            <p:nvPr/>
          </p:nvSpPr>
          <p:spPr>
            <a:xfrm>
              <a:off x="6403662" y="4240109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1180" name="Oval 1179"/>
            <p:cNvSpPr/>
            <p:nvPr/>
          </p:nvSpPr>
          <p:spPr bwMode="auto">
            <a:xfrm>
              <a:off x="6265510" y="4488175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100" b="1" dirty="0">
                  <a:solidFill>
                    <a:schemeClr val="bg1"/>
                  </a:solidFill>
                  <a:latin typeface="Comic Sans MS" pitchFamily="66" charset="0"/>
                </a:rPr>
                <a:t>15</a:t>
              </a:r>
              <a:endParaRPr lang="th-TH" sz="1100" b="1" dirty="0">
                <a:solidFill>
                  <a:schemeClr val="bg1"/>
                </a:solidFill>
                <a:latin typeface="Comic Sans MS" pitchFamily="66" charset="0"/>
              </a:endParaRPr>
            </a:p>
          </p:txBody>
        </p:sp>
        <p:sp>
          <p:nvSpPr>
            <p:cNvPr id="286" name="สี่เหลี่ยมผืนผ้า 156"/>
            <p:cNvSpPr/>
            <p:nvPr/>
          </p:nvSpPr>
          <p:spPr>
            <a:xfrm>
              <a:off x="6536798" y="3932839"/>
              <a:ext cx="504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FF00FF"/>
                  </a:solidFill>
                </a:rPr>
                <a:t>h = 0</a:t>
              </a:r>
              <a:endParaRPr lang="th-TH" sz="1200" b="1" dirty="0">
                <a:solidFill>
                  <a:srgbClr val="FF00FF"/>
                </a:solidFill>
              </a:endParaRPr>
            </a:p>
          </p:txBody>
        </p:sp>
      </p:grpSp>
      <p:grpSp>
        <p:nvGrpSpPr>
          <p:cNvPr id="21" name="Group 298"/>
          <p:cNvGrpSpPr/>
          <p:nvPr/>
        </p:nvGrpSpPr>
        <p:grpSpPr>
          <a:xfrm>
            <a:off x="4362350" y="1186818"/>
            <a:ext cx="4138740" cy="1836708"/>
            <a:chOff x="4362350" y="1186818"/>
            <a:chExt cx="4138740" cy="1836708"/>
          </a:xfrm>
        </p:grpSpPr>
        <p:sp>
          <p:nvSpPr>
            <p:cNvPr id="255" name="Rectangle 254"/>
            <p:cNvSpPr/>
            <p:nvPr/>
          </p:nvSpPr>
          <p:spPr>
            <a:xfrm>
              <a:off x="6572264" y="2500306"/>
              <a:ext cx="192882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Comic Sans MS" pitchFamily="66" charset="0"/>
                </a:rPr>
                <a:t>Height </a:t>
              </a:r>
              <a:r>
                <a:rPr lang="en-US" sz="1400" b="1" dirty="0">
                  <a:latin typeface="Comic Sans MS" pitchFamily="66" charset="0"/>
                </a:rPr>
                <a:t>Un</a:t>
              </a:r>
              <a:r>
                <a:rPr lang="en-US" sz="1400" b="1" dirty="0">
                  <a:solidFill>
                    <a:srgbClr val="FF0000"/>
                  </a:solidFill>
                  <a:latin typeface="Comic Sans MS" pitchFamily="66" charset="0"/>
                </a:rPr>
                <a:t>balanced</a:t>
              </a:r>
              <a:br>
                <a:rPr lang="en-US" sz="1400" b="1" dirty="0">
                  <a:solidFill>
                    <a:srgbClr val="FF0000"/>
                  </a:solidFill>
                  <a:latin typeface="Comic Sans MS" pitchFamily="66" charset="0"/>
                </a:rPr>
              </a:br>
              <a:r>
                <a:rPr lang="en-US" sz="1400" b="1" dirty="0">
                  <a:solidFill>
                    <a:prstClr val="black"/>
                  </a:solidFill>
                </a:rPr>
                <a:t>→ </a:t>
              </a:r>
              <a:r>
                <a:rPr lang="en-US" sz="1400" b="1" dirty="0">
                  <a:solidFill>
                    <a:prstClr val="black"/>
                  </a:solidFill>
                  <a:latin typeface="Comic Sans MS" pitchFamily="66" charset="0"/>
                  <a:cs typeface="Courier New" pitchFamily="49" charset="0"/>
                </a:rPr>
                <a:t>no longer AVL !</a:t>
              </a:r>
              <a:endParaRPr lang="en-US" sz="1400" b="1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sp>
          <p:nvSpPr>
            <p:cNvPr id="296" name="สี่เหลี่ยมผืนผ้า 156"/>
            <p:cNvSpPr/>
            <p:nvPr/>
          </p:nvSpPr>
          <p:spPr>
            <a:xfrm>
              <a:off x="4362350" y="1186818"/>
              <a:ext cx="121444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0000FF"/>
                  </a:solidFill>
                  <a:latin typeface="Comic Sans MS" pitchFamily="66" charset="0"/>
                </a:rPr>
                <a:t>hight diff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rgbClr val="0000FF"/>
                  </a:solidFill>
                  <a:latin typeface="Comic Sans MS" pitchFamily="66" charset="0"/>
                </a:rPr>
                <a:t> = 2 </a:t>
              </a:r>
              <a:endParaRPr lang="en-US" sz="1600" b="1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cxnSp>
          <p:nvCxnSpPr>
            <p:cNvPr id="297" name="Straight Arrow Connector 296"/>
            <p:cNvCxnSpPr/>
            <p:nvPr/>
          </p:nvCxnSpPr>
          <p:spPr>
            <a:xfrm flipV="1">
              <a:off x="5417074" y="1335435"/>
              <a:ext cx="864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/>
            <p:nvPr/>
          </p:nvCxnSpPr>
          <p:spPr>
            <a:xfrm flipV="1">
              <a:off x="6686112" y="1335435"/>
              <a:ext cx="972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Group 265"/>
          <p:cNvGrpSpPr/>
          <p:nvPr/>
        </p:nvGrpSpPr>
        <p:grpSpPr>
          <a:xfrm>
            <a:off x="7133808" y="3367152"/>
            <a:ext cx="881758" cy="743873"/>
            <a:chOff x="7133808" y="3367152"/>
            <a:chExt cx="881758" cy="743873"/>
          </a:xfrm>
        </p:grpSpPr>
        <p:cxnSp>
          <p:nvCxnSpPr>
            <p:cNvPr id="260" name="Straight Connector 4"/>
            <p:cNvCxnSpPr/>
            <p:nvPr/>
          </p:nvCxnSpPr>
          <p:spPr>
            <a:xfrm rot="5400000" flipH="1" flipV="1">
              <a:off x="7513565" y="2987395"/>
              <a:ext cx="122244" cy="88175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Connector 6"/>
            <p:cNvCxnSpPr/>
            <p:nvPr/>
          </p:nvCxnSpPr>
          <p:spPr>
            <a:xfrm>
              <a:off x="7164288" y="3573016"/>
              <a:ext cx="392010" cy="20538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Straight Connector 11"/>
            <p:cNvCxnSpPr/>
            <p:nvPr/>
          </p:nvCxnSpPr>
          <p:spPr>
            <a:xfrm rot="5400000" flipH="1" flipV="1">
              <a:off x="7246319" y="3923034"/>
              <a:ext cx="208449" cy="167534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67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  <p:bldP spid="272" grpId="0" animBg="1"/>
      <p:bldP spid="647" grpId="0" animBg="1"/>
      <p:bldP spid="2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val 160"/>
          <p:cNvSpPr/>
          <p:nvPr/>
        </p:nvSpPr>
        <p:spPr bwMode="auto">
          <a:xfrm>
            <a:off x="2360960" y="832520"/>
            <a:ext cx="252000" cy="252000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endParaRPr lang="th-TH" sz="1400" b="1" dirty="0">
              <a:latin typeface="Arial Black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: Rebalancing Area’ Height’s </a:t>
            </a:r>
            <a:r>
              <a:rPr lang="en-US" dirty="0" err="1"/>
              <a:t>unchange</a:t>
            </a:r>
            <a:r>
              <a:rPr lang="en-US" dirty="0"/>
              <a:t> (Left </a:t>
            </a:r>
            <a:r>
              <a:rPr lang="en-US" dirty="0" err="1"/>
              <a:t>Subtree</a:t>
            </a:r>
            <a:r>
              <a:rPr lang="en-US" dirty="0"/>
              <a:t> of Left 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389" name="Content Placeholder 38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Insert at a long side  </a:t>
            </a:r>
            <a:r>
              <a:rPr lang="en-US" sz="1600" b="1" dirty="0">
                <a:solidFill>
                  <a:srgbClr val="C00000"/>
                </a:solidFill>
              </a:rPr>
              <a:t>T0</a:t>
            </a:r>
          </a:p>
          <a:p>
            <a:r>
              <a:rPr lang="en-US" sz="1600" dirty="0">
                <a:solidFill>
                  <a:srgbClr val="C00000"/>
                </a:solidFill>
              </a:rPr>
              <a:t>x  =  </a:t>
            </a:r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unbalanced node, </a:t>
            </a:r>
            <a:r>
              <a:rPr lang="en-US" sz="1600" dirty="0">
                <a:solidFill>
                  <a:srgbClr val="C00000"/>
                </a:solidFill>
              </a:rPr>
              <a:t>y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= son of x,  </a:t>
            </a:r>
            <a:r>
              <a:rPr lang="en-US" sz="1600" dirty="0">
                <a:solidFill>
                  <a:srgbClr val="C00000"/>
                </a:solidFill>
              </a:rPr>
              <a:t>z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= son of y. 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th-TH" sz="1800" dirty="0">
                <a:solidFill>
                  <a:srgbClr val="00B0F0"/>
                </a:solidFill>
              </a:rPr>
              <a:t>ก่อน</a:t>
            </a:r>
            <a:r>
              <a:rPr lang="en-US" sz="1800" dirty="0">
                <a:solidFill>
                  <a:srgbClr val="00B0F0"/>
                </a:solidFill>
              </a:rPr>
              <a:t> </a:t>
            </a:r>
            <a:r>
              <a:rPr lang="en-US" sz="1600" dirty="0">
                <a:solidFill>
                  <a:srgbClr val="00B0F0"/>
                </a:solidFill>
              </a:rPr>
              <a:t>insert:</a:t>
            </a:r>
            <a:endParaRPr lang="en-US" sz="1600" b="1" dirty="0">
              <a:solidFill>
                <a:srgbClr val="00B0F0"/>
              </a:solidFill>
            </a:endParaRPr>
          </a:p>
          <a:p>
            <a:pPr lvl="1">
              <a:tabLst>
                <a:tab pos="1441450" algn="l"/>
              </a:tabLst>
            </a:pPr>
            <a:r>
              <a:rPr lang="en-US" sz="1600" dirty="0">
                <a:solidFill>
                  <a:srgbClr val="C00000"/>
                </a:solidFill>
              </a:rPr>
              <a:t>height(T1) </a:t>
            </a:r>
            <a:r>
              <a:rPr lang="en-US" sz="1600" dirty="0">
                <a:solidFill>
                  <a:prstClr val="black"/>
                </a:solidFill>
              </a:rPr>
              <a:t>= ?   </a:t>
            </a:r>
            <a:r>
              <a:rPr lang="en-US" sz="1600" dirty="0">
                <a:solidFill>
                  <a:srgbClr val="0070C0"/>
                </a:solidFill>
              </a:rPr>
              <a:t>When </a:t>
            </a:r>
            <a:r>
              <a:rPr lang="en-US" sz="1600" dirty="0">
                <a:solidFill>
                  <a:srgbClr val="C00000"/>
                </a:solidFill>
              </a:rPr>
              <a:t>height(T0) = h.</a:t>
            </a:r>
          </a:p>
          <a:p>
            <a:pPr lvl="1">
              <a:buNone/>
              <a:tabLst>
                <a:tab pos="1441450" algn="l"/>
              </a:tabLst>
            </a:pPr>
            <a:r>
              <a:rPr lang="en-US" sz="1600" dirty="0">
                <a:solidFill>
                  <a:srgbClr val="0070C0"/>
                </a:solidFill>
              </a:rPr>
              <a:t>	= h-1 </a:t>
            </a:r>
            <a:r>
              <a:rPr lang="th-TH" sz="1800" dirty="0">
                <a:solidFill>
                  <a:srgbClr val="0070C0"/>
                </a:solidFill>
              </a:rPr>
              <a:t>หรือ</a:t>
            </a:r>
            <a:r>
              <a:rPr lang="th-TH" dirty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h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0070C0"/>
                </a:solidFill>
              </a:rPr>
              <a:t>∵  heightDiff (T0,T1 ) ≤1   &amp;   </a:t>
            </a:r>
            <a:r>
              <a:rPr lang="en-US" sz="1600" dirty="0">
                <a:solidFill>
                  <a:srgbClr val="0070C0"/>
                </a:solidFill>
                <a:latin typeface="Calibri"/>
              </a:rPr>
              <a:t>≠</a:t>
            </a:r>
            <a:r>
              <a:rPr lang="en-US" sz="1600" dirty="0">
                <a:solidFill>
                  <a:srgbClr val="0070C0"/>
                </a:solidFill>
              </a:rPr>
              <a:t> h+1 ∵ T1 : short side, T0 : long side</a:t>
            </a:r>
          </a:p>
          <a:p>
            <a:pPr lvl="1">
              <a:buNone/>
              <a:tabLst>
                <a:tab pos="1441450" algn="l"/>
              </a:tabLst>
            </a:pPr>
            <a:r>
              <a:rPr lang="en-US" sz="1600" dirty="0">
                <a:solidFill>
                  <a:srgbClr val="0070C0"/>
                </a:solidFill>
              </a:rPr>
              <a:t>	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009644"/>
                </a:solidFill>
              </a:rPr>
              <a:t> h</a:t>
            </a:r>
            <a:r>
              <a:rPr lang="en-US" sz="1600" dirty="0">
                <a:solidFill>
                  <a:srgbClr val="C00000"/>
                </a:solidFill>
              </a:rPr>
              <a:t>	</a:t>
            </a:r>
            <a:r>
              <a:rPr lang="en-US" sz="1600" dirty="0">
                <a:solidFill>
                  <a:srgbClr val="0070C0"/>
                </a:solidFill>
              </a:rPr>
              <a:t>∵  </a:t>
            </a:r>
            <a:r>
              <a:rPr lang="th-TH" sz="1800" dirty="0">
                <a:solidFill>
                  <a:srgbClr val="0070C0"/>
                </a:solidFill>
              </a:rPr>
              <a:t>หลัง</a:t>
            </a:r>
            <a:r>
              <a:rPr lang="th-TH" dirty="0">
                <a:solidFill>
                  <a:srgbClr val="0070C0"/>
                </a:solidFill>
              </a:rPr>
              <a:t>    </a:t>
            </a:r>
            <a:r>
              <a:rPr lang="en-US" sz="1600" dirty="0">
                <a:solidFill>
                  <a:srgbClr val="0070C0"/>
                </a:solidFill>
              </a:rPr>
              <a:t>insert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, z : balanced ∴  heightDiff ≤1</a:t>
            </a:r>
            <a:endParaRPr lang="en-US" sz="1600" dirty="0">
              <a:solidFill>
                <a:prstClr val="black"/>
              </a:solidFill>
            </a:endParaRP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height(T2) </a:t>
            </a:r>
            <a:r>
              <a:rPr lang="en-US" sz="1600" dirty="0">
                <a:solidFill>
                  <a:prstClr val="black"/>
                </a:solidFill>
              </a:rPr>
              <a:t>= </a:t>
            </a:r>
            <a:r>
              <a:rPr lang="en-US" sz="1600" dirty="0">
                <a:solidFill>
                  <a:srgbClr val="009644"/>
                </a:solidFill>
              </a:rPr>
              <a:t>h+1</a:t>
            </a:r>
            <a:r>
              <a:rPr lang="en-US" sz="1600" dirty="0">
                <a:solidFill>
                  <a:prstClr val="black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∵ </a:t>
            </a:r>
            <a:r>
              <a:rPr lang="th-TH" sz="1800" dirty="0">
                <a:solidFill>
                  <a:srgbClr val="0070C0"/>
                </a:solidFill>
              </a:rPr>
              <a:t>หลัง</a:t>
            </a:r>
            <a:r>
              <a:rPr lang="th-TH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insert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, y : balanced</a:t>
            </a:r>
            <a:endParaRPr lang="en-US" sz="1600" dirty="0">
              <a:solidFill>
                <a:prstClr val="black"/>
              </a:solidFill>
            </a:endParaRP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height(T3) </a:t>
            </a:r>
            <a:r>
              <a:rPr lang="en-US" sz="1600" dirty="0">
                <a:solidFill>
                  <a:prstClr val="black"/>
                </a:solidFill>
              </a:rPr>
              <a:t>= </a:t>
            </a:r>
            <a:r>
              <a:rPr lang="en-US" sz="1600" dirty="0">
                <a:solidFill>
                  <a:srgbClr val="C00000"/>
                </a:solidFill>
              </a:rPr>
              <a:t>h+1</a:t>
            </a:r>
            <a:r>
              <a:rPr lang="en-US" sz="1600" dirty="0">
                <a:solidFill>
                  <a:prstClr val="black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∵ </a:t>
            </a:r>
            <a:r>
              <a:rPr lang="th-TH" sz="1800" dirty="0">
                <a:solidFill>
                  <a:srgbClr val="0070C0"/>
                </a:solidFill>
              </a:rPr>
              <a:t>หลัง</a:t>
            </a:r>
            <a:r>
              <a:rPr lang="th-TH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 insert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, x : </a:t>
            </a:r>
            <a:r>
              <a:rPr lang="en-US" sz="1600" u="sng" dirty="0">
                <a:solidFill>
                  <a:srgbClr val="0070C0"/>
                </a:solidFill>
              </a:rPr>
              <a:t>un</a:t>
            </a:r>
            <a:r>
              <a:rPr lang="en-US" sz="1600" dirty="0">
                <a:solidFill>
                  <a:srgbClr val="0070C0"/>
                </a:solidFill>
              </a:rPr>
              <a:t>balanced</a:t>
            </a: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th-TH" sz="1600" dirty="0"/>
          </a:p>
        </p:txBody>
      </p:sp>
      <p:sp>
        <p:nvSpPr>
          <p:cNvPr id="697" name="Content Placeholder 69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Rebalancing</a:t>
            </a:r>
            <a:r>
              <a:rPr lang="en-US" sz="1800" dirty="0"/>
              <a:t> </a:t>
            </a:r>
            <a:r>
              <a:rPr lang="th-TH" sz="1800" dirty="0"/>
              <a:t>ไม่เปลี่ยน </a:t>
            </a:r>
            <a:r>
              <a:rPr lang="en-US" dirty="0"/>
              <a:t>heights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th-TH" sz="1800" dirty="0">
                <a:solidFill>
                  <a:srgbClr val="0070C0"/>
                </a:solidFill>
              </a:rPr>
              <a:t>ของ  </a:t>
            </a:r>
            <a:r>
              <a:rPr lang="en-US" dirty="0" err="1"/>
              <a:t>subtree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  <a:latin typeface="Calibri"/>
              </a:rPr>
              <a:t>→ </a:t>
            </a:r>
            <a:r>
              <a:rPr lang="en-US" dirty="0">
                <a:solidFill>
                  <a:srgbClr val="0070C0"/>
                </a:solidFill>
              </a:rPr>
              <a:t>ie</a:t>
            </a:r>
            <a:r>
              <a:rPr lang="en-US" sz="1600" dirty="0">
                <a:solidFill>
                  <a:srgbClr val="0070C0"/>
                </a:solidFill>
              </a:rPr>
              <a:t>. </a:t>
            </a:r>
            <a:r>
              <a:rPr lang="th-TH" sz="1600" dirty="0">
                <a:solidFill>
                  <a:srgbClr val="0070C0"/>
                </a:solidFill>
              </a:rPr>
              <a:t>รวมทั้ง </a:t>
            </a:r>
            <a:r>
              <a:rPr lang="en-US" dirty="0">
                <a:solidFill>
                  <a:srgbClr val="0070C0"/>
                </a:solidFill>
              </a:rPr>
              <a:t>height </a:t>
            </a:r>
            <a:r>
              <a:rPr lang="th-TH" sz="1800" dirty="0">
                <a:solidFill>
                  <a:srgbClr val="0070C0"/>
                </a:solidFill>
              </a:rPr>
              <a:t>ของ </a:t>
            </a:r>
            <a:r>
              <a:rPr lang="en-US" dirty="0"/>
              <a:t>root</a:t>
            </a:r>
            <a:r>
              <a:rPr lang="en-US" dirty="0">
                <a:solidFill>
                  <a:srgbClr val="0070C0"/>
                </a:solidFill>
              </a:rPr>
              <a:t>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th-TH" sz="1800" dirty="0">
                <a:solidFill>
                  <a:srgbClr val="0070C0"/>
                </a:solidFill>
              </a:rPr>
              <a:t>ดังนั้น</a:t>
            </a:r>
            <a:r>
              <a:rPr lang="th-TH" sz="2000" dirty="0">
                <a:solidFill>
                  <a:srgbClr val="0070C0"/>
                </a:solidFill>
              </a:rPr>
              <a:t>จึงแค่ </a:t>
            </a:r>
            <a:r>
              <a:rPr lang="th-TH" sz="2000" dirty="0"/>
              <a:t>แก้</a:t>
            </a:r>
            <a:r>
              <a:rPr lang="th-TH" sz="2000" dirty="0">
                <a:solidFill>
                  <a:srgbClr val="0070C0"/>
                </a:solidFill>
              </a:rPr>
              <a:t>  </a:t>
            </a:r>
            <a:r>
              <a:rPr lang="en-US" dirty="0"/>
              <a:t>balance </a:t>
            </a:r>
            <a:r>
              <a:rPr lang="en-US" dirty="0" err="1"/>
              <a:t>facters</a:t>
            </a:r>
            <a:r>
              <a:rPr lang="en-US" dirty="0"/>
              <a:t> </a:t>
            </a:r>
            <a:r>
              <a:rPr lang="th-TH" dirty="0"/>
              <a:t> </a:t>
            </a:r>
            <a:r>
              <a:rPr lang="th-TH" sz="1800" dirty="0">
                <a:solidFill>
                  <a:srgbClr val="0070C0"/>
                </a:solidFill>
              </a:rPr>
              <a:t>ตาม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dirty="0"/>
              <a:t>inserted path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86" name="Rectangle 685"/>
          <p:cNvSpPr/>
          <p:nvPr/>
        </p:nvSpPr>
        <p:spPr>
          <a:xfrm>
            <a:off x="7031632" y="2785853"/>
            <a:ext cx="295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FF"/>
                </a:solidFill>
              </a:rPr>
              <a:t>h</a:t>
            </a:r>
            <a:endParaRPr lang="th-TH" sz="2400" dirty="0"/>
          </a:p>
        </p:txBody>
      </p:sp>
      <p:sp>
        <p:nvSpPr>
          <p:cNvPr id="687" name="Rectangle 686"/>
          <p:cNvSpPr/>
          <p:nvPr/>
        </p:nvSpPr>
        <p:spPr>
          <a:xfrm>
            <a:off x="7216524" y="2445136"/>
            <a:ext cx="5212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FF"/>
                </a:solidFill>
              </a:rPr>
              <a:t>h+1</a:t>
            </a:r>
            <a:endParaRPr lang="th-TH" sz="2400" dirty="0"/>
          </a:p>
        </p:txBody>
      </p:sp>
      <p:sp>
        <p:nvSpPr>
          <p:cNvPr id="688" name="Rectangle 687"/>
          <p:cNvSpPr/>
          <p:nvPr/>
        </p:nvSpPr>
        <p:spPr>
          <a:xfrm>
            <a:off x="7580193" y="2013890"/>
            <a:ext cx="5212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FF"/>
                </a:solidFill>
              </a:rPr>
              <a:t>h+2</a:t>
            </a:r>
            <a:endParaRPr lang="th-TH" sz="2400" dirty="0"/>
          </a:p>
        </p:txBody>
      </p:sp>
      <p:sp>
        <p:nvSpPr>
          <p:cNvPr id="689" name="Rectangle 688"/>
          <p:cNvSpPr/>
          <p:nvPr/>
        </p:nvSpPr>
        <p:spPr>
          <a:xfrm>
            <a:off x="7998184" y="1626827"/>
            <a:ext cx="5212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FF"/>
                </a:solidFill>
              </a:rPr>
              <a:t>h+3</a:t>
            </a:r>
            <a:endParaRPr lang="th-TH" sz="2400" dirty="0"/>
          </a:p>
        </p:txBody>
      </p:sp>
      <p:grpSp>
        <p:nvGrpSpPr>
          <p:cNvPr id="3" name="Group 134"/>
          <p:cNvGrpSpPr/>
          <p:nvPr/>
        </p:nvGrpSpPr>
        <p:grpSpPr>
          <a:xfrm>
            <a:off x="7620469" y="2027950"/>
            <a:ext cx="1164210" cy="987758"/>
            <a:chOff x="7307007" y="1527884"/>
            <a:chExt cx="1164210" cy="987758"/>
          </a:xfrm>
        </p:grpSpPr>
        <p:sp>
          <p:nvSpPr>
            <p:cNvPr id="690" name="Rectangle 689"/>
            <p:cNvSpPr/>
            <p:nvPr/>
          </p:nvSpPr>
          <p:spPr>
            <a:xfrm>
              <a:off x="7307007" y="2299642"/>
              <a:ext cx="279244" cy="216000"/>
            </a:xfrm>
            <a:prstGeom prst="rect">
              <a:avLst/>
            </a:prstGeom>
            <a:solidFill>
              <a:srgbClr val="FFD3C9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?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7765508" y="1942657"/>
              <a:ext cx="279244" cy="216000"/>
            </a:xfrm>
            <a:prstGeom prst="rect">
              <a:avLst/>
            </a:prstGeom>
            <a:solidFill>
              <a:srgbClr val="FFD3C9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?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8191973" y="1527884"/>
              <a:ext cx="279244" cy="216000"/>
            </a:xfrm>
            <a:prstGeom prst="rect">
              <a:avLst/>
            </a:prstGeom>
            <a:solidFill>
              <a:srgbClr val="FFD3C9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?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666"/>
          <p:cNvGrpSpPr/>
          <p:nvPr/>
        </p:nvGrpSpPr>
        <p:grpSpPr>
          <a:xfrm>
            <a:off x="6958009" y="1500174"/>
            <a:ext cx="1900271" cy="1911191"/>
            <a:chOff x="215127" y="1244500"/>
            <a:chExt cx="1900271" cy="1911191"/>
          </a:xfrm>
        </p:grpSpPr>
        <p:sp>
          <p:nvSpPr>
            <p:cNvPr id="668" name="Oval 667"/>
            <p:cNvSpPr/>
            <p:nvPr/>
          </p:nvSpPr>
          <p:spPr bwMode="auto">
            <a:xfrm>
              <a:off x="602190" y="2429177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z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669" name="Oval 668"/>
            <p:cNvSpPr/>
            <p:nvPr/>
          </p:nvSpPr>
          <p:spPr bwMode="auto">
            <a:xfrm>
              <a:off x="989253" y="2000549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y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670" name="Oval 669"/>
            <p:cNvSpPr/>
            <p:nvPr/>
          </p:nvSpPr>
          <p:spPr bwMode="auto">
            <a:xfrm>
              <a:off x="1388008" y="1609607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x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671" name="Straight Connector 670"/>
            <p:cNvCxnSpPr>
              <a:stCxn id="670" idx="2"/>
              <a:endCxn id="669" idx="0"/>
            </p:cNvCxnSpPr>
            <p:nvPr/>
          </p:nvCxnSpPr>
          <p:spPr>
            <a:xfrm rot="10800000" flipV="1">
              <a:off x="1115254" y="1735607"/>
              <a:ext cx="272755" cy="2649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Connector 671"/>
            <p:cNvCxnSpPr>
              <a:stCxn id="669" idx="2"/>
              <a:endCxn id="668" idx="0"/>
            </p:cNvCxnSpPr>
            <p:nvPr/>
          </p:nvCxnSpPr>
          <p:spPr>
            <a:xfrm rot="10800000" flipV="1">
              <a:off x="728191" y="2126549"/>
              <a:ext cx="261063" cy="302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3" name="Freeform 672"/>
            <p:cNvSpPr/>
            <p:nvPr/>
          </p:nvSpPr>
          <p:spPr>
            <a:xfrm>
              <a:off x="1332588" y="1244500"/>
              <a:ext cx="180181" cy="360000"/>
            </a:xfrm>
            <a:custGeom>
              <a:avLst/>
              <a:gdLst>
                <a:gd name="connsiteX0" fmla="*/ 0 w 180181"/>
                <a:gd name="connsiteY0" fmla="*/ 794 h 205582"/>
                <a:gd name="connsiteX1" fmla="*/ 109538 w 180181"/>
                <a:gd name="connsiteY1" fmla="*/ 19844 h 205582"/>
                <a:gd name="connsiteX2" fmla="*/ 52388 w 180181"/>
                <a:gd name="connsiteY2" fmla="*/ 119857 h 205582"/>
                <a:gd name="connsiteX3" fmla="*/ 161925 w 180181"/>
                <a:gd name="connsiteY3" fmla="*/ 153194 h 205582"/>
                <a:gd name="connsiteX4" fmla="*/ 161925 w 180181"/>
                <a:gd name="connsiteY4" fmla="*/ 205582 h 205582"/>
                <a:gd name="connsiteX5" fmla="*/ 161925 w 180181"/>
                <a:gd name="connsiteY5" fmla="*/ 205582 h 205582"/>
                <a:gd name="connsiteX6" fmla="*/ 161925 w 180181"/>
                <a:gd name="connsiteY6" fmla="*/ 205582 h 20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81" h="205582">
                  <a:moveTo>
                    <a:pt x="0" y="794"/>
                  </a:moveTo>
                  <a:cubicBezTo>
                    <a:pt x="50403" y="397"/>
                    <a:pt x="100807" y="0"/>
                    <a:pt x="109538" y="19844"/>
                  </a:cubicBezTo>
                  <a:cubicBezTo>
                    <a:pt x="118269" y="39688"/>
                    <a:pt x="43657" y="97632"/>
                    <a:pt x="52388" y="119857"/>
                  </a:cubicBezTo>
                  <a:cubicBezTo>
                    <a:pt x="61119" y="142082"/>
                    <a:pt x="143669" y="138907"/>
                    <a:pt x="161925" y="153194"/>
                  </a:cubicBezTo>
                  <a:cubicBezTo>
                    <a:pt x="180181" y="167481"/>
                    <a:pt x="161925" y="205582"/>
                    <a:pt x="161925" y="205582"/>
                  </a:cubicBezTo>
                  <a:lnTo>
                    <a:pt x="161925" y="205582"/>
                  </a:lnTo>
                  <a:lnTo>
                    <a:pt x="161925" y="205582"/>
                  </a:lnTo>
                </a:path>
              </a:pathLst>
            </a:cu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74" name="Isosceles Triangle 673"/>
            <p:cNvSpPr/>
            <p:nvPr/>
          </p:nvSpPr>
          <p:spPr>
            <a:xfrm>
              <a:off x="803494" y="2761363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75" name="สี่เหลี่ยมผืนผ้า 156"/>
            <p:cNvSpPr/>
            <p:nvPr/>
          </p:nvSpPr>
          <p:spPr>
            <a:xfrm>
              <a:off x="835547" y="2878692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676" name="Isosceles Triangle 675"/>
            <p:cNvSpPr/>
            <p:nvPr/>
          </p:nvSpPr>
          <p:spPr>
            <a:xfrm>
              <a:off x="1245132" y="2438473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77" name="สี่เหลี่ยมผืนผ้า 156"/>
            <p:cNvSpPr/>
            <p:nvPr/>
          </p:nvSpPr>
          <p:spPr>
            <a:xfrm>
              <a:off x="1277185" y="2555802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678" name="Isosceles Triangle 677"/>
            <p:cNvSpPr/>
            <p:nvPr/>
          </p:nvSpPr>
          <p:spPr>
            <a:xfrm>
              <a:off x="1673760" y="2009845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79" name="สี่เหลี่ยมผืนผ้า 156"/>
            <p:cNvSpPr/>
            <p:nvPr/>
          </p:nvSpPr>
          <p:spPr>
            <a:xfrm>
              <a:off x="1705813" y="2127174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680" name="Isosceles Triangle 679"/>
            <p:cNvSpPr/>
            <p:nvPr/>
          </p:nvSpPr>
          <p:spPr>
            <a:xfrm>
              <a:off x="215127" y="2761363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81" name="สี่เหลี่ยมผืนผ้า 156"/>
            <p:cNvSpPr/>
            <p:nvPr/>
          </p:nvSpPr>
          <p:spPr>
            <a:xfrm>
              <a:off x="247180" y="2878692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682" name="Straight Connector 681"/>
            <p:cNvCxnSpPr>
              <a:stCxn id="668" idx="2"/>
              <a:endCxn id="680" idx="0"/>
            </p:cNvCxnSpPr>
            <p:nvPr/>
          </p:nvCxnSpPr>
          <p:spPr>
            <a:xfrm rot="10800000" flipV="1">
              <a:off x="424680" y="2555177"/>
              <a:ext cx="177511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Connector 682"/>
            <p:cNvCxnSpPr>
              <a:stCxn id="668" idx="6"/>
              <a:endCxn id="674" idx="0"/>
            </p:cNvCxnSpPr>
            <p:nvPr/>
          </p:nvCxnSpPr>
          <p:spPr>
            <a:xfrm>
              <a:off x="854190" y="2555177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/>
            <p:cNvCxnSpPr>
              <a:stCxn id="669" idx="6"/>
              <a:endCxn id="676" idx="0"/>
            </p:cNvCxnSpPr>
            <p:nvPr/>
          </p:nvCxnSpPr>
          <p:spPr>
            <a:xfrm>
              <a:off x="1241253" y="2126549"/>
              <a:ext cx="213431" cy="3119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/>
            <p:cNvCxnSpPr>
              <a:stCxn id="670" idx="6"/>
              <a:endCxn id="678" idx="0"/>
            </p:cNvCxnSpPr>
            <p:nvPr/>
          </p:nvCxnSpPr>
          <p:spPr>
            <a:xfrm>
              <a:off x="1640008" y="1735607"/>
              <a:ext cx="243304" cy="274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" name="Straight Connector 132"/>
          <p:cNvCxnSpPr>
            <a:endCxn id="134" idx="0"/>
          </p:cNvCxnSpPr>
          <p:nvPr/>
        </p:nvCxnSpPr>
        <p:spPr>
          <a:xfrm rot="16200000" flipH="1">
            <a:off x="7101320" y="3443662"/>
            <a:ext cx="181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สี่เหลี่ยมผืนผ้า 156"/>
          <p:cNvSpPr/>
          <p:nvPr/>
        </p:nvSpPr>
        <p:spPr>
          <a:xfrm>
            <a:off x="6743711" y="3327689"/>
            <a:ext cx="9715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0000FF"/>
                </a:solidFill>
                <a:latin typeface="Comic Sans MS" pitchFamily="66" charset="0"/>
              </a:rPr>
              <a:t>Long Side</a:t>
            </a:r>
            <a:endParaRPr lang="th-TH" sz="1200" b="1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34" name="Oval 133"/>
          <p:cNvSpPr/>
          <p:nvPr/>
        </p:nvSpPr>
        <p:spPr bwMode="auto">
          <a:xfrm>
            <a:off x="7070167" y="3534190"/>
            <a:ext cx="252000" cy="252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endParaRPr lang="th-TH" sz="1100" b="1" dirty="0">
              <a:solidFill>
                <a:schemeClr val="bg1">
                  <a:lumMod val="75000"/>
                </a:schemeClr>
              </a:solidFill>
              <a:latin typeface="Comic Sans MS" pitchFamily="66" charset="0"/>
            </a:endParaRPr>
          </a:p>
        </p:txBody>
      </p:sp>
      <p:grpSp>
        <p:nvGrpSpPr>
          <p:cNvPr id="5" name="Group 180"/>
          <p:cNvGrpSpPr/>
          <p:nvPr/>
        </p:nvGrpSpPr>
        <p:grpSpPr>
          <a:xfrm>
            <a:off x="150370" y="3857628"/>
            <a:ext cx="8716346" cy="2609454"/>
            <a:chOff x="150370" y="3857628"/>
            <a:chExt cx="8716346" cy="2609454"/>
          </a:xfrm>
        </p:grpSpPr>
        <p:grpSp>
          <p:nvGrpSpPr>
            <p:cNvPr id="6" name="Group 179"/>
            <p:cNvGrpSpPr/>
            <p:nvPr/>
          </p:nvGrpSpPr>
          <p:grpSpPr>
            <a:xfrm>
              <a:off x="150370" y="3857628"/>
              <a:ext cx="8707910" cy="2609454"/>
              <a:chOff x="150370" y="3857628"/>
              <a:chExt cx="8707910" cy="2609454"/>
            </a:xfrm>
          </p:grpSpPr>
          <p:sp>
            <p:nvSpPr>
              <p:cNvPr id="598" name="Rectangle 597"/>
              <p:cNvSpPr/>
              <p:nvPr/>
            </p:nvSpPr>
            <p:spPr>
              <a:xfrm>
                <a:off x="1602431" y="4149565"/>
                <a:ext cx="521297" cy="21600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h+3</a:t>
                </a:r>
                <a:endParaRPr lang="th-TH" sz="2400" dirty="0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470214" y="5308591"/>
                <a:ext cx="2952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</a:t>
                </a:r>
                <a:endParaRPr lang="th-TH" sz="2400" dirty="0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655106" y="4967874"/>
                <a:ext cx="5212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1018775" y="4536628"/>
                <a:ext cx="5212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h+2</a:t>
                </a:r>
                <a:endParaRPr lang="th-TH" sz="2400" dirty="0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855391" y="5364011"/>
                <a:ext cx="6607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bg1">
                        <a:lumMod val="65000"/>
                      </a:schemeClr>
                    </a:solidFill>
                  </a:rPr>
                  <a:t>h-1/</a:t>
                </a:r>
                <a:r>
                  <a:rPr lang="en-US" sz="1600" b="1" dirty="0">
                    <a:solidFill>
                      <a:srgbClr val="FF00FF"/>
                    </a:solidFill>
                  </a:rPr>
                  <a:t>h</a:t>
                </a:r>
                <a:endParaRPr lang="th-TH" sz="2400" dirty="0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1806991" y="4594416"/>
                <a:ext cx="9076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r>
                  <a:rPr lang="en-US" sz="1600" b="1" dirty="0">
                    <a:solidFill>
                      <a:schemeClr val="bg1">
                        <a:lumMod val="65000"/>
                      </a:schemeClr>
                    </a:solidFill>
                  </a:rPr>
                  <a:t>/h+2</a:t>
                </a:r>
                <a:endParaRPr lang="th-TH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10" name="Oval 160"/>
              <p:cNvSpPr/>
              <p:nvPr/>
            </p:nvSpPr>
            <p:spPr bwMode="auto">
              <a:xfrm>
                <a:off x="664971" y="5370258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711" name="Oval 160"/>
              <p:cNvSpPr/>
              <p:nvPr/>
            </p:nvSpPr>
            <p:spPr bwMode="auto">
              <a:xfrm>
                <a:off x="1065889" y="4937751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712" name="Oval 160"/>
              <p:cNvSpPr/>
              <p:nvPr/>
            </p:nvSpPr>
            <p:spPr bwMode="auto">
              <a:xfrm>
                <a:off x="1456831" y="4610434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/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716" name="Right Arrow 715"/>
              <p:cNvSpPr/>
              <p:nvPr/>
            </p:nvSpPr>
            <p:spPr>
              <a:xfrm>
                <a:off x="1857356" y="5786454"/>
                <a:ext cx="1214446" cy="571504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36000" rIns="0" bIns="0" rtlCol="0" anchor="ctr"/>
              <a:lstStyle/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  <a:t>Insert at T0</a:t>
                </a:r>
                <a:endParaRPr lang="th-TH" sz="1400" dirty="0"/>
              </a:p>
            </p:txBody>
          </p:sp>
          <p:grpSp>
            <p:nvGrpSpPr>
              <p:cNvPr id="7" name="Group 147"/>
              <p:cNvGrpSpPr/>
              <p:nvPr/>
            </p:nvGrpSpPr>
            <p:grpSpPr>
              <a:xfrm>
                <a:off x="6336227" y="4000504"/>
                <a:ext cx="2522053" cy="1947355"/>
                <a:chOff x="6336227" y="4000504"/>
                <a:chExt cx="2522053" cy="1947355"/>
              </a:xfrm>
            </p:grpSpPr>
            <p:sp>
              <p:nvSpPr>
                <p:cNvPr id="723" name="Rectangle 722"/>
                <p:cNvSpPr/>
                <p:nvPr/>
              </p:nvSpPr>
              <p:spPr>
                <a:xfrm>
                  <a:off x="7723111" y="4000504"/>
                  <a:ext cx="521297" cy="21600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h+3</a:t>
                  </a:r>
                  <a:endParaRPr lang="th-TH" sz="2400" dirty="0"/>
                </a:p>
              </p:txBody>
            </p:sp>
            <p:sp>
              <p:nvSpPr>
                <p:cNvPr id="718" name="Oval 160"/>
                <p:cNvSpPr/>
                <p:nvPr/>
              </p:nvSpPr>
              <p:spPr bwMode="auto">
                <a:xfrm>
                  <a:off x="8207525" y="4838603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719" name="Oval 160"/>
                <p:cNvSpPr/>
                <p:nvPr/>
              </p:nvSpPr>
              <p:spPr bwMode="auto">
                <a:xfrm>
                  <a:off x="6742850" y="5695859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720" name="Oval 160"/>
                <p:cNvSpPr/>
                <p:nvPr/>
              </p:nvSpPr>
              <p:spPr bwMode="auto">
                <a:xfrm>
                  <a:off x="7014747" y="4880168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/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721" name="Oval 160"/>
                <p:cNvSpPr/>
                <p:nvPr/>
              </p:nvSpPr>
              <p:spPr bwMode="auto">
                <a:xfrm>
                  <a:off x="7620003" y="4393957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7286819" y="4781020"/>
                  <a:ext cx="29527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</a:t>
                  </a:r>
                  <a:endParaRPr lang="th-TH" sz="2400" dirty="0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7759168" y="4794875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8356219" y="4794875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702" name="Isosceles Triangle 701"/>
                <p:cNvSpPr/>
                <p:nvPr/>
              </p:nvSpPr>
              <p:spPr>
                <a:xfrm>
                  <a:off x="6336227" y="4979316"/>
                  <a:ext cx="1008000" cy="792000"/>
                </a:xfrm>
                <a:prstGeom prst="triangle">
                  <a:avLst/>
                </a:prstGeom>
                <a:noFill/>
                <a:ln w="9525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6592766" y="4781020"/>
                  <a:ext cx="52129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6894368" y="4420058"/>
                  <a:ext cx="52129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h+2</a:t>
                  </a:r>
                  <a:endParaRPr lang="th-TH" sz="2400" dirty="0"/>
                </a:p>
              </p:txBody>
            </p:sp>
          </p:grpSp>
          <p:grpSp>
            <p:nvGrpSpPr>
              <p:cNvPr id="8" name="Group 605"/>
              <p:cNvGrpSpPr/>
              <p:nvPr/>
            </p:nvGrpSpPr>
            <p:grpSpPr>
              <a:xfrm>
                <a:off x="3500430" y="4000504"/>
                <a:ext cx="1893765" cy="2263484"/>
                <a:chOff x="215127" y="1228277"/>
                <a:chExt cx="1893765" cy="2263484"/>
              </a:xfrm>
            </p:grpSpPr>
            <p:sp>
              <p:nvSpPr>
                <p:cNvPr id="607" name="Oval 606"/>
                <p:cNvSpPr/>
                <p:nvPr/>
              </p:nvSpPr>
              <p:spPr bwMode="auto">
                <a:xfrm>
                  <a:off x="602190" y="2429177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z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608" name="Oval 607"/>
                <p:cNvSpPr/>
                <p:nvPr/>
              </p:nvSpPr>
              <p:spPr bwMode="auto">
                <a:xfrm>
                  <a:off x="989253" y="2000549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y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609" name="Oval 608"/>
                <p:cNvSpPr/>
                <p:nvPr/>
              </p:nvSpPr>
              <p:spPr bwMode="auto">
                <a:xfrm>
                  <a:off x="1388008" y="1609607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x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610" name="Straight Connector 609"/>
                <p:cNvCxnSpPr>
                  <a:stCxn id="609" idx="2"/>
                  <a:endCxn id="608" idx="0"/>
                </p:cNvCxnSpPr>
                <p:nvPr/>
              </p:nvCxnSpPr>
              <p:spPr>
                <a:xfrm rot="10800000" flipV="1">
                  <a:off x="1115254" y="1735607"/>
                  <a:ext cx="272755" cy="2649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Connector 610"/>
                <p:cNvCxnSpPr>
                  <a:stCxn id="608" idx="2"/>
                  <a:endCxn id="607" idx="0"/>
                </p:cNvCxnSpPr>
                <p:nvPr/>
              </p:nvCxnSpPr>
              <p:spPr>
                <a:xfrm rot="10800000" flipV="1">
                  <a:off x="728191" y="2126549"/>
                  <a:ext cx="261063" cy="302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2" name="Freeform 611"/>
                <p:cNvSpPr/>
                <p:nvPr/>
              </p:nvSpPr>
              <p:spPr>
                <a:xfrm>
                  <a:off x="1346443" y="1228277"/>
                  <a:ext cx="180181" cy="360000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613" name="Isosceles Triangle 612"/>
                <p:cNvSpPr/>
                <p:nvPr/>
              </p:nvSpPr>
              <p:spPr>
                <a:xfrm>
                  <a:off x="803494" y="2761363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614" name="สี่เหลี่ยมผืนผ้า 156"/>
                <p:cNvSpPr/>
                <p:nvPr/>
              </p:nvSpPr>
              <p:spPr>
                <a:xfrm>
                  <a:off x="835547" y="2878692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T1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615" name="Isosceles Triangle 614"/>
                <p:cNvSpPr/>
                <p:nvPr/>
              </p:nvSpPr>
              <p:spPr>
                <a:xfrm>
                  <a:off x="1245132" y="2438473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616" name="สี่เหลี่ยมผืนผ้า 156"/>
                <p:cNvSpPr/>
                <p:nvPr/>
              </p:nvSpPr>
              <p:spPr>
                <a:xfrm>
                  <a:off x="1272842" y="2555802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T2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617" name="Isosceles Triangle 616"/>
                <p:cNvSpPr/>
                <p:nvPr/>
              </p:nvSpPr>
              <p:spPr>
                <a:xfrm>
                  <a:off x="1673760" y="200984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618" name="สี่เหลี่ยมผืนผ้า 156"/>
                <p:cNvSpPr/>
                <p:nvPr/>
              </p:nvSpPr>
              <p:spPr>
                <a:xfrm>
                  <a:off x="1699307" y="2127174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T3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619" name="Isosceles Triangle 618"/>
                <p:cNvSpPr/>
                <p:nvPr/>
              </p:nvSpPr>
              <p:spPr>
                <a:xfrm>
                  <a:off x="215127" y="2761363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620" name="สี่เหลี่ยมผืนผ้า 156"/>
                <p:cNvSpPr/>
                <p:nvPr/>
              </p:nvSpPr>
              <p:spPr>
                <a:xfrm>
                  <a:off x="234170" y="2878692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T0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621" name="Straight Connector 620"/>
                <p:cNvCxnSpPr>
                  <a:stCxn id="607" idx="2"/>
                  <a:endCxn id="619" idx="0"/>
                </p:cNvCxnSpPr>
                <p:nvPr/>
              </p:nvCxnSpPr>
              <p:spPr>
                <a:xfrm rot="10800000" flipV="1">
                  <a:off x="424680" y="2555177"/>
                  <a:ext cx="177511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/>
                <p:cNvCxnSpPr>
                  <a:stCxn id="607" idx="6"/>
                  <a:endCxn id="613" idx="0"/>
                </p:cNvCxnSpPr>
                <p:nvPr/>
              </p:nvCxnSpPr>
              <p:spPr>
                <a:xfrm>
                  <a:off x="854190" y="2555177"/>
                  <a:ext cx="15885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/>
                <p:cNvCxnSpPr>
                  <a:stCxn id="608" idx="5"/>
                  <a:endCxn id="615" idx="0"/>
                </p:cNvCxnSpPr>
                <p:nvPr/>
              </p:nvCxnSpPr>
              <p:spPr>
                <a:xfrm rot="16200000" flipH="1">
                  <a:off x="1218102" y="2201890"/>
                  <a:ext cx="222829" cy="25033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/>
                <p:cNvCxnSpPr>
                  <a:stCxn id="609" idx="6"/>
                  <a:endCxn id="617" idx="0"/>
                </p:cNvCxnSpPr>
                <p:nvPr/>
              </p:nvCxnSpPr>
              <p:spPr>
                <a:xfrm>
                  <a:off x="1640008" y="1735607"/>
                  <a:ext cx="243304" cy="2742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" name="Group 318"/>
                <p:cNvGrpSpPr/>
                <p:nvPr/>
              </p:nvGrpSpPr>
              <p:grpSpPr>
                <a:xfrm>
                  <a:off x="316438" y="3095760"/>
                  <a:ext cx="252000" cy="396001"/>
                  <a:chOff x="101279" y="2834703"/>
                  <a:chExt cx="252000" cy="396001"/>
                </a:xfrm>
              </p:grpSpPr>
              <p:cxnSp>
                <p:nvCxnSpPr>
                  <p:cNvPr id="626" name="Straight Connector 625"/>
                  <p:cNvCxnSpPr>
                    <a:endCxn id="627" idx="0"/>
                  </p:cNvCxnSpPr>
                  <p:nvPr/>
                </p:nvCxnSpPr>
                <p:spPr>
                  <a:xfrm rot="16200000" flipH="1">
                    <a:off x="150959" y="2906703"/>
                    <a:ext cx="14400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7" name="Oval 626"/>
                  <p:cNvSpPr/>
                  <p:nvPr/>
                </p:nvSpPr>
                <p:spPr bwMode="auto">
                  <a:xfrm>
                    <a:off x="101279" y="2978704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endParaRPr lang="th-TH" sz="1100" b="1" dirty="0">
                      <a:solidFill>
                        <a:schemeClr val="bg1">
                          <a:lumMod val="75000"/>
                        </a:schemeClr>
                      </a:solidFill>
                      <a:latin typeface="Comic Sans MS" pitchFamily="66" charset="0"/>
                    </a:endParaRPr>
                  </a:p>
                </p:txBody>
              </p:sp>
            </p:grpSp>
          </p:grpSp>
          <p:sp>
            <p:nvSpPr>
              <p:cNvPr id="628" name="Rectangle 627"/>
              <p:cNvSpPr/>
              <p:nvPr/>
            </p:nvSpPr>
            <p:spPr>
              <a:xfrm>
                <a:off x="3488738" y="5272533"/>
                <a:ext cx="5040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>
                  <a:solidFill>
                    <a:srgbClr val="FF00FF"/>
                  </a:solidFill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744617" y="4972926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h+2</a:t>
                </a:r>
                <a:endParaRPr lang="th-TH" sz="2400" dirty="0">
                  <a:solidFill>
                    <a:srgbClr val="FF00FF"/>
                  </a:solidFill>
                </a:endParaRPr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4151169" y="4534670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h+3</a:t>
                </a:r>
                <a:endParaRPr lang="th-TH" sz="2400" dirty="0">
                  <a:solidFill>
                    <a:srgbClr val="FF00FF"/>
                  </a:solidFill>
                </a:endParaRPr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4499992" y="4022912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h+4</a:t>
                </a:r>
                <a:endParaRPr lang="th-TH" sz="2400" dirty="0"/>
              </a:p>
            </p:txBody>
          </p:sp>
          <p:grpSp>
            <p:nvGrpSpPr>
              <p:cNvPr id="10" name="Group 144"/>
              <p:cNvGrpSpPr/>
              <p:nvPr/>
            </p:nvGrpSpPr>
            <p:grpSpPr>
              <a:xfrm>
                <a:off x="1309010" y="4980139"/>
                <a:ext cx="3684562" cy="381339"/>
                <a:chOff x="1309010" y="4980139"/>
                <a:chExt cx="3684562" cy="381339"/>
              </a:xfrm>
            </p:grpSpPr>
            <p:sp>
              <p:nvSpPr>
                <p:cNvPr id="602" name="Rectangle 601"/>
                <p:cNvSpPr/>
                <p:nvPr/>
              </p:nvSpPr>
              <p:spPr>
                <a:xfrm>
                  <a:off x="1309010" y="5022924"/>
                  <a:ext cx="7008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h/</a:t>
                  </a:r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4491511" y="4980139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9644"/>
                      </a:solidFill>
                    </a:rPr>
                    <a:t>h+1</a:t>
                  </a:r>
                  <a:endParaRPr lang="th-TH" sz="2400" dirty="0">
                    <a:solidFill>
                      <a:srgbClr val="009644"/>
                    </a:solidFill>
                  </a:endParaRPr>
                </a:p>
              </p:txBody>
            </p:sp>
          </p:grpSp>
          <p:sp>
            <p:nvSpPr>
              <p:cNvPr id="703" name="Isosceles Triangle 702"/>
              <p:cNvSpPr/>
              <p:nvPr/>
            </p:nvSpPr>
            <p:spPr>
              <a:xfrm>
                <a:off x="3214678" y="5520067"/>
                <a:ext cx="1008000" cy="792000"/>
              </a:xfrm>
              <a:prstGeom prst="triangle">
                <a:avLst/>
              </a:prstGeom>
              <a:noFill/>
              <a:ln w="952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05" name="รูปแบบอิสระ 4"/>
              <p:cNvSpPr/>
              <p:nvPr/>
            </p:nvSpPr>
            <p:spPr>
              <a:xfrm>
                <a:off x="4576766" y="4000504"/>
                <a:ext cx="495300" cy="236722"/>
              </a:xfrm>
              <a:custGeom>
                <a:avLst/>
                <a:gdLst>
                  <a:gd name="connsiteX0" fmla="*/ 0 w 495300"/>
                  <a:gd name="connsiteY0" fmla="*/ 131947 h 236722"/>
                  <a:gd name="connsiteX1" fmla="*/ 133350 w 495300"/>
                  <a:gd name="connsiteY1" fmla="*/ 8122 h 236722"/>
                  <a:gd name="connsiteX2" fmla="*/ 333375 w 495300"/>
                  <a:gd name="connsiteY2" fmla="*/ 27172 h 236722"/>
                  <a:gd name="connsiteX3" fmla="*/ 466725 w 495300"/>
                  <a:gd name="connsiteY3" fmla="*/ 150997 h 236722"/>
                  <a:gd name="connsiteX4" fmla="*/ 495300 w 495300"/>
                  <a:gd name="connsiteY4" fmla="*/ 236722 h 23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236722">
                    <a:moveTo>
                      <a:pt x="0" y="131947"/>
                    </a:moveTo>
                    <a:cubicBezTo>
                      <a:pt x="38893" y="78766"/>
                      <a:pt x="77787" y="25585"/>
                      <a:pt x="133350" y="8122"/>
                    </a:cubicBezTo>
                    <a:cubicBezTo>
                      <a:pt x="188913" y="-9341"/>
                      <a:pt x="277813" y="3360"/>
                      <a:pt x="333375" y="27172"/>
                    </a:cubicBezTo>
                    <a:cubicBezTo>
                      <a:pt x="388937" y="50984"/>
                      <a:pt x="439738" y="116072"/>
                      <a:pt x="466725" y="150997"/>
                    </a:cubicBezTo>
                    <a:cubicBezTo>
                      <a:pt x="493713" y="185922"/>
                      <a:pt x="494506" y="211322"/>
                      <a:pt x="495300" y="2367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13" name="Oval 160"/>
              <p:cNvSpPr/>
              <p:nvPr/>
            </p:nvSpPr>
            <p:spPr bwMode="auto">
              <a:xfrm>
                <a:off x="3885330" y="5435306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/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714" name="Oval 160"/>
              <p:cNvSpPr/>
              <p:nvPr/>
            </p:nvSpPr>
            <p:spPr bwMode="auto">
              <a:xfrm>
                <a:off x="4286248" y="5002799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/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715" name="Oval 160"/>
              <p:cNvSpPr/>
              <p:nvPr/>
            </p:nvSpPr>
            <p:spPr bwMode="auto">
              <a:xfrm>
                <a:off x="4663335" y="4651594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rgbClr val="FF0000"/>
                    </a:solidFill>
                    <a:latin typeface="Arial Black" pitchFamily="34" charset="0"/>
                  </a:rPr>
                  <a:t>//</a:t>
                </a:r>
                <a:endParaRPr lang="th-TH" sz="1400" b="1" dirty="0">
                  <a:solidFill>
                    <a:srgbClr val="FF0000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132" name="Oval 160"/>
              <p:cNvSpPr/>
              <p:nvPr/>
            </p:nvSpPr>
            <p:spPr bwMode="auto">
              <a:xfrm>
                <a:off x="3605620" y="6215082"/>
                <a:ext cx="252000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grpSp>
            <p:nvGrpSpPr>
              <p:cNvPr id="11" name="Group 145"/>
              <p:cNvGrpSpPr/>
              <p:nvPr/>
            </p:nvGrpSpPr>
            <p:grpSpPr>
              <a:xfrm>
                <a:off x="2571736" y="3857628"/>
                <a:ext cx="2864891" cy="1042356"/>
                <a:chOff x="2571736" y="3857628"/>
                <a:chExt cx="2864891" cy="1042356"/>
              </a:xfrm>
            </p:grpSpPr>
            <p:sp>
              <p:nvSpPr>
                <p:cNvPr id="634" name="Rectangle 633"/>
                <p:cNvSpPr/>
                <p:nvPr/>
              </p:nvSpPr>
              <p:spPr>
                <a:xfrm>
                  <a:off x="4934566" y="4561430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C00000"/>
                      </a:solidFill>
                    </a:rPr>
                    <a:t>h+1</a:t>
                  </a:r>
                  <a:endParaRPr lang="th-TH" sz="2400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2571736" y="3857628"/>
                  <a:ext cx="142218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FF0000"/>
                      </a:solidFill>
                      <a:latin typeface="Comic Sans MS" pitchFamily="66" charset="0"/>
                    </a:rPr>
                    <a:t>1</a:t>
                  </a:r>
                  <a:r>
                    <a:rPr lang="en-US" sz="1400" b="1" baseline="30000" dirty="0">
                      <a:solidFill>
                        <a:srgbClr val="FF0000"/>
                      </a:solidFill>
                      <a:latin typeface="Comic Sans MS" pitchFamily="66" charset="0"/>
                    </a:rPr>
                    <a:t>st</a:t>
                  </a:r>
                  <a:r>
                    <a:rPr lang="en-US" sz="1400" b="1" dirty="0">
                      <a:solidFill>
                        <a:srgbClr val="FF0000"/>
                      </a:solidFill>
                      <a:latin typeface="Comic Sans MS" pitchFamily="66" charset="0"/>
                    </a:rPr>
                    <a:t> unbalanced</a:t>
                  </a:r>
                  <a:endParaRPr lang="th-TH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39" name="Straight Arrow Connector 138"/>
                <p:cNvCxnSpPr>
                  <a:stCxn id="635" idx="3"/>
                </p:cNvCxnSpPr>
                <p:nvPr/>
              </p:nvCxnSpPr>
              <p:spPr>
                <a:xfrm>
                  <a:off x="3993920" y="4011517"/>
                  <a:ext cx="649518" cy="34617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>
                  <a:off x="3857620" y="4357694"/>
                  <a:ext cx="357190" cy="28575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Rectangle 153"/>
                <p:cNvSpPr/>
                <p:nvPr/>
              </p:nvSpPr>
              <p:spPr>
                <a:xfrm>
                  <a:off x="2705646" y="4143380"/>
                  <a:ext cx="122341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C00000"/>
                      </a:solidFill>
                      <a:latin typeface="Comic Sans MS" pitchFamily="66" charset="0"/>
                    </a:rPr>
                    <a:t>1</a:t>
                  </a:r>
                  <a:r>
                    <a:rPr lang="en-US" sz="1400" b="1" baseline="30000" dirty="0">
                      <a:solidFill>
                        <a:srgbClr val="C00000"/>
                      </a:solidFill>
                      <a:latin typeface="Comic Sans MS" pitchFamily="66" charset="0"/>
                    </a:rPr>
                    <a:t>st</a:t>
                  </a:r>
                  <a:r>
                    <a:rPr lang="en-US" sz="1400" b="1" dirty="0">
                      <a:solidFill>
                        <a:srgbClr val="C00000"/>
                      </a:solidFill>
                      <a:latin typeface="Comic Sans MS" pitchFamily="66" charset="0"/>
                    </a:rPr>
                    <a:t> Diff &gt; 1</a:t>
                  </a:r>
                  <a:endParaRPr lang="th-TH" b="1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7" name="Straight Arrow Connector 156"/>
                <p:cNvCxnSpPr>
                  <a:endCxn id="634" idx="1"/>
                </p:cNvCxnSpPr>
                <p:nvPr/>
              </p:nvCxnSpPr>
              <p:spPr>
                <a:xfrm>
                  <a:off x="3786182" y="4270490"/>
                  <a:ext cx="1260000" cy="46021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43"/>
              <p:cNvGrpSpPr/>
              <p:nvPr/>
            </p:nvGrpSpPr>
            <p:grpSpPr>
              <a:xfrm>
                <a:off x="2440524" y="4857760"/>
                <a:ext cx="2007445" cy="771963"/>
                <a:chOff x="2440524" y="4857760"/>
                <a:chExt cx="2007445" cy="771963"/>
              </a:xfrm>
            </p:grpSpPr>
            <p:sp>
              <p:nvSpPr>
                <p:cNvPr id="632" name="Rectangle 631"/>
                <p:cNvSpPr/>
                <p:nvPr/>
              </p:nvSpPr>
              <p:spPr>
                <a:xfrm>
                  <a:off x="4152695" y="5291169"/>
                  <a:ext cx="29527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9644"/>
                      </a:solidFill>
                    </a:rPr>
                    <a:t>h</a:t>
                  </a:r>
                  <a:endParaRPr lang="th-TH" sz="2400" dirty="0">
                    <a:solidFill>
                      <a:srgbClr val="009644"/>
                    </a:solidFill>
                  </a:endParaRPr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2456570" y="4929198"/>
                  <a:ext cx="93326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8A3E"/>
                      </a:solidFill>
                      <a:latin typeface="Comic Sans MS" pitchFamily="66" charset="0"/>
                    </a:rPr>
                    <a:t>balanced</a:t>
                  </a:r>
                  <a:endParaRPr lang="th-TH" b="1" dirty="0">
                    <a:solidFill>
                      <a:srgbClr val="008A3E"/>
                    </a:solidFill>
                  </a:endParaRPr>
                </a:p>
              </p:txBody>
            </p:sp>
            <p:cxnSp>
              <p:nvCxnSpPr>
                <p:cNvPr id="140" name="Straight Arrow Connector 139"/>
                <p:cNvCxnSpPr>
                  <a:stCxn id="636" idx="3"/>
                </p:cNvCxnSpPr>
                <p:nvPr/>
              </p:nvCxnSpPr>
              <p:spPr>
                <a:xfrm>
                  <a:off x="3389839" y="5083087"/>
                  <a:ext cx="428628" cy="203301"/>
                </a:xfrm>
                <a:prstGeom prst="straightConnector1">
                  <a:avLst/>
                </a:prstGeom>
                <a:ln>
                  <a:solidFill>
                    <a:srgbClr val="009644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>
                  <a:stCxn id="636" idx="3"/>
                </p:cNvCxnSpPr>
                <p:nvPr/>
              </p:nvCxnSpPr>
              <p:spPr>
                <a:xfrm flipV="1">
                  <a:off x="3389839" y="4857760"/>
                  <a:ext cx="857256" cy="225327"/>
                </a:xfrm>
                <a:prstGeom prst="straightConnector1">
                  <a:avLst/>
                </a:prstGeom>
                <a:ln>
                  <a:solidFill>
                    <a:srgbClr val="009644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Rectangle 161"/>
                <p:cNvSpPr/>
                <p:nvPr/>
              </p:nvSpPr>
              <p:spPr>
                <a:xfrm>
                  <a:off x="2440524" y="5143512"/>
                  <a:ext cx="105990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8A3E"/>
                      </a:solidFill>
                      <a:latin typeface="Comic Sans MS" pitchFamily="66" charset="0"/>
                    </a:rPr>
                    <a:t>H.Diff ≤1</a:t>
                  </a:r>
                  <a:endParaRPr lang="th-TH" dirty="0">
                    <a:solidFill>
                      <a:srgbClr val="008A3E"/>
                    </a:solidFill>
                  </a:endParaRPr>
                </a:p>
              </p:txBody>
            </p:sp>
          </p:grpSp>
          <p:grpSp>
            <p:nvGrpSpPr>
              <p:cNvPr id="13" name="Group 148"/>
              <p:cNvGrpSpPr/>
              <p:nvPr/>
            </p:nvGrpSpPr>
            <p:grpSpPr>
              <a:xfrm>
                <a:off x="5500694" y="4022912"/>
                <a:ext cx="3325718" cy="1737006"/>
                <a:chOff x="5500694" y="4022912"/>
                <a:chExt cx="3325718" cy="1737006"/>
              </a:xfrm>
            </p:grpSpPr>
            <p:grpSp>
              <p:nvGrpSpPr>
                <p:cNvPr id="14" name="Group 381"/>
                <p:cNvGrpSpPr/>
                <p:nvPr/>
              </p:nvGrpSpPr>
              <p:grpSpPr>
                <a:xfrm>
                  <a:off x="6625689" y="4022912"/>
                  <a:ext cx="2200723" cy="1737006"/>
                  <a:chOff x="2000232" y="1110511"/>
                  <a:chExt cx="2200723" cy="1737006"/>
                </a:xfrm>
              </p:grpSpPr>
              <p:sp>
                <p:nvSpPr>
                  <p:cNvPr id="153" name="Oval 152"/>
                  <p:cNvSpPr/>
                  <p:nvPr/>
                </p:nvSpPr>
                <p:spPr bwMode="auto">
                  <a:xfrm>
                    <a:off x="2387295" y="1749879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z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55" name="Oval 154"/>
                  <p:cNvSpPr/>
                  <p:nvPr/>
                </p:nvSpPr>
                <p:spPr bwMode="auto">
                  <a:xfrm>
                    <a:off x="2996012" y="1321251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y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156" name="Straight Connector 155"/>
                  <p:cNvCxnSpPr>
                    <a:stCxn id="155" idx="2"/>
                    <a:endCxn id="153" idx="0"/>
                  </p:cNvCxnSpPr>
                  <p:nvPr/>
                </p:nvCxnSpPr>
                <p:spPr>
                  <a:xfrm rot="10800000" flipV="1">
                    <a:off x="2513296" y="1447251"/>
                    <a:ext cx="482717" cy="30262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8" name="Freeform 157"/>
                  <p:cNvSpPr/>
                  <p:nvPr/>
                </p:nvSpPr>
                <p:spPr>
                  <a:xfrm>
                    <a:off x="2963059" y="1110511"/>
                    <a:ext cx="180181" cy="205582"/>
                  </a:xfrm>
                  <a:custGeom>
                    <a:avLst/>
                    <a:gdLst>
                      <a:gd name="connsiteX0" fmla="*/ 0 w 180181"/>
                      <a:gd name="connsiteY0" fmla="*/ 794 h 205582"/>
                      <a:gd name="connsiteX1" fmla="*/ 109538 w 180181"/>
                      <a:gd name="connsiteY1" fmla="*/ 19844 h 205582"/>
                      <a:gd name="connsiteX2" fmla="*/ 52388 w 180181"/>
                      <a:gd name="connsiteY2" fmla="*/ 119857 h 205582"/>
                      <a:gd name="connsiteX3" fmla="*/ 161925 w 180181"/>
                      <a:gd name="connsiteY3" fmla="*/ 153194 h 205582"/>
                      <a:gd name="connsiteX4" fmla="*/ 161925 w 180181"/>
                      <a:gd name="connsiteY4" fmla="*/ 205582 h 205582"/>
                      <a:gd name="connsiteX5" fmla="*/ 161925 w 180181"/>
                      <a:gd name="connsiteY5" fmla="*/ 205582 h 205582"/>
                      <a:gd name="connsiteX6" fmla="*/ 161925 w 180181"/>
                      <a:gd name="connsiteY6" fmla="*/ 205582 h 205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81" h="205582">
                        <a:moveTo>
                          <a:pt x="0" y="794"/>
                        </a:moveTo>
                        <a:cubicBezTo>
                          <a:pt x="50403" y="397"/>
                          <a:pt x="100807" y="0"/>
                          <a:pt x="109538" y="19844"/>
                        </a:cubicBezTo>
                        <a:cubicBezTo>
                          <a:pt x="118269" y="39688"/>
                          <a:pt x="43657" y="97632"/>
                          <a:pt x="52388" y="119857"/>
                        </a:cubicBezTo>
                        <a:cubicBezTo>
                          <a:pt x="61119" y="142082"/>
                          <a:pt x="143669" y="138907"/>
                          <a:pt x="161925" y="153194"/>
                        </a:cubicBezTo>
                        <a:cubicBezTo>
                          <a:pt x="180181" y="167481"/>
                          <a:pt x="161925" y="205582"/>
                          <a:pt x="161925" y="205582"/>
                        </a:cubicBezTo>
                        <a:lnTo>
                          <a:pt x="161925" y="205582"/>
                        </a:lnTo>
                        <a:lnTo>
                          <a:pt x="161925" y="205582"/>
                        </a:lnTo>
                      </a:path>
                    </a:pathLst>
                  </a:custGeom>
                </p:spPr>
                <p:style>
                  <a:lnRef idx="3">
                    <a:schemeClr val="accent5"/>
                  </a:lnRef>
                  <a:fillRef idx="0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159" name="Isosceles Triangle 158"/>
                  <p:cNvSpPr/>
                  <p:nvPr/>
                </p:nvSpPr>
                <p:spPr>
                  <a:xfrm>
                    <a:off x="2588599" y="2082065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160" name="สี่เหลี่ยมผืนผ้า 156"/>
                  <p:cNvSpPr/>
                  <p:nvPr/>
                </p:nvSpPr>
                <p:spPr>
                  <a:xfrm>
                    <a:off x="2616323" y="2199394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T1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61" name="Isosceles Triangle 160"/>
                  <p:cNvSpPr/>
                  <p:nvPr/>
                </p:nvSpPr>
                <p:spPr>
                  <a:xfrm>
                    <a:off x="2000232" y="2082065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solidFill>
                    <a:srgbClr val="CCFF33"/>
                  </a:solidFill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163" name="สี่เหลี่ยมผืนผ้า 156"/>
                  <p:cNvSpPr/>
                  <p:nvPr/>
                </p:nvSpPr>
                <p:spPr>
                  <a:xfrm>
                    <a:off x="2027956" y="2199394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T0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164" name="Straight Connector 163"/>
                  <p:cNvCxnSpPr>
                    <a:stCxn id="153" idx="2"/>
                    <a:endCxn id="161" idx="0"/>
                  </p:cNvCxnSpPr>
                  <p:nvPr/>
                </p:nvCxnSpPr>
                <p:spPr>
                  <a:xfrm rot="10800000" flipV="1">
                    <a:off x="2209785" y="1875879"/>
                    <a:ext cx="177511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/>
                  <p:cNvCxnSpPr>
                    <a:stCxn id="153" idx="6"/>
                    <a:endCxn id="159" idx="0"/>
                  </p:cNvCxnSpPr>
                  <p:nvPr/>
                </p:nvCxnSpPr>
                <p:spPr>
                  <a:xfrm>
                    <a:off x="2639295" y="1875879"/>
                    <a:ext cx="158856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6" name="Oval 165"/>
                  <p:cNvSpPr/>
                  <p:nvPr/>
                </p:nvSpPr>
                <p:spPr bwMode="auto">
                  <a:xfrm>
                    <a:off x="3562342" y="1751277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x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167" name="Straight Connector 166"/>
                  <p:cNvCxnSpPr>
                    <a:stCxn id="155" idx="6"/>
                    <a:endCxn id="166" idx="0"/>
                  </p:cNvCxnSpPr>
                  <p:nvPr/>
                </p:nvCxnSpPr>
                <p:spPr>
                  <a:xfrm>
                    <a:off x="3248012" y="1447251"/>
                    <a:ext cx="440330" cy="3040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8" name="Isosceles Triangle 167"/>
                  <p:cNvSpPr/>
                  <p:nvPr/>
                </p:nvSpPr>
                <p:spPr>
                  <a:xfrm>
                    <a:off x="3763646" y="2083463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170" name="สี่เหลี่ยมผืนผ้า 156"/>
                  <p:cNvSpPr/>
                  <p:nvPr/>
                </p:nvSpPr>
                <p:spPr>
                  <a:xfrm>
                    <a:off x="3791370" y="2200792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T3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71" name="Isosceles Triangle 170"/>
                  <p:cNvSpPr/>
                  <p:nvPr/>
                </p:nvSpPr>
                <p:spPr>
                  <a:xfrm>
                    <a:off x="3175279" y="2083463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172" name="สี่เหลี่ยมผืนผ้า 156"/>
                  <p:cNvSpPr/>
                  <p:nvPr/>
                </p:nvSpPr>
                <p:spPr>
                  <a:xfrm>
                    <a:off x="3203003" y="2200792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T2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173" name="Straight Connector 172"/>
                  <p:cNvCxnSpPr>
                    <a:stCxn id="166" idx="2"/>
                    <a:endCxn id="171" idx="0"/>
                  </p:cNvCxnSpPr>
                  <p:nvPr/>
                </p:nvCxnSpPr>
                <p:spPr>
                  <a:xfrm rot="10800000" flipV="1">
                    <a:off x="3384832" y="1877277"/>
                    <a:ext cx="177511" cy="206186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/>
                  <p:cNvCxnSpPr>
                    <a:stCxn id="166" idx="6"/>
                    <a:endCxn id="168" idx="0"/>
                  </p:cNvCxnSpPr>
                  <p:nvPr/>
                </p:nvCxnSpPr>
                <p:spPr>
                  <a:xfrm>
                    <a:off x="3814342" y="1877277"/>
                    <a:ext cx="158856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" name="Group 325"/>
                  <p:cNvGrpSpPr/>
                  <p:nvPr/>
                </p:nvGrpSpPr>
                <p:grpSpPr>
                  <a:xfrm>
                    <a:off x="2115398" y="2414461"/>
                    <a:ext cx="252000" cy="433056"/>
                    <a:chOff x="101279" y="2839213"/>
                    <a:chExt cx="252000" cy="433056"/>
                  </a:xfrm>
                </p:grpSpPr>
                <p:cxnSp>
                  <p:nvCxnSpPr>
                    <p:cNvPr id="176" name="Straight Connector 175"/>
                    <p:cNvCxnSpPr>
                      <a:endCxn id="177" idx="0"/>
                    </p:cNvCxnSpPr>
                    <p:nvPr/>
                  </p:nvCxnSpPr>
                  <p:spPr>
                    <a:xfrm rot="16200000" flipH="1">
                      <a:off x="132432" y="2929741"/>
                      <a:ext cx="1810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7" name="Oval 176"/>
                    <p:cNvSpPr/>
                    <p:nvPr/>
                  </p:nvSpPr>
                  <p:spPr bwMode="auto">
                    <a:xfrm>
                      <a:off x="101279" y="3020269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endParaRPr lang="th-TH" sz="11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omic Sans MS" pitchFamily="66" charset="0"/>
                      </a:endParaRPr>
                    </a:p>
                  </p:txBody>
                </p:sp>
              </p:grpSp>
            </p:grpSp>
            <p:sp>
              <p:nvSpPr>
                <p:cNvPr id="152" name="Right Arrow 151"/>
                <p:cNvSpPr/>
                <p:nvPr/>
              </p:nvSpPr>
              <p:spPr>
                <a:xfrm>
                  <a:off x="5500694" y="4071942"/>
                  <a:ext cx="1428760" cy="785818"/>
                </a:xfrm>
                <a:prstGeom prst="rightArrow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3600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  <a:t>Right Rotate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  <a:t>at x</a:t>
                  </a:r>
                  <a:endParaRPr lang="th-TH" sz="1400" dirty="0"/>
                </a:p>
              </p:txBody>
            </p:sp>
          </p:grpSp>
          <p:sp>
            <p:nvSpPr>
              <p:cNvPr id="150" name="Rectangle 149"/>
              <p:cNvSpPr/>
              <p:nvPr/>
            </p:nvSpPr>
            <p:spPr>
              <a:xfrm>
                <a:off x="8051231" y="4413366"/>
                <a:ext cx="5212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h+2</a:t>
                </a:r>
                <a:endParaRPr lang="th-TH" sz="2400" dirty="0"/>
              </a:p>
            </p:txBody>
          </p:sp>
          <p:grpSp>
            <p:nvGrpSpPr>
              <p:cNvPr id="16" name="Group 177"/>
              <p:cNvGrpSpPr/>
              <p:nvPr/>
            </p:nvGrpSpPr>
            <p:grpSpPr>
              <a:xfrm>
                <a:off x="150370" y="4022912"/>
                <a:ext cx="2137743" cy="2089200"/>
                <a:chOff x="48248" y="4022912"/>
                <a:chExt cx="2137743" cy="2089200"/>
              </a:xfrm>
            </p:grpSpPr>
            <p:grpSp>
              <p:nvGrpSpPr>
                <p:cNvPr id="17" name="Group 572"/>
                <p:cNvGrpSpPr/>
                <p:nvPr/>
              </p:nvGrpSpPr>
              <p:grpSpPr>
                <a:xfrm>
                  <a:off x="285720" y="4022912"/>
                  <a:ext cx="1900271" cy="1911191"/>
                  <a:chOff x="215127" y="1244500"/>
                  <a:chExt cx="1900271" cy="1911191"/>
                </a:xfrm>
              </p:grpSpPr>
              <p:sp>
                <p:nvSpPr>
                  <p:cNvPr id="574" name="Oval 573"/>
                  <p:cNvSpPr/>
                  <p:nvPr/>
                </p:nvSpPr>
                <p:spPr bwMode="auto">
                  <a:xfrm>
                    <a:off x="602190" y="2429177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z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575" name="Oval 574"/>
                  <p:cNvSpPr/>
                  <p:nvPr/>
                </p:nvSpPr>
                <p:spPr bwMode="auto">
                  <a:xfrm>
                    <a:off x="989253" y="2000549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y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576" name="Oval 575"/>
                  <p:cNvSpPr/>
                  <p:nvPr/>
                </p:nvSpPr>
                <p:spPr bwMode="auto">
                  <a:xfrm>
                    <a:off x="1388008" y="1609607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x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577" name="Straight Connector 576"/>
                  <p:cNvCxnSpPr>
                    <a:stCxn id="576" idx="2"/>
                    <a:endCxn id="575" idx="0"/>
                  </p:cNvCxnSpPr>
                  <p:nvPr/>
                </p:nvCxnSpPr>
                <p:spPr>
                  <a:xfrm rot="10800000" flipV="1">
                    <a:off x="1115254" y="1735607"/>
                    <a:ext cx="272755" cy="2649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Straight Connector 577"/>
                  <p:cNvCxnSpPr>
                    <a:stCxn id="575" idx="2"/>
                    <a:endCxn id="574" idx="0"/>
                  </p:cNvCxnSpPr>
                  <p:nvPr/>
                </p:nvCxnSpPr>
                <p:spPr>
                  <a:xfrm rot="10800000" flipV="1">
                    <a:off x="728191" y="2126549"/>
                    <a:ext cx="261063" cy="30262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9" name="Freeform 578"/>
                  <p:cNvSpPr/>
                  <p:nvPr/>
                </p:nvSpPr>
                <p:spPr>
                  <a:xfrm>
                    <a:off x="1332588" y="1244500"/>
                    <a:ext cx="180181" cy="360000"/>
                  </a:xfrm>
                  <a:custGeom>
                    <a:avLst/>
                    <a:gdLst>
                      <a:gd name="connsiteX0" fmla="*/ 0 w 180181"/>
                      <a:gd name="connsiteY0" fmla="*/ 794 h 205582"/>
                      <a:gd name="connsiteX1" fmla="*/ 109538 w 180181"/>
                      <a:gd name="connsiteY1" fmla="*/ 19844 h 205582"/>
                      <a:gd name="connsiteX2" fmla="*/ 52388 w 180181"/>
                      <a:gd name="connsiteY2" fmla="*/ 119857 h 205582"/>
                      <a:gd name="connsiteX3" fmla="*/ 161925 w 180181"/>
                      <a:gd name="connsiteY3" fmla="*/ 153194 h 205582"/>
                      <a:gd name="connsiteX4" fmla="*/ 161925 w 180181"/>
                      <a:gd name="connsiteY4" fmla="*/ 205582 h 205582"/>
                      <a:gd name="connsiteX5" fmla="*/ 161925 w 180181"/>
                      <a:gd name="connsiteY5" fmla="*/ 205582 h 205582"/>
                      <a:gd name="connsiteX6" fmla="*/ 161925 w 180181"/>
                      <a:gd name="connsiteY6" fmla="*/ 205582 h 205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81" h="205582">
                        <a:moveTo>
                          <a:pt x="0" y="794"/>
                        </a:moveTo>
                        <a:cubicBezTo>
                          <a:pt x="50403" y="397"/>
                          <a:pt x="100807" y="0"/>
                          <a:pt x="109538" y="19844"/>
                        </a:cubicBezTo>
                        <a:cubicBezTo>
                          <a:pt x="118269" y="39688"/>
                          <a:pt x="43657" y="97632"/>
                          <a:pt x="52388" y="119857"/>
                        </a:cubicBezTo>
                        <a:cubicBezTo>
                          <a:pt x="61119" y="142082"/>
                          <a:pt x="143669" y="138907"/>
                          <a:pt x="161925" y="153194"/>
                        </a:cubicBezTo>
                        <a:cubicBezTo>
                          <a:pt x="180181" y="167481"/>
                          <a:pt x="161925" y="205582"/>
                          <a:pt x="161925" y="205582"/>
                        </a:cubicBezTo>
                        <a:lnTo>
                          <a:pt x="161925" y="205582"/>
                        </a:lnTo>
                        <a:lnTo>
                          <a:pt x="161925" y="205582"/>
                        </a:lnTo>
                      </a:path>
                    </a:pathLst>
                  </a:custGeom>
                </p:spPr>
                <p:style>
                  <a:lnRef idx="3">
                    <a:schemeClr val="accent5"/>
                  </a:lnRef>
                  <a:fillRef idx="0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580" name="Isosceles Triangle 579"/>
                  <p:cNvSpPr/>
                  <p:nvPr/>
                </p:nvSpPr>
                <p:spPr>
                  <a:xfrm>
                    <a:off x="803494" y="2761363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581" name="สี่เหลี่ยมผืนผ้า 156"/>
                  <p:cNvSpPr/>
                  <p:nvPr/>
                </p:nvSpPr>
                <p:spPr>
                  <a:xfrm>
                    <a:off x="835547" y="2878692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T1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582" name="Isosceles Triangle 581"/>
                  <p:cNvSpPr/>
                  <p:nvPr/>
                </p:nvSpPr>
                <p:spPr>
                  <a:xfrm>
                    <a:off x="1245132" y="2438473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583" name="สี่เหลี่ยมผืนผ้า 156"/>
                  <p:cNvSpPr/>
                  <p:nvPr/>
                </p:nvSpPr>
                <p:spPr>
                  <a:xfrm>
                    <a:off x="1277185" y="2555802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T2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584" name="Isosceles Triangle 583"/>
                  <p:cNvSpPr/>
                  <p:nvPr/>
                </p:nvSpPr>
                <p:spPr>
                  <a:xfrm>
                    <a:off x="1673760" y="2009845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585" name="สี่เหลี่ยมผืนผ้า 156"/>
                  <p:cNvSpPr/>
                  <p:nvPr/>
                </p:nvSpPr>
                <p:spPr>
                  <a:xfrm>
                    <a:off x="1705813" y="2127174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T3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586" name="Isosceles Triangle 585"/>
                  <p:cNvSpPr/>
                  <p:nvPr/>
                </p:nvSpPr>
                <p:spPr>
                  <a:xfrm>
                    <a:off x="215127" y="2761363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587" name="สี่เหลี่ยมผืนผ้า 156"/>
                  <p:cNvSpPr/>
                  <p:nvPr/>
                </p:nvSpPr>
                <p:spPr>
                  <a:xfrm>
                    <a:off x="247180" y="2878692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T0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588" name="Straight Connector 587"/>
                  <p:cNvCxnSpPr>
                    <a:stCxn id="574" idx="2"/>
                    <a:endCxn id="586" idx="0"/>
                  </p:cNvCxnSpPr>
                  <p:nvPr/>
                </p:nvCxnSpPr>
                <p:spPr>
                  <a:xfrm rot="10800000" flipV="1">
                    <a:off x="424680" y="2555177"/>
                    <a:ext cx="177511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Straight Connector 588"/>
                  <p:cNvCxnSpPr>
                    <a:stCxn id="574" idx="6"/>
                    <a:endCxn id="580" idx="0"/>
                  </p:cNvCxnSpPr>
                  <p:nvPr/>
                </p:nvCxnSpPr>
                <p:spPr>
                  <a:xfrm>
                    <a:off x="854190" y="2555177"/>
                    <a:ext cx="158856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Straight Connector 589"/>
                  <p:cNvCxnSpPr>
                    <a:stCxn id="575" idx="6"/>
                    <a:endCxn id="582" idx="0"/>
                  </p:cNvCxnSpPr>
                  <p:nvPr/>
                </p:nvCxnSpPr>
                <p:spPr>
                  <a:xfrm>
                    <a:off x="1241253" y="2126549"/>
                    <a:ext cx="213431" cy="31192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1" name="Straight Connector 590"/>
                  <p:cNvCxnSpPr>
                    <a:stCxn id="576" idx="6"/>
                    <a:endCxn id="584" idx="0"/>
                  </p:cNvCxnSpPr>
                  <p:nvPr/>
                </p:nvCxnSpPr>
                <p:spPr>
                  <a:xfrm>
                    <a:off x="1640008" y="1735607"/>
                    <a:ext cx="243304" cy="27423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5" name="สี่เหลี่ยมผืนผ้า 156"/>
                <p:cNvSpPr/>
                <p:nvPr/>
              </p:nvSpPr>
              <p:spPr>
                <a:xfrm>
                  <a:off x="48248" y="5835113"/>
                  <a:ext cx="971561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Long Side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</p:grpSp>
        </p:grpSp>
        <p:sp>
          <p:nvSpPr>
            <p:cNvPr id="179" name="Rectangle 178"/>
            <p:cNvSpPr/>
            <p:nvPr/>
          </p:nvSpPr>
          <p:spPr>
            <a:xfrm>
              <a:off x="5508104" y="6011996"/>
              <a:ext cx="3358612" cy="338554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  <a:latin typeface="Comic Sans MS" pitchFamily="66" charset="0"/>
                </a:rPr>
                <a:t>Left </a:t>
              </a:r>
              <a:r>
                <a:rPr lang="en-US" sz="1600" dirty="0" err="1">
                  <a:solidFill>
                    <a:srgbClr val="00B0F0"/>
                  </a:solidFill>
                  <a:latin typeface="Comic Sans MS" pitchFamily="66" charset="0"/>
                </a:rPr>
                <a:t>Subtree</a:t>
              </a:r>
              <a:r>
                <a:rPr lang="en-US" sz="1600" dirty="0">
                  <a:solidFill>
                    <a:srgbClr val="00B0F0"/>
                  </a:solidFill>
                  <a:latin typeface="Comic Sans MS" pitchFamily="66" charset="0"/>
                </a:rPr>
                <a:t> of Left son of </a:t>
              </a:r>
              <a:r>
                <a:rPr lang="en-US" sz="1600" dirty="0">
                  <a:solidFill>
                    <a:srgbClr val="FF0000"/>
                  </a:solidFill>
                  <a:latin typeface="Comic Sans MS" pitchFamily="66" charset="0"/>
                </a:rPr>
                <a:t>x</a:t>
              </a:r>
              <a:r>
                <a:rPr lang="en-US" sz="1600" dirty="0">
                  <a:solidFill>
                    <a:srgbClr val="00B0F0"/>
                  </a:solidFill>
                  <a:latin typeface="Comic Sans MS" pitchFamily="66" charset="0"/>
                </a:rPr>
                <a:t> (1)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val 160"/>
          <p:cNvSpPr/>
          <p:nvPr/>
        </p:nvSpPr>
        <p:spPr bwMode="auto">
          <a:xfrm>
            <a:off x="2348260" y="832520"/>
            <a:ext cx="252000" cy="252000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endParaRPr lang="th-TH" sz="1400" b="1" dirty="0">
              <a:latin typeface="Arial Black" pitchFamily="34" charset="0"/>
            </a:endParaRPr>
          </a:p>
        </p:txBody>
      </p:sp>
      <p:sp>
        <p:nvSpPr>
          <p:cNvPr id="389" name="Content Placeholder 38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Insert at a long side  </a:t>
            </a:r>
            <a:r>
              <a:rPr lang="en-US" b="1" dirty="0">
                <a:solidFill>
                  <a:srgbClr val="C00000"/>
                </a:solidFill>
              </a:rPr>
              <a:t>T1</a:t>
            </a:r>
          </a:p>
          <a:p>
            <a:r>
              <a:rPr lang="en-US" dirty="0">
                <a:solidFill>
                  <a:srgbClr val="C00000"/>
                </a:solidFill>
              </a:rPr>
              <a:t>x  =  </a:t>
            </a: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unbalanced node, </a:t>
            </a:r>
            <a:r>
              <a:rPr lang="en-US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son of x,  </a:t>
            </a:r>
            <a:r>
              <a:rPr lang="en-US" dirty="0">
                <a:solidFill>
                  <a:srgbClr val="C00000"/>
                </a:solidFill>
              </a:rPr>
              <a:t>z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son of y. </a:t>
            </a:r>
            <a:r>
              <a:rPr lang="en-US" dirty="0">
                <a:solidFill>
                  <a:srgbClr val="00B0F0"/>
                </a:solidFill>
              </a:rPr>
              <a:t>Before insertion :</a:t>
            </a:r>
            <a:endParaRPr lang="en-US" b="1" dirty="0">
              <a:solidFill>
                <a:srgbClr val="C00000"/>
              </a:solidFill>
            </a:endParaRPr>
          </a:p>
          <a:p>
            <a:pPr lvl="1">
              <a:tabLst>
                <a:tab pos="1441450" algn="l"/>
              </a:tabLst>
            </a:pPr>
            <a:r>
              <a:rPr lang="en-US" dirty="0">
                <a:solidFill>
                  <a:srgbClr val="C00000"/>
                </a:solidFill>
              </a:rPr>
              <a:t>height(T0) </a:t>
            </a:r>
            <a:r>
              <a:rPr lang="en-US" dirty="0">
                <a:solidFill>
                  <a:prstClr val="black"/>
                </a:solidFill>
              </a:rPr>
              <a:t>= ?   </a:t>
            </a:r>
            <a:r>
              <a:rPr lang="en-US" dirty="0">
                <a:solidFill>
                  <a:srgbClr val="0070C0"/>
                </a:solidFill>
              </a:rPr>
              <a:t>When </a:t>
            </a:r>
            <a:r>
              <a:rPr lang="en-US" dirty="0">
                <a:solidFill>
                  <a:srgbClr val="C00000"/>
                </a:solidFill>
              </a:rPr>
              <a:t>height(T1) = h.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= h-1 or h</a:t>
            </a: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∵  heightDiff (T0,T1 ) ≤1   &amp;   </a:t>
            </a:r>
            <a:r>
              <a:rPr lang="en-US" dirty="0">
                <a:solidFill>
                  <a:srgbClr val="0070C0"/>
                </a:solidFill>
                <a:latin typeface="Calibri"/>
              </a:rPr>
              <a:t>≠</a:t>
            </a:r>
            <a:r>
              <a:rPr lang="en-US" dirty="0">
                <a:solidFill>
                  <a:srgbClr val="0070C0"/>
                </a:solidFill>
              </a:rPr>
              <a:t> h+1 ∵ T0 : short side, T1 : long side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=</a:t>
            </a:r>
            <a:r>
              <a:rPr lang="en-US" dirty="0">
                <a:solidFill>
                  <a:srgbClr val="009644"/>
                </a:solidFill>
              </a:rPr>
              <a:t> h</a:t>
            </a: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∵ After  inserting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, z : balanced ∴  heightDiff ≤1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height(T2) </a:t>
            </a:r>
            <a:r>
              <a:rPr lang="en-US" dirty="0">
                <a:solidFill>
                  <a:prstClr val="black"/>
                </a:solidFill>
              </a:rPr>
              <a:t>= </a:t>
            </a:r>
            <a:r>
              <a:rPr lang="en-US" dirty="0">
                <a:solidFill>
                  <a:srgbClr val="009644"/>
                </a:solidFill>
              </a:rPr>
              <a:t>h+1 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∵ After  inserting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, y : balanced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height(T3) </a:t>
            </a:r>
            <a:r>
              <a:rPr lang="en-US" dirty="0">
                <a:solidFill>
                  <a:prstClr val="black"/>
                </a:solidFill>
              </a:rPr>
              <a:t>= </a:t>
            </a:r>
            <a:r>
              <a:rPr lang="en-US" dirty="0">
                <a:solidFill>
                  <a:srgbClr val="C00000"/>
                </a:solidFill>
              </a:rPr>
              <a:t>h+1</a:t>
            </a:r>
            <a:r>
              <a:rPr lang="en-US" dirty="0">
                <a:solidFill>
                  <a:prstClr val="black"/>
                </a:solidFill>
              </a:rPr>
              <a:t>  </a:t>
            </a:r>
            <a:r>
              <a:rPr lang="en-US" dirty="0">
                <a:solidFill>
                  <a:srgbClr val="0070C0"/>
                </a:solidFill>
              </a:rPr>
              <a:t>∵ After  inserting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, x : </a:t>
            </a:r>
            <a:r>
              <a:rPr lang="en-US" u="sng" dirty="0">
                <a:solidFill>
                  <a:srgbClr val="0070C0"/>
                </a:solidFill>
              </a:rPr>
              <a:t>un</a:t>
            </a:r>
            <a:r>
              <a:rPr lang="en-US" dirty="0">
                <a:solidFill>
                  <a:srgbClr val="0070C0"/>
                </a:solidFill>
              </a:rPr>
              <a:t>balanced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: Rebalancing Area’ Height’s unchange (Left Subtree of Left 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)2</a:t>
            </a:r>
            <a:endParaRPr lang="th-TH" dirty="0"/>
          </a:p>
        </p:txBody>
      </p:sp>
      <p:sp>
        <p:nvSpPr>
          <p:cNvPr id="697" name="Content Placeholder 69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Rebalancing does</a:t>
            </a:r>
            <a:r>
              <a:rPr lang="en-US" dirty="0"/>
              <a:t> not change heights</a:t>
            </a:r>
            <a:r>
              <a:rPr lang="en-US" dirty="0">
                <a:solidFill>
                  <a:srgbClr val="0070C0"/>
                </a:solidFill>
              </a:rPr>
              <a:t> of the </a:t>
            </a:r>
            <a:r>
              <a:rPr lang="en-US" dirty="0"/>
              <a:t>subtree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  <a:latin typeface="Calibri"/>
              </a:rPr>
              <a:t>→ </a:t>
            </a:r>
            <a:r>
              <a:rPr lang="en-US" dirty="0">
                <a:solidFill>
                  <a:srgbClr val="0070C0"/>
                </a:solidFill>
              </a:rPr>
              <a:t>ie. Nor of </a:t>
            </a:r>
            <a:r>
              <a:rPr lang="en-US" dirty="0"/>
              <a:t>root</a:t>
            </a:r>
            <a:r>
              <a:rPr lang="en-US" dirty="0">
                <a:solidFill>
                  <a:srgbClr val="0070C0"/>
                </a:solidFill>
              </a:rPr>
              <a:t>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So only </a:t>
            </a:r>
            <a:r>
              <a:rPr lang="en-US" dirty="0"/>
              <a:t>fix balance facters </a:t>
            </a:r>
            <a:r>
              <a:rPr lang="en-US" dirty="0">
                <a:solidFill>
                  <a:srgbClr val="0070C0"/>
                </a:solidFill>
              </a:rPr>
              <a:t>of </a:t>
            </a:r>
            <a:r>
              <a:rPr lang="en-US" dirty="0"/>
              <a:t>inserted path to y </a:t>
            </a:r>
            <a:r>
              <a:rPr lang="en-US" dirty="0">
                <a:solidFill>
                  <a:srgbClr val="0070C0"/>
                </a:solidFill>
              </a:rPr>
              <a:t>and of </a:t>
            </a:r>
            <a:r>
              <a:rPr lang="en-US" dirty="0"/>
              <a:t>x.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7" name="สี่เหลี่ยมผืนผ้า 156"/>
          <p:cNvSpPr/>
          <p:nvPr/>
        </p:nvSpPr>
        <p:spPr>
          <a:xfrm>
            <a:off x="7357237" y="3458028"/>
            <a:ext cx="9715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0000FF"/>
                </a:solidFill>
                <a:latin typeface="Comic Sans MS" pitchFamily="66" charset="0"/>
              </a:rPr>
              <a:t>Long Side</a:t>
            </a:r>
            <a:endParaRPr lang="th-TH" sz="1200" b="1" dirty="0">
              <a:solidFill>
                <a:srgbClr val="0000FF"/>
              </a:solidFill>
              <a:latin typeface="Comic Sans MS" pitchFamily="66" charset="0"/>
            </a:endParaRPr>
          </a:p>
        </p:txBody>
      </p:sp>
      <p:grpSp>
        <p:nvGrpSpPr>
          <p:cNvPr id="3" name="Group 186"/>
          <p:cNvGrpSpPr/>
          <p:nvPr/>
        </p:nvGrpSpPr>
        <p:grpSpPr>
          <a:xfrm>
            <a:off x="7000892" y="1643050"/>
            <a:ext cx="1900271" cy="2286016"/>
            <a:chOff x="6644547" y="1000108"/>
            <a:chExt cx="1900271" cy="2286016"/>
          </a:xfrm>
        </p:grpSpPr>
        <p:sp>
          <p:nvSpPr>
            <p:cNvPr id="188" name="Rectangle 187"/>
            <p:cNvSpPr/>
            <p:nvPr/>
          </p:nvSpPr>
          <p:spPr>
            <a:xfrm>
              <a:off x="7286644" y="2285787"/>
              <a:ext cx="295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</a:t>
              </a:r>
              <a:endParaRPr lang="th-TH" sz="2400" dirty="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903062" y="1945070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h+1</a:t>
              </a:r>
              <a:endParaRPr lang="th-TH" sz="2400" dirty="0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7266731" y="1513824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7684722" y="1126761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h+3</a:t>
              </a:r>
              <a:endParaRPr lang="th-TH" sz="2400" dirty="0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742850" y="2290773"/>
              <a:ext cx="279244" cy="216000"/>
            </a:xfrm>
            <a:prstGeom prst="rect">
              <a:avLst/>
            </a:prstGeom>
            <a:solidFill>
              <a:srgbClr val="FFD3C9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?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765508" y="1942657"/>
              <a:ext cx="279244" cy="216000"/>
            </a:xfrm>
            <a:prstGeom prst="rect">
              <a:avLst/>
            </a:prstGeom>
            <a:solidFill>
              <a:srgbClr val="FFD3C9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?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191973" y="1527884"/>
              <a:ext cx="279244" cy="216000"/>
            </a:xfrm>
            <a:prstGeom prst="rect">
              <a:avLst/>
            </a:prstGeom>
            <a:solidFill>
              <a:srgbClr val="FFD3C9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?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4" name="Group 666"/>
            <p:cNvGrpSpPr/>
            <p:nvPr/>
          </p:nvGrpSpPr>
          <p:grpSpPr>
            <a:xfrm>
              <a:off x="6644547" y="1000108"/>
              <a:ext cx="1900271" cy="1911191"/>
              <a:chOff x="215127" y="1244500"/>
              <a:chExt cx="1900271" cy="1911191"/>
            </a:xfrm>
          </p:grpSpPr>
          <p:sp>
            <p:nvSpPr>
              <p:cNvPr id="198" name="Oval 197"/>
              <p:cNvSpPr/>
              <p:nvPr/>
            </p:nvSpPr>
            <p:spPr bwMode="auto">
              <a:xfrm>
                <a:off x="602190" y="242917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 bwMode="auto">
              <a:xfrm>
                <a:off x="989253" y="200054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 bwMode="auto">
              <a:xfrm>
                <a:off x="1388008" y="160960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201" name="Straight Connector 200"/>
              <p:cNvCxnSpPr>
                <a:stCxn id="200" idx="2"/>
                <a:endCxn id="199" idx="0"/>
              </p:cNvCxnSpPr>
              <p:nvPr/>
            </p:nvCxnSpPr>
            <p:spPr>
              <a:xfrm rot="10800000" flipV="1">
                <a:off x="1115254" y="1735607"/>
                <a:ext cx="272755" cy="2649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>
                <a:stCxn id="199" idx="2"/>
                <a:endCxn id="198" idx="0"/>
              </p:cNvCxnSpPr>
              <p:nvPr/>
            </p:nvCxnSpPr>
            <p:spPr>
              <a:xfrm rot="10800000" flipV="1">
                <a:off x="728191" y="2126549"/>
                <a:ext cx="261063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Freeform 202"/>
              <p:cNvSpPr/>
              <p:nvPr/>
            </p:nvSpPr>
            <p:spPr>
              <a:xfrm>
                <a:off x="1332588" y="1244500"/>
                <a:ext cx="180181" cy="360000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4" name="Isosceles Triangle 203"/>
              <p:cNvSpPr/>
              <p:nvPr/>
            </p:nvSpPr>
            <p:spPr>
              <a:xfrm>
                <a:off x="803494" y="27613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5" name="สี่เหลี่ยมผืนผ้า 156"/>
              <p:cNvSpPr/>
              <p:nvPr/>
            </p:nvSpPr>
            <p:spPr>
              <a:xfrm>
                <a:off x="835547" y="28786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06" name="Isosceles Triangle 205"/>
              <p:cNvSpPr/>
              <p:nvPr/>
            </p:nvSpPr>
            <p:spPr>
              <a:xfrm>
                <a:off x="1245132" y="243847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7" name="สี่เหลี่ยมผืนผ้า 156"/>
              <p:cNvSpPr/>
              <p:nvPr/>
            </p:nvSpPr>
            <p:spPr>
              <a:xfrm>
                <a:off x="1277185" y="255580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08" name="Isosceles Triangle 207"/>
              <p:cNvSpPr/>
              <p:nvPr/>
            </p:nvSpPr>
            <p:spPr>
              <a:xfrm>
                <a:off x="1673760" y="200984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9" name="สี่เหลี่ยมผืนผ้า 156"/>
              <p:cNvSpPr/>
              <p:nvPr/>
            </p:nvSpPr>
            <p:spPr>
              <a:xfrm>
                <a:off x="1705813" y="212717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10" name="Isosceles Triangle 209"/>
              <p:cNvSpPr/>
              <p:nvPr/>
            </p:nvSpPr>
            <p:spPr>
              <a:xfrm>
                <a:off x="215127" y="27613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11" name="สี่เหลี่ยมผืนผ้า 156"/>
              <p:cNvSpPr/>
              <p:nvPr/>
            </p:nvSpPr>
            <p:spPr>
              <a:xfrm>
                <a:off x="247180" y="28786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212" name="Straight Connector 211"/>
              <p:cNvCxnSpPr>
                <a:stCxn id="198" idx="2"/>
                <a:endCxn id="210" idx="0"/>
              </p:cNvCxnSpPr>
              <p:nvPr/>
            </p:nvCxnSpPr>
            <p:spPr>
              <a:xfrm rot="10800000" flipV="1">
                <a:off x="424680" y="2555177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>
                <a:stCxn id="198" idx="6"/>
                <a:endCxn id="204" idx="0"/>
              </p:cNvCxnSpPr>
              <p:nvPr/>
            </p:nvCxnSpPr>
            <p:spPr>
              <a:xfrm>
                <a:off x="854190" y="2555177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199" idx="6"/>
                <a:endCxn id="206" idx="0"/>
              </p:cNvCxnSpPr>
              <p:nvPr/>
            </p:nvCxnSpPr>
            <p:spPr>
              <a:xfrm>
                <a:off x="1241253" y="2126549"/>
                <a:ext cx="213431" cy="3119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>
                <a:stCxn id="200" idx="6"/>
                <a:endCxn id="208" idx="0"/>
              </p:cNvCxnSpPr>
              <p:nvPr/>
            </p:nvCxnSpPr>
            <p:spPr>
              <a:xfrm>
                <a:off x="1640008" y="1735607"/>
                <a:ext cx="243304" cy="2742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6" name="Straight Connector 195"/>
            <p:cNvCxnSpPr>
              <a:endCxn id="197" idx="0"/>
            </p:cNvCxnSpPr>
            <p:nvPr/>
          </p:nvCxnSpPr>
          <p:spPr>
            <a:xfrm rot="16200000" flipH="1">
              <a:off x="7347670" y="2943596"/>
              <a:ext cx="18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Oval 196"/>
            <p:cNvSpPr/>
            <p:nvPr/>
          </p:nvSpPr>
          <p:spPr bwMode="auto">
            <a:xfrm>
              <a:off x="7316517" y="3034124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</p:grpSp>
      <p:grpSp>
        <p:nvGrpSpPr>
          <p:cNvPr id="5" name="Group 158"/>
          <p:cNvGrpSpPr/>
          <p:nvPr/>
        </p:nvGrpSpPr>
        <p:grpSpPr>
          <a:xfrm>
            <a:off x="214282" y="3857628"/>
            <a:ext cx="8652434" cy="2609454"/>
            <a:chOff x="214282" y="3857628"/>
            <a:chExt cx="8652434" cy="2609454"/>
          </a:xfrm>
        </p:grpSpPr>
        <p:grpSp>
          <p:nvGrpSpPr>
            <p:cNvPr id="6" name="Group 151"/>
            <p:cNvGrpSpPr/>
            <p:nvPr/>
          </p:nvGrpSpPr>
          <p:grpSpPr>
            <a:xfrm>
              <a:off x="214282" y="3857628"/>
              <a:ext cx="8643998" cy="2609454"/>
              <a:chOff x="214282" y="3857628"/>
              <a:chExt cx="8643998" cy="2609454"/>
            </a:xfrm>
          </p:grpSpPr>
          <p:grpSp>
            <p:nvGrpSpPr>
              <p:cNvPr id="7" name="Group 168"/>
              <p:cNvGrpSpPr/>
              <p:nvPr/>
            </p:nvGrpSpPr>
            <p:grpSpPr>
              <a:xfrm>
                <a:off x="2440524" y="3857628"/>
                <a:ext cx="2996103" cy="2609454"/>
                <a:chOff x="2440524" y="3857628"/>
                <a:chExt cx="2996103" cy="2609454"/>
              </a:xfrm>
            </p:grpSpPr>
            <p:grpSp>
              <p:nvGrpSpPr>
                <p:cNvPr id="8" name="Group 605"/>
                <p:cNvGrpSpPr/>
                <p:nvPr/>
              </p:nvGrpSpPr>
              <p:grpSpPr>
                <a:xfrm>
                  <a:off x="3500430" y="4000504"/>
                  <a:ext cx="1893765" cy="2263484"/>
                  <a:chOff x="215127" y="1228277"/>
                  <a:chExt cx="1893765" cy="2263484"/>
                </a:xfrm>
              </p:grpSpPr>
              <p:sp>
                <p:nvSpPr>
                  <p:cNvPr id="607" name="Oval 606"/>
                  <p:cNvSpPr/>
                  <p:nvPr/>
                </p:nvSpPr>
                <p:spPr bwMode="auto">
                  <a:xfrm>
                    <a:off x="602190" y="2429177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z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608" name="Oval 607"/>
                  <p:cNvSpPr/>
                  <p:nvPr/>
                </p:nvSpPr>
                <p:spPr bwMode="auto">
                  <a:xfrm>
                    <a:off x="989253" y="2000549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y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609" name="Oval 608"/>
                  <p:cNvSpPr/>
                  <p:nvPr/>
                </p:nvSpPr>
                <p:spPr bwMode="auto">
                  <a:xfrm>
                    <a:off x="1388008" y="1609607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x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610" name="Straight Connector 609"/>
                  <p:cNvCxnSpPr>
                    <a:stCxn id="609" idx="2"/>
                    <a:endCxn id="608" idx="0"/>
                  </p:cNvCxnSpPr>
                  <p:nvPr/>
                </p:nvCxnSpPr>
                <p:spPr>
                  <a:xfrm rot="10800000" flipV="1">
                    <a:off x="1115254" y="1735607"/>
                    <a:ext cx="272755" cy="2649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Straight Connector 610"/>
                  <p:cNvCxnSpPr>
                    <a:stCxn id="608" idx="2"/>
                    <a:endCxn id="607" idx="0"/>
                  </p:cNvCxnSpPr>
                  <p:nvPr/>
                </p:nvCxnSpPr>
                <p:spPr>
                  <a:xfrm rot="10800000" flipV="1">
                    <a:off x="728191" y="2126549"/>
                    <a:ext cx="261063" cy="30262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2" name="Freeform 611"/>
                  <p:cNvSpPr/>
                  <p:nvPr/>
                </p:nvSpPr>
                <p:spPr>
                  <a:xfrm>
                    <a:off x="1346443" y="1228277"/>
                    <a:ext cx="180181" cy="360000"/>
                  </a:xfrm>
                  <a:custGeom>
                    <a:avLst/>
                    <a:gdLst>
                      <a:gd name="connsiteX0" fmla="*/ 0 w 180181"/>
                      <a:gd name="connsiteY0" fmla="*/ 794 h 205582"/>
                      <a:gd name="connsiteX1" fmla="*/ 109538 w 180181"/>
                      <a:gd name="connsiteY1" fmla="*/ 19844 h 205582"/>
                      <a:gd name="connsiteX2" fmla="*/ 52388 w 180181"/>
                      <a:gd name="connsiteY2" fmla="*/ 119857 h 205582"/>
                      <a:gd name="connsiteX3" fmla="*/ 161925 w 180181"/>
                      <a:gd name="connsiteY3" fmla="*/ 153194 h 205582"/>
                      <a:gd name="connsiteX4" fmla="*/ 161925 w 180181"/>
                      <a:gd name="connsiteY4" fmla="*/ 205582 h 205582"/>
                      <a:gd name="connsiteX5" fmla="*/ 161925 w 180181"/>
                      <a:gd name="connsiteY5" fmla="*/ 205582 h 205582"/>
                      <a:gd name="connsiteX6" fmla="*/ 161925 w 180181"/>
                      <a:gd name="connsiteY6" fmla="*/ 205582 h 205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81" h="205582">
                        <a:moveTo>
                          <a:pt x="0" y="794"/>
                        </a:moveTo>
                        <a:cubicBezTo>
                          <a:pt x="50403" y="397"/>
                          <a:pt x="100807" y="0"/>
                          <a:pt x="109538" y="19844"/>
                        </a:cubicBezTo>
                        <a:cubicBezTo>
                          <a:pt x="118269" y="39688"/>
                          <a:pt x="43657" y="97632"/>
                          <a:pt x="52388" y="119857"/>
                        </a:cubicBezTo>
                        <a:cubicBezTo>
                          <a:pt x="61119" y="142082"/>
                          <a:pt x="143669" y="138907"/>
                          <a:pt x="161925" y="153194"/>
                        </a:cubicBezTo>
                        <a:cubicBezTo>
                          <a:pt x="180181" y="167481"/>
                          <a:pt x="161925" y="205582"/>
                          <a:pt x="161925" y="205582"/>
                        </a:cubicBezTo>
                        <a:lnTo>
                          <a:pt x="161925" y="205582"/>
                        </a:lnTo>
                        <a:lnTo>
                          <a:pt x="161925" y="205582"/>
                        </a:lnTo>
                      </a:path>
                    </a:pathLst>
                  </a:custGeom>
                </p:spPr>
                <p:style>
                  <a:lnRef idx="3">
                    <a:schemeClr val="accent5"/>
                  </a:lnRef>
                  <a:fillRef idx="0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613" name="Isosceles Triangle 612"/>
                  <p:cNvSpPr/>
                  <p:nvPr/>
                </p:nvSpPr>
                <p:spPr>
                  <a:xfrm>
                    <a:off x="803494" y="2761363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614" name="สี่เหลี่ยมผืนผ้า 156"/>
                  <p:cNvSpPr/>
                  <p:nvPr/>
                </p:nvSpPr>
                <p:spPr>
                  <a:xfrm>
                    <a:off x="835547" y="2878692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T1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615" name="Isosceles Triangle 614"/>
                  <p:cNvSpPr/>
                  <p:nvPr/>
                </p:nvSpPr>
                <p:spPr>
                  <a:xfrm>
                    <a:off x="1245132" y="2438473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616" name="สี่เหลี่ยมผืนผ้า 156"/>
                  <p:cNvSpPr/>
                  <p:nvPr/>
                </p:nvSpPr>
                <p:spPr>
                  <a:xfrm>
                    <a:off x="1272842" y="2555802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T2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617" name="Isosceles Triangle 616"/>
                  <p:cNvSpPr/>
                  <p:nvPr/>
                </p:nvSpPr>
                <p:spPr>
                  <a:xfrm>
                    <a:off x="1673760" y="2009845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618" name="สี่เหลี่ยมผืนผ้า 156"/>
                  <p:cNvSpPr/>
                  <p:nvPr/>
                </p:nvSpPr>
                <p:spPr>
                  <a:xfrm>
                    <a:off x="1699307" y="2127174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T3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619" name="Isosceles Triangle 618"/>
                  <p:cNvSpPr/>
                  <p:nvPr/>
                </p:nvSpPr>
                <p:spPr>
                  <a:xfrm>
                    <a:off x="215127" y="2761363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620" name="สี่เหลี่ยมผืนผ้า 156"/>
                  <p:cNvSpPr/>
                  <p:nvPr/>
                </p:nvSpPr>
                <p:spPr>
                  <a:xfrm>
                    <a:off x="234170" y="2878692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T0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621" name="Straight Connector 620"/>
                  <p:cNvCxnSpPr>
                    <a:stCxn id="607" idx="2"/>
                    <a:endCxn id="619" idx="0"/>
                  </p:cNvCxnSpPr>
                  <p:nvPr/>
                </p:nvCxnSpPr>
                <p:spPr>
                  <a:xfrm rot="10800000" flipV="1">
                    <a:off x="424680" y="2555177"/>
                    <a:ext cx="177511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Straight Connector 621"/>
                  <p:cNvCxnSpPr>
                    <a:stCxn id="607" idx="6"/>
                    <a:endCxn id="613" idx="0"/>
                  </p:cNvCxnSpPr>
                  <p:nvPr/>
                </p:nvCxnSpPr>
                <p:spPr>
                  <a:xfrm>
                    <a:off x="854190" y="2555177"/>
                    <a:ext cx="158856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Straight Connector 622"/>
                  <p:cNvCxnSpPr>
                    <a:stCxn id="608" idx="5"/>
                    <a:endCxn id="615" idx="0"/>
                  </p:cNvCxnSpPr>
                  <p:nvPr/>
                </p:nvCxnSpPr>
                <p:spPr>
                  <a:xfrm rot="16200000" flipH="1">
                    <a:off x="1218102" y="2201890"/>
                    <a:ext cx="222829" cy="25033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4" name="Straight Connector 623"/>
                  <p:cNvCxnSpPr>
                    <a:stCxn id="609" idx="6"/>
                    <a:endCxn id="617" idx="0"/>
                  </p:cNvCxnSpPr>
                  <p:nvPr/>
                </p:nvCxnSpPr>
                <p:spPr>
                  <a:xfrm>
                    <a:off x="1640008" y="1735607"/>
                    <a:ext cx="243304" cy="27423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" name="Group 318"/>
                  <p:cNvGrpSpPr/>
                  <p:nvPr/>
                </p:nvGrpSpPr>
                <p:grpSpPr>
                  <a:xfrm>
                    <a:off x="887942" y="3095760"/>
                    <a:ext cx="252000" cy="396001"/>
                    <a:chOff x="672783" y="2834703"/>
                    <a:chExt cx="252000" cy="396001"/>
                  </a:xfrm>
                </p:grpSpPr>
                <p:cxnSp>
                  <p:nvCxnSpPr>
                    <p:cNvPr id="626" name="Straight Connector 625"/>
                    <p:cNvCxnSpPr>
                      <a:endCxn id="627" idx="0"/>
                    </p:cNvCxnSpPr>
                    <p:nvPr/>
                  </p:nvCxnSpPr>
                  <p:spPr>
                    <a:xfrm rot="16200000" flipH="1">
                      <a:off x="722463" y="2906703"/>
                      <a:ext cx="14400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7" name="Oval 626"/>
                    <p:cNvSpPr/>
                    <p:nvPr/>
                  </p:nvSpPr>
                  <p:spPr bwMode="auto">
                    <a:xfrm>
                      <a:off x="672783" y="2978704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endParaRPr lang="th-TH" sz="11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omic Sans MS" pitchFamily="66" charset="0"/>
                      </a:endParaRPr>
                    </a:p>
                  </p:txBody>
                </p:sp>
              </p:grpSp>
            </p:grpSp>
            <p:sp>
              <p:nvSpPr>
                <p:cNvPr id="628" name="Rectangle 627"/>
                <p:cNvSpPr/>
                <p:nvPr/>
              </p:nvSpPr>
              <p:spPr>
                <a:xfrm>
                  <a:off x="4042906" y="5300902"/>
                  <a:ext cx="50400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>
                    <a:solidFill>
                      <a:srgbClr val="FF00FF"/>
                    </a:solidFill>
                  </a:endParaRPr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3744617" y="4972926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h+2</a:t>
                  </a:r>
                  <a:endParaRPr lang="th-TH" sz="2400" dirty="0">
                    <a:solidFill>
                      <a:srgbClr val="FF00FF"/>
                    </a:solidFill>
                  </a:endParaRPr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151169" y="4534670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h+3</a:t>
                  </a:r>
                  <a:endParaRPr lang="th-TH" sz="2400" dirty="0">
                    <a:solidFill>
                      <a:srgbClr val="FF00FF"/>
                    </a:solidFill>
                  </a:endParaRPr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4718011" y="4098558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h+4</a:t>
                  </a:r>
                  <a:endParaRPr lang="th-TH" sz="2400" dirty="0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3570736" y="5305024"/>
                  <a:ext cx="29527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9644"/>
                      </a:solidFill>
                    </a:rPr>
                    <a:t>h</a:t>
                  </a:r>
                  <a:endParaRPr lang="th-TH" sz="2400" dirty="0">
                    <a:solidFill>
                      <a:srgbClr val="009644"/>
                    </a:solidFill>
                  </a:endParaRPr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4491511" y="4980139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9644"/>
                      </a:solidFill>
                    </a:rPr>
                    <a:t>h+1</a:t>
                  </a:r>
                  <a:endParaRPr lang="th-TH" sz="2400" dirty="0">
                    <a:solidFill>
                      <a:srgbClr val="009644"/>
                    </a:solidFill>
                  </a:endParaRPr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4934566" y="4561430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C00000"/>
                      </a:solidFill>
                    </a:rPr>
                    <a:t>h+1</a:t>
                  </a:r>
                  <a:endParaRPr lang="th-TH" sz="2400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2571736" y="3857628"/>
                  <a:ext cx="142218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FF0000"/>
                      </a:solidFill>
                      <a:latin typeface="Comic Sans MS" pitchFamily="66" charset="0"/>
                    </a:rPr>
                    <a:t>1</a:t>
                  </a:r>
                  <a:r>
                    <a:rPr lang="en-US" sz="1400" b="1" baseline="30000" dirty="0">
                      <a:solidFill>
                        <a:srgbClr val="FF0000"/>
                      </a:solidFill>
                      <a:latin typeface="Comic Sans MS" pitchFamily="66" charset="0"/>
                    </a:rPr>
                    <a:t>st</a:t>
                  </a:r>
                  <a:r>
                    <a:rPr lang="en-US" sz="1400" b="1" dirty="0">
                      <a:solidFill>
                        <a:srgbClr val="FF0000"/>
                      </a:solidFill>
                      <a:latin typeface="Comic Sans MS" pitchFamily="66" charset="0"/>
                    </a:rPr>
                    <a:t> unbalanced</a:t>
                  </a:r>
                  <a:endParaRPr lang="th-TH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2456570" y="4929198"/>
                  <a:ext cx="93326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8A3E"/>
                      </a:solidFill>
                      <a:latin typeface="Comic Sans MS" pitchFamily="66" charset="0"/>
                    </a:rPr>
                    <a:t>balanced</a:t>
                  </a:r>
                  <a:endParaRPr lang="th-TH" b="1" dirty="0">
                    <a:solidFill>
                      <a:srgbClr val="008A3E"/>
                    </a:solidFill>
                  </a:endParaRPr>
                </a:p>
              </p:txBody>
            </p:sp>
            <p:sp>
              <p:nvSpPr>
                <p:cNvPr id="703" name="Isosceles Triangle 702"/>
                <p:cNvSpPr/>
                <p:nvPr/>
              </p:nvSpPr>
              <p:spPr>
                <a:xfrm>
                  <a:off x="3800696" y="5521385"/>
                  <a:ext cx="1008000" cy="792000"/>
                </a:xfrm>
                <a:prstGeom prst="triangle">
                  <a:avLst/>
                </a:prstGeom>
                <a:noFill/>
                <a:ln w="9525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05" name="รูปแบบอิสระ 4"/>
                <p:cNvSpPr/>
                <p:nvPr/>
              </p:nvSpPr>
              <p:spPr>
                <a:xfrm>
                  <a:off x="4576766" y="3984366"/>
                  <a:ext cx="495300" cy="236722"/>
                </a:xfrm>
                <a:custGeom>
                  <a:avLst/>
                  <a:gdLst>
                    <a:gd name="connsiteX0" fmla="*/ 0 w 495300"/>
                    <a:gd name="connsiteY0" fmla="*/ 131947 h 236722"/>
                    <a:gd name="connsiteX1" fmla="*/ 133350 w 495300"/>
                    <a:gd name="connsiteY1" fmla="*/ 8122 h 236722"/>
                    <a:gd name="connsiteX2" fmla="*/ 333375 w 495300"/>
                    <a:gd name="connsiteY2" fmla="*/ 27172 h 236722"/>
                    <a:gd name="connsiteX3" fmla="*/ 466725 w 495300"/>
                    <a:gd name="connsiteY3" fmla="*/ 150997 h 236722"/>
                    <a:gd name="connsiteX4" fmla="*/ 495300 w 495300"/>
                    <a:gd name="connsiteY4" fmla="*/ 236722 h 23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5300" h="236722">
                      <a:moveTo>
                        <a:pt x="0" y="131947"/>
                      </a:moveTo>
                      <a:cubicBezTo>
                        <a:pt x="38893" y="78766"/>
                        <a:pt x="77787" y="25585"/>
                        <a:pt x="133350" y="8122"/>
                      </a:cubicBezTo>
                      <a:cubicBezTo>
                        <a:pt x="188913" y="-9341"/>
                        <a:pt x="277813" y="3360"/>
                        <a:pt x="333375" y="27172"/>
                      </a:cubicBezTo>
                      <a:cubicBezTo>
                        <a:pt x="388937" y="50984"/>
                        <a:pt x="439738" y="116072"/>
                        <a:pt x="466725" y="150997"/>
                      </a:cubicBezTo>
                      <a:cubicBezTo>
                        <a:pt x="493713" y="185922"/>
                        <a:pt x="494506" y="211322"/>
                        <a:pt x="495300" y="236722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713" name="Oval 160"/>
                <p:cNvSpPr/>
                <p:nvPr/>
              </p:nvSpPr>
              <p:spPr bwMode="auto">
                <a:xfrm>
                  <a:off x="3885330" y="5435306"/>
                  <a:ext cx="2520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\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714" name="Oval 160"/>
                <p:cNvSpPr/>
                <p:nvPr/>
              </p:nvSpPr>
              <p:spPr bwMode="auto">
                <a:xfrm>
                  <a:off x="4286248" y="5002799"/>
                  <a:ext cx="2520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/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715" name="Oval 160"/>
                <p:cNvSpPr/>
                <p:nvPr/>
              </p:nvSpPr>
              <p:spPr bwMode="auto">
                <a:xfrm>
                  <a:off x="4663335" y="4651594"/>
                  <a:ext cx="2520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solidFill>
                        <a:srgbClr val="FF0000"/>
                      </a:solidFill>
                      <a:latin typeface="Arial Black" pitchFamily="34" charset="0"/>
                    </a:rPr>
                    <a:t>//</a:t>
                  </a:r>
                  <a:endParaRPr lang="th-TH" sz="1400" b="1" dirty="0">
                    <a:solidFill>
                      <a:srgbClr val="FF0000"/>
                    </a:solidFill>
                    <a:latin typeface="Arial Black" pitchFamily="34" charset="0"/>
                  </a:endParaRPr>
                </a:p>
              </p:txBody>
            </p:sp>
            <p:sp>
              <p:nvSpPr>
                <p:cNvPr id="132" name="Oval 160"/>
                <p:cNvSpPr/>
                <p:nvPr/>
              </p:nvSpPr>
              <p:spPr bwMode="auto">
                <a:xfrm>
                  <a:off x="4177124" y="6215082"/>
                  <a:ext cx="2520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cxnSp>
              <p:nvCxnSpPr>
                <p:cNvPr id="139" name="Straight Arrow Connector 138"/>
                <p:cNvCxnSpPr>
                  <a:stCxn id="635" idx="3"/>
                </p:cNvCxnSpPr>
                <p:nvPr/>
              </p:nvCxnSpPr>
              <p:spPr>
                <a:xfrm>
                  <a:off x="3993920" y="4011517"/>
                  <a:ext cx="649518" cy="34617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/>
                <p:cNvCxnSpPr>
                  <a:stCxn id="636" idx="3"/>
                </p:cNvCxnSpPr>
                <p:nvPr/>
              </p:nvCxnSpPr>
              <p:spPr>
                <a:xfrm>
                  <a:off x="3389839" y="5083087"/>
                  <a:ext cx="428628" cy="203301"/>
                </a:xfrm>
                <a:prstGeom prst="straightConnector1">
                  <a:avLst/>
                </a:prstGeom>
                <a:ln>
                  <a:solidFill>
                    <a:srgbClr val="009644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>
                  <a:stCxn id="636" idx="3"/>
                </p:cNvCxnSpPr>
                <p:nvPr/>
              </p:nvCxnSpPr>
              <p:spPr>
                <a:xfrm flipV="1">
                  <a:off x="3389839" y="4857760"/>
                  <a:ext cx="857256" cy="225327"/>
                </a:xfrm>
                <a:prstGeom prst="straightConnector1">
                  <a:avLst/>
                </a:prstGeom>
                <a:ln>
                  <a:solidFill>
                    <a:srgbClr val="009644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>
                  <a:off x="3857620" y="4357694"/>
                  <a:ext cx="357190" cy="28575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Rectangle 153"/>
                <p:cNvSpPr/>
                <p:nvPr/>
              </p:nvSpPr>
              <p:spPr>
                <a:xfrm>
                  <a:off x="2705646" y="4143380"/>
                  <a:ext cx="122341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C00000"/>
                      </a:solidFill>
                      <a:latin typeface="Comic Sans MS" pitchFamily="66" charset="0"/>
                    </a:rPr>
                    <a:t>1</a:t>
                  </a:r>
                  <a:r>
                    <a:rPr lang="en-US" sz="1400" b="1" baseline="30000" dirty="0">
                      <a:solidFill>
                        <a:srgbClr val="C00000"/>
                      </a:solidFill>
                      <a:latin typeface="Comic Sans MS" pitchFamily="66" charset="0"/>
                    </a:rPr>
                    <a:t>st</a:t>
                  </a:r>
                  <a:r>
                    <a:rPr lang="en-US" sz="1400" b="1" dirty="0">
                      <a:solidFill>
                        <a:srgbClr val="C00000"/>
                      </a:solidFill>
                      <a:latin typeface="Comic Sans MS" pitchFamily="66" charset="0"/>
                    </a:rPr>
                    <a:t> Diff &gt; 1</a:t>
                  </a:r>
                  <a:endParaRPr lang="th-TH" b="1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7" name="Straight Arrow Connector 156"/>
                <p:cNvCxnSpPr/>
                <p:nvPr/>
              </p:nvCxnSpPr>
              <p:spPr>
                <a:xfrm>
                  <a:off x="3786182" y="4270490"/>
                  <a:ext cx="1260000" cy="44445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Rectangle 161"/>
                <p:cNvSpPr/>
                <p:nvPr/>
              </p:nvSpPr>
              <p:spPr>
                <a:xfrm>
                  <a:off x="2440524" y="5143512"/>
                  <a:ext cx="105990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8A3E"/>
                      </a:solidFill>
                      <a:latin typeface="Comic Sans MS" pitchFamily="66" charset="0"/>
                    </a:rPr>
                    <a:t>H.Diff ≤1</a:t>
                  </a:r>
                  <a:endParaRPr lang="th-TH" dirty="0">
                    <a:solidFill>
                      <a:srgbClr val="008A3E"/>
                    </a:solidFill>
                  </a:endParaRPr>
                </a:p>
              </p:txBody>
            </p:sp>
          </p:grpSp>
          <p:grpSp>
            <p:nvGrpSpPr>
              <p:cNvPr id="10" name="Group 215"/>
              <p:cNvGrpSpPr/>
              <p:nvPr/>
            </p:nvGrpSpPr>
            <p:grpSpPr>
              <a:xfrm>
                <a:off x="5500694" y="4071942"/>
                <a:ext cx="3357586" cy="1947355"/>
                <a:chOff x="5500694" y="4000504"/>
                <a:chExt cx="3357586" cy="1947355"/>
              </a:xfrm>
            </p:grpSpPr>
            <p:sp>
              <p:nvSpPr>
                <p:cNvPr id="217" name="Rectangle 216"/>
                <p:cNvSpPr/>
                <p:nvPr/>
              </p:nvSpPr>
              <p:spPr>
                <a:xfrm>
                  <a:off x="7651103" y="4000504"/>
                  <a:ext cx="521297" cy="21600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h+3</a:t>
                  </a:r>
                  <a:endParaRPr lang="th-TH" sz="2400" dirty="0"/>
                </a:p>
              </p:txBody>
            </p:sp>
            <p:sp>
              <p:nvSpPr>
                <p:cNvPr id="218" name="Oval 160"/>
                <p:cNvSpPr/>
                <p:nvPr/>
              </p:nvSpPr>
              <p:spPr bwMode="auto">
                <a:xfrm>
                  <a:off x="8207525" y="4838603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219" name="Oval 160"/>
                <p:cNvSpPr/>
                <p:nvPr/>
              </p:nvSpPr>
              <p:spPr bwMode="auto">
                <a:xfrm>
                  <a:off x="7320396" y="5695859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220" name="Oval 160"/>
                <p:cNvSpPr/>
                <p:nvPr/>
              </p:nvSpPr>
              <p:spPr bwMode="auto">
                <a:xfrm>
                  <a:off x="7014747" y="4880168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\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221" name="Oval 160"/>
                <p:cNvSpPr/>
                <p:nvPr/>
              </p:nvSpPr>
              <p:spPr bwMode="auto">
                <a:xfrm>
                  <a:off x="7620003" y="4393957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grpSp>
              <p:nvGrpSpPr>
                <p:cNvPr id="11" name="Group 381"/>
                <p:cNvGrpSpPr/>
                <p:nvPr/>
              </p:nvGrpSpPr>
              <p:grpSpPr>
                <a:xfrm>
                  <a:off x="6625689" y="4022912"/>
                  <a:ext cx="2200723" cy="1737006"/>
                  <a:chOff x="2000232" y="1110511"/>
                  <a:chExt cx="2200723" cy="1737006"/>
                </a:xfrm>
              </p:grpSpPr>
              <p:sp>
                <p:nvSpPr>
                  <p:cNvPr id="230" name="Oval 229"/>
                  <p:cNvSpPr/>
                  <p:nvPr/>
                </p:nvSpPr>
                <p:spPr bwMode="auto">
                  <a:xfrm>
                    <a:off x="2387295" y="1749879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z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31" name="Oval 230"/>
                  <p:cNvSpPr/>
                  <p:nvPr/>
                </p:nvSpPr>
                <p:spPr bwMode="auto">
                  <a:xfrm>
                    <a:off x="2996012" y="1321251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y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32" name="Straight Connector 231"/>
                  <p:cNvCxnSpPr>
                    <a:stCxn id="231" idx="2"/>
                    <a:endCxn id="230" idx="0"/>
                  </p:cNvCxnSpPr>
                  <p:nvPr/>
                </p:nvCxnSpPr>
                <p:spPr>
                  <a:xfrm rot="10800000" flipV="1">
                    <a:off x="2513296" y="1447251"/>
                    <a:ext cx="482717" cy="30262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3" name="Freeform 232"/>
                  <p:cNvSpPr/>
                  <p:nvPr/>
                </p:nvSpPr>
                <p:spPr>
                  <a:xfrm>
                    <a:off x="2963059" y="1110511"/>
                    <a:ext cx="180181" cy="205582"/>
                  </a:xfrm>
                  <a:custGeom>
                    <a:avLst/>
                    <a:gdLst>
                      <a:gd name="connsiteX0" fmla="*/ 0 w 180181"/>
                      <a:gd name="connsiteY0" fmla="*/ 794 h 205582"/>
                      <a:gd name="connsiteX1" fmla="*/ 109538 w 180181"/>
                      <a:gd name="connsiteY1" fmla="*/ 19844 h 205582"/>
                      <a:gd name="connsiteX2" fmla="*/ 52388 w 180181"/>
                      <a:gd name="connsiteY2" fmla="*/ 119857 h 205582"/>
                      <a:gd name="connsiteX3" fmla="*/ 161925 w 180181"/>
                      <a:gd name="connsiteY3" fmla="*/ 153194 h 205582"/>
                      <a:gd name="connsiteX4" fmla="*/ 161925 w 180181"/>
                      <a:gd name="connsiteY4" fmla="*/ 205582 h 205582"/>
                      <a:gd name="connsiteX5" fmla="*/ 161925 w 180181"/>
                      <a:gd name="connsiteY5" fmla="*/ 205582 h 205582"/>
                      <a:gd name="connsiteX6" fmla="*/ 161925 w 180181"/>
                      <a:gd name="connsiteY6" fmla="*/ 205582 h 205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81" h="205582">
                        <a:moveTo>
                          <a:pt x="0" y="794"/>
                        </a:moveTo>
                        <a:cubicBezTo>
                          <a:pt x="50403" y="397"/>
                          <a:pt x="100807" y="0"/>
                          <a:pt x="109538" y="19844"/>
                        </a:cubicBezTo>
                        <a:cubicBezTo>
                          <a:pt x="118269" y="39688"/>
                          <a:pt x="43657" y="97632"/>
                          <a:pt x="52388" y="119857"/>
                        </a:cubicBezTo>
                        <a:cubicBezTo>
                          <a:pt x="61119" y="142082"/>
                          <a:pt x="143669" y="138907"/>
                          <a:pt x="161925" y="153194"/>
                        </a:cubicBezTo>
                        <a:cubicBezTo>
                          <a:pt x="180181" y="167481"/>
                          <a:pt x="161925" y="205582"/>
                          <a:pt x="161925" y="205582"/>
                        </a:cubicBezTo>
                        <a:lnTo>
                          <a:pt x="161925" y="205582"/>
                        </a:lnTo>
                        <a:lnTo>
                          <a:pt x="161925" y="205582"/>
                        </a:lnTo>
                      </a:path>
                    </a:pathLst>
                  </a:custGeom>
                </p:spPr>
                <p:style>
                  <a:lnRef idx="3">
                    <a:schemeClr val="accent5"/>
                  </a:lnRef>
                  <a:fillRef idx="0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34" name="Isosceles Triangle 233"/>
                  <p:cNvSpPr/>
                  <p:nvPr/>
                </p:nvSpPr>
                <p:spPr>
                  <a:xfrm>
                    <a:off x="2588599" y="2082065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solidFill>
                    <a:srgbClr val="CCFF33"/>
                  </a:solidFill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35" name="สี่เหลี่ยมผืนผ้า 156"/>
                  <p:cNvSpPr/>
                  <p:nvPr/>
                </p:nvSpPr>
                <p:spPr>
                  <a:xfrm>
                    <a:off x="2622647" y="2199394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T1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36" name="Isosceles Triangle 235"/>
                  <p:cNvSpPr/>
                  <p:nvPr/>
                </p:nvSpPr>
                <p:spPr>
                  <a:xfrm>
                    <a:off x="2000232" y="2082065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37" name="สี่เหลี่ยมผืนผ้า 156"/>
                  <p:cNvSpPr/>
                  <p:nvPr/>
                </p:nvSpPr>
                <p:spPr>
                  <a:xfrm>
                    <a:off x="2021270" y="2199394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T0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38" name="Straight Connector 237"/>
                  <p:cNvCxnSpPr>
                    <a:stCxn id="230" idx="2"/>
                    <a:endCxn id="236" idx="0"/>
                  </p:cNvCxnSpPr>
                  <p:nvPr/>
                </p:nvCxnSpPr>
                <p:spPr>
                  <a:xfrm rot="10800000" flipV="1">
                    <a:off x="2209785" y="1875879"/>
                    <a:ext cx="177511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/>
                  <p:cNvCxnSpPr>
                    <a:stCxn id="230" idx="6"/>
                    <a:endCxn id="234" idx="0"/>
                  </p:cNvCxnSpPr>
                  <p:nvPr/>
                </p:nvCxnSpPr>
                <p:spPr>
                  <a:xfrm>
                    <a:off x="2639295" y="1875879"/>
                    <a:ext cx="158856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0" name="Oval 239"/>
                  <p:cNvSpPr/>
                  <p:nvPr/>
                </p:nvSpPr>
                <p:spPr bwMode="auto">
                  <a:xfrm>
                    <a:off x="3562342" y="1751277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x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41" name="Straight Connector 240"/>
                  <p:cNvCxnSpPr>
                    <a:stCxn id="231" idx="6"/>
                    <a:endCxn id="240" idx="0"/>
                  </p:cNvCxnSpPr>
                  <p:nvPr/>
                </p:nvCxnSpPr>
                <p:spPr>
                  <a:xfrm>
                    <a:off x="3248012" y="1447251"/>
                    <a:ext cx="440330" cy="3040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" name="Isosceles Triangle 241"/>
                  <p:cNvSpPr/>
                  <p:nvPr/>
                </p:nvSpPr>
                <p:spPr>
                  <a:xfrm>
                    <a:off x="3763646" y="2083463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43" name="สี่เหลี่ยมผืนผ้า 156"/>
                  <p:cNvSpPr/>
                  <p:nvPr/>
                </p:nvSpPr>
                <p:spPr>
                  <a:xfrm>
                    <a:off x="3791370" y="2200792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T3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44" name="Isosceles Triangle 243"/>
                  <p:cNvSpPr/>
                  <p:nvPr/>
                </p:nvSpPr>
                <p:spPr>
                  <a:xfrm>
                    <a:off x="3175279" y="2083463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45" name="สี่เหลี่ยมผืนผ้า 156"/>
                  <p:cNvSpPr/>
                  <p:nvPr/>
                </p:nvSpPr>
                <p:spPr>
                  <a:xfrm>
                    <a:off x="3203003" y="2200792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T2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46" name="Straight Connector 245"/>
                  <p:cNvCxnSpPr>
                    <a:stCxn id="240" idx="2"/>
                    <a:endCxn id="244" idx="0"/>
                  </p:cNvCxnSpPr>
                  <p:nvPr/>
                </p:nvCxnSpPr>
                <p:spPr>
                  <a:xfrm rot="10800000" flipV="1">
                    <a:off x="3384832" y="1877277"/>
                    <a:ext cx="177511" cy="206186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>
                    <a:stCxn id="240" idx="6"/>
                    <a:endCxn id="242" idx="0"/>
                  </p:cNvCxnSpPr>
                  <p:nvPr/>
                </p:nvCxnSpPr>
                <p:spPr>
                  <a:xfrm>
                    <a:off x="3814342" y="1877277"/>
                    <a:ext cx="158856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" name="Group 325"/>
                  <p:cNvGrpSpPr/>
                  <p:nvPr/>
                </p:nvGrpSpPr>
                <p:grpSpPr>
                  <a:xfrm>
                    <a:off x="2681084" y="2414461"/>
                    <a:ext cx="252000" cy="433056"/>
                    <a:chOff x="666965" y="2839213"/>
                    <a:chExt cx="252000" cy="433056"/>
                  </a:xfrm>
                </p:grpSpPr>
                <p:cxnSp>
                  <p:nvCxnSpPr>
                    <p:cNvPr id="249" name="Straight Connector 248"/>
                    <p:cNvCxnSpPr>
                      <a:endCxn id="250" idx="0"/>
                    </p:cNvCxnSpPr>
                    <p:nvPr/>
                  </p:nvCxnSpPr>
                  <p:spPr>
                    <a:xfrm rot="16200000" flipH="1">
                      <a:off x="698118" y="2929741"/>
                      <a:ext cx="1810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0" name="Oval 249"/>
                    <p:cNvSpPr/>
                    <p:nvPr/>
                  </p:nvSpPr>
                  <p:spPr bwMode="auto">
                    <a:xfrm>
                      <a:off x="666965" y="3020269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endParaRPr lang="th-TH" sz="11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omic Sans MS" pitchFamily="66" charset="0"/>
                      </a:endParaRPr>
                    </a:p>
                  </p:txBody>
                </p:sp>
              </p:grpSp>
            </p:grpSp>
            <p:sp>
              <p:nvSpPr>
                <p:cNvPr id="223" name="Rectangle 222"/>
                <p:cNvSpPr/>
                <p:nvPr/>
              </p:nvSpPr>
              <p:spPr>
                <a:xfrm>
                  <a:off x="7192223" y="4781020"/>
                  <a:ext cx="52129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7768949" y="4794875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8356219" y="4794875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226" name="Isosceles Triangle 225"/>
                <p:cNvSpPr/>
                <p:nvPr/>
              </p:nvSpPr>
              <p:spPr>
                <a:xfrm>
                  <a:off x="6921586" y="4951606"/>
                  <a:ext cx="1008000" cy="792000"/>
                </a:xfrm>
                <a:prstGeom prst="triangle">
                  <a:avLst/>
                </a:prstGeom>
                <a:noFill/>
                <a:ln w="9525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6592766" y="4781020"/>
                  <a:ext cx="29527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</a:t>
                  </a:r>
                  <a:endParaRPr lang="th-TH" sz="2400" dirty="0"/>
                </a:p>
              </p:txBody>
            </p:sp>
            <p:sp>
              <p:nvSpPr>
                <p:cNvPr id="228" name="Right Arrow 227"/>
                <p:cNvSpPr/>
                <p:nvPr/>
              </p:nvSpPr>
              <p:spPr>
                <a:xfrm>
                  <a:off x="5500694" y="4071942"/>
                  <a:ext cx="1428760" cy="785818"/>
                </a:xfrm>
                <a:prstGeom prst="rightArrow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3600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  <a:t>Right Rotate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  <a:t>at x</a:t>
                  </a:r>
                  <a:endParaRPr lang="th-TH" sz="1400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894368" y="4420058"/>
                  <a:ext cx="52129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h+2</a:t>
                  </a:r>
                  <a:endParaRPr lang="th-TH" sz="2400" dirty="0"/>
                </a:p>
              </p:txBody>
            </p:sp>
          </p:grpSp>
          <p:sp>
            <p:nvSpPr>
              <p:cNvPr id="281" name="Right Arrow 280"/>
              <p:cNvSpPr/>
              <p:nvPr/>
            </p:nvSpPr>
            <p:spPr>
              <a:xfrm>
                <a:off x="1871211" y="5406856"/>
                <a:ext cx="1214446" cy="571504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36000" rIns="0" bIns="0" rtlCol="0" anchor="ctr"/>
              <a:lstStyle/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  <a:t>Insert at T1</a:t>
                </a:r>
                <a:endParaRPr lang="th-TH" sz="1400" dirty="0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8051231" y="4500570"/>
                <a:ext cx="5212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h+2</a:t>
                </a:r>
                <a:endParaRPr lang="th-TH" sz="2400" dirty="0"/>
              </a:p>
            </p:txBody>
          </p:sp>
          <p:grpSp>
            <p:nvGrpSpPr>
              <p:cNvPr id="13" name="Group 149"/>
              <p:cNvGrpSpPr/>
              <p:nvPr/>
            </p:nvGrpSpPr>
            <p:grpSpPr>
              <a:xfrm>
                <a:off x="214282" y="4000504"/>
                <a:ext cx="2363783" cy="2110247"/>
                <a:chOff x="214282" y="4000504"/>
                <a:chExt cx="2363783" cy="2110247"/>
              </a:xfrm>
            </p:grpSpPr>
            <p:grpSp>
              <p:nvGrpSpPr>
                <p:cNvPr id="14" name="Group 250"/>
                <p:cNvGrpSpPr/>
                <p:nvPr/>
              </p:nvGrpSpPr>
              <p:grpSpPr>
                <a:xfrm>
                  <a:off x="214282" y="4000504"/>
                  <a:ext cx="2363783" cy="1911191"/>
                  <a:chOff x="200427" y="4022912"/>
                  <a:chExt cx="2363783" cy="1911191"/>
                </a:xfrm>
              </p:grpSpPr>
              <p:sp>
                <p:nvSpPr>
                  <p:cNvPr id="252" name="Rectangle 251"/>
                  <p:cNvSpPr/>
                  <p:nvPr/>
                </p:nvSpPr>
                <p:spPr>
                  <a:xfrm>
                    <a:off x="1326740" y="4149565"/>
                    <a:ext cx="521297" cy="216000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h+3</a:t>
                    </a:r>
                    <a:endParaRPr lang="th-TH" sz="2400" dirty="0"/>
                  </a:p>
                </p:txBody>
              </p:sp>
              <p:grpSp>
                <p:nvGrpSpPr>
                  <p:cNvPr id="15" name="Group 572"/>
                  <p:cNvGrpSpPr/>
                  <p:nvPr/>
                </p:nvGrpSpPr>
                <p:grpSpPr>
                  <a:xfrm>
                    <a:off x="285720" y="4022912"/>
                    <a:ext cx="1900271" cy="1911191"/>
                    <a:chOff x="215127" y="1244500"/>
                    <a:chExt cx="1900271" cy="1911191"/>
                  </a:xfrm>
                </p:grpSpPr>
                <p:sp>
                  <p:nvSpPr>
                    <p:cNvPr id="263" name="Oval 262"/>
                    <p:cNvSpPr/>
                    <p:nvPr/>
                  </p:nvSpPr>
                  <p:spPr bwMode="auto">
                    <a:xfrm>
                      <a:off x="602190" y="2429177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z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64" name="Oval 263"/>
                    <p:cNvSpPr/>
                    <p:nvPr/>
                  </p:nvSpPr>
                  <p:spPr bwMode="auto">
                    <a:xfrm>
                      <a:off x="989253" y="2000549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y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65" name="Oval 264"/>
                    <p:cNvSpPr/>
                    <p:nvPr/>
                  </p:nvSpPr>
                  <p:spPr bwMode="auto">
                    <a:xfrm>
                      <a:off x="1388008" y="1609607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x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cxnSp>
                  <p:nvCxnSpPr>
                    <p:cNvPr id="266" name="Straight Connector 265"/>
                    <p:cNvCxnSpPr>
                      <a:stCxn id="265" idx="2"/>
                      <a:endCxn id="264" idx="0"/>
                    </p:cNvCxnSpPr>
                    <p:nvPr/>
                  </p:nvCxnSpPr>
                  <p:spPr>
                    <a:xfrm rot="10800000" flipV="1">
                      <a:off x="1115254" y="1735607"/>
                      <a:ext cx="272755" cy="26494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Straight Connector 266"/>
                    <p:cNvCxnSpPr>
                      <a:stCxn id="264" idx="2"/>
                      <a:endCxn id="263" idx="0"/>
                    </p:cNvCxnSpPr>
                    <p:nvPr/>
                  </p:nvCxnSpPr>
                  <p:spPr>
                    <a:xfrm rot="10800000" flipV="1">
                      <a:off x="728191" y="2126549"/>
                      <a:ext cx="261063" cy="30262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8" name="Freeform 267"/>
                    <p:cNvSpPr/>
                    <p:nvPr/>
                  </p:nvSpPr>
                  <p:spPr>
                    <a:xfrm>
                      <a:off x="1332588" y="1244500"/>
                      <a:ext cx="180181" cy="360000"/>
                    </a:xfrm>
                    <a:custGeom>
                      <a:avLst/>
                      <a:gdLst>
                        <a:gd name="connsiteX0" fmla="*/ 0 w 180181"/>
                        <a:gd name="connsiteY0" fmla="*/ 794 h 205582"/>
                        <a:gd name="connsiteX1" fmla="*/ 109538 w 180181"/>
                        <a:gd name="connsiteY1" fmla="*/ 19844 h 205582"/>
                        <a:gd name="connsiteX2" fmla="*/ 52388 w 180181"/>
                        <a:gd name="connsiteY2" fmla="*/ 119857 h 205582"/>
                        <a:gd name="connsiteX3" fmla="*/ 161925 w 180181"/>
                        <a:gd name="connsiteY3" fmla="*/ 153194 h 205582"/>
                        <a:gd name="connsiteX4" fmla="*/ 161925 w 180181"/>
                        <a:gd name="connsiteY4" fmla="*/ 205582 h 205582"/>
                        <a:gd name="connsiteX5" fmla="*/ 161925 w 180181"/>
                        <a:gd name="connsiteY5" fmla="*/ 205582 h 205582"/>
                        <a:gd name="connsiteX6" fmla="*/ 161925 w 180181"/>
                        <a:gd name="connsiteY6" fmla="*/ 205582 h 2055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81" h="205582">
                          <a:moveTo>
                            <a:pt x="0" y="794"/>
                          </a:moveTo>
                          <a:cubicBezTo>
                            <a:pt x="50403" y="397"/>
                            <a:pt x="100807" y="0"/>
                            <a:pt x="109538" y="19844"/>
                          </a:cubicBezTo>
                          <a:cubicBezTo>
                            <a:pt x="118269" y="39688"/>
                            <a:pt x="43657" y="97632"/>
                            <a:pt x="52388" y="119857"/>
                          </a:cubicBezTo>
                          <a:cubicBezTo>
                            <a:pt x="61119" y="142082"/>
                            <a:pt x="143669" y="138907"/>
                            <a:pt x="161925" y="153194"/>
                          </a:cubicBezTo>
                          <a:cubicBezTo>
                            <a:pt x="180181" y="167481"/>
                            <a:pt x="161925" y="205582"/>
                            <a:pt x="161925" y="205582"/>
                          </a:cubicBezTo>
                          <a:lnTo>
                            <a:pt x="161925" y="205582"/>
                          </a:lnTo>
                          <a:lnTo>
                            <a:pt x="161925" y="205582"/>
                          </a:lnTo>
                        </a:path>
                      </a:pathLst>
                    </a:custGeom>
                  </p:spPr>
                  <p:style>
                    <a:lnRef idx="3">
                      <a:schemeClr val="accent5"/>
                    </a:lnRef>
                    <a:fillRef idx="0">
                      <a:schemeClr val="accent5"/>
                    </a:fillRef>
                    <a:effectRef idx="2">
                      <a:schemeClr val="accent5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69" name="Isosceles Triangle 268"/>
                    <p:cNvSpPr/>
                    <p:nvPr/>
                  </p:nvSpPr>
                  <p:spPr>
                    <a:xfrm>
                      <a:off x="803494" y="2761363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FF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70" name="สี่เหลี่ยมผืนผ้า 156"/>
                    <p:cNvSpPr/>
                    <p:nvPr/>
                  </p:nvSpPr>
                  <p:spPr>
                    <a:xfrm>
                      <a:off x="835547" y="2878692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T1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71" name="Isosceles Triangle 270"/>
                    <p:cNvSpPr/>
                    <p:nvPr/>
                  </p:nvSpPr>
                  <p:spPr>
                    <a:xfrm>
                      <a:off x="1245132" y="2438473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FF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72" name="สี่เหลี่ยมผืนผ้า 156"/>
                    <p:cNvSpPr/>
                    <p:nvPr/>
                  </p:nvSpPr>
                  <p:spPr>
                    <a:xfrm>
                      <a:off x="1277185" y="2555802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T2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73" name="Isosceles Triangle 272"/>
                    <p:cNvSpPr/>
                    <p:nvPr/>
                  </p:nvSpPr>
                  <p:spPr>
                    <a:xfrm>
                      <a:off x="1673760" y="2009845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FF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74" name="สี่เหลี่ยมผืนผ้า 156"/>
                    <p:cNvSpPr/>
                    <p:nvPr/>
                  </p:nvSpPr>
                  <p:spPr>
                    <a:xfrm>
                      <a:off x="1705813" y="2127174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T3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75" name="Isosceles Triangle 274"/>
                    <p:cNvSpPr/>
                    <p:nvPr/>
                  </p:nvSpPr>
                  <p:spPr>
                    <a:xfrm>
                      <a:off x="215127" y="2761363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FF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76" name="สี่เหลี่ยมผืนผ้า 156"/>
                    <p:cNvSpPr/>
                    <p:nvPr/>
                  </p:nvSpPr>
                  <p:spPr>
                    <a:xfrm>
                      <a:off x="247180" y="2878692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T0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cxnSp>
                  <p:nvCxnSpPr>
                    <p:cNvPr id="277" name="Straight Connector 276"/>
                    <p:cNvCxnSpPr>
                      <a:stCxn id="263" idx="2"/>
                      <a:endCxn id="275" idx="0"/>
                    </p:cNvCxnSpPr>
                    <p:nvPr/>
                  </p:nvCxnSpPr>
                  <p:spPr>
                    <a:xfrm rot="10800000" flipV="1">
                      <a:off x="424680" y="2555177"/>
                      <a:ext cx="177511" cy="20618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8" name="Straight Connector 277"/>
                    <p:cNvCxnSpPr>
                      <a:stCxn id="263" idx="6"/>
                      <a:endCxn id="269" idx="0"/>
                    </p:cNvCxnSpPr>
                    <p:nvPr/>
                  </p:nvCxnSpPr>
                  <p:spPr>
                    <a:xfrm>
                      <a:off x="854190" y="2555177"/>
                      <a:ext cx="158856" cy="20618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9" name="Straight Connector 278"/>
                    <p:cNvCxnSpPr>
                      <a:stCxn id="264" idx="6"/>
                      <a:endCxn id="271" idx="0"/>
                    </p:cNvCxnSpPr>
                    <p:nvPr/>
                  </p:nvCxnSpPr>
                  <p:spPr>
                    <a:xfrm>
                      <a:off x="1241253" y="2126549"/>
                      <a:ext cx="213431" cy="311924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0" name="Straight Connector 279"/>
                    <p:cNvCxnSpPr>
                      <a:stCxn id="265" idx="6"/>
                      <a:endCxn id="273" idx="0"/>
                    </p:cNvCxnSpPr>
                    <p:nvPr/>
                  </p:nvCxnSpPr>
                  <p:spPr>
                    <a:xfrm>
                      <a:off x="1640008" y="1735607"/>
                      <a:ext cx="243304" cy="27423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942517" y="5316261"/>
                    <a:ext cx="295274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</a:t>
                    </a:r>
                    <a:endParaRPr lang="th-TH" sz="2400" dirty="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545080" y="4967874"/>
                    <a:ext cx="52129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908749" y="4536628"/>
                    <a:ext cx="52129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h+2</a:t>
                    </a:r>
                    <a:endParaRPr lang="th-TH" sz="2400" dirty="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200427" y="5355663"/>
                    <a:ext cx="66075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h-1/</a:t>
                    </a:r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</a:t>
                    </a:r>
                    <a:endParaRPr lang="th-TH" sz="2400" dirty="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1214414" y="5038690"/>
                    <a:ext cx="70083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h/</a:t>
                    </a:r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1656589" y="4594416"/>
                    <a:ext cx="90762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r>
                      <a:rPr lang="en-US" sz="1600" b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/h+2</a:t>
                    </a:r>
                    <a:endParaRPr lang="th-TH" sz="24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  <p:sp>
                <p:nvSpPr>
                  <p:cNvPr id="260" name="Oval 160"/>
                  <p:cNvSpPr/>
                  <p:nvPr/>
                </p:nvSpPr>
                <p:spPr bwMode="auto">
                  <a:xfrm>
                    <a:off x="664971" y="5370258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-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sp>
                <p:nvSpPr>
                  <p:cNvPr id="261" name="Oval 160"/>
                  <p:cNvSpPr/>
                  <p:nvPr/>
                </p:nvSpPr>
                <p:spPr bwMode="auto">
                  <a:xfrm>
                    <a:off x="1065889" y="4937751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-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sp>
                <p:nvSpPr>
                  <p:cNvPr id="262" name="Oval 160"/>
                  <p:cNvSpPr/>
                  <p:nvPr/>
                </p:nvSpPr>
                <p:spPr bwMode="auto">
                  <a:xfrm>
                    <a:off x="1456831" y="4610434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/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</p:grpSp>
            <p:sp>
              <p:nvSpPr>
                <p:cNvPr id="149" name="สี่เหลี่ยมผืนผ้า 156"/>
                <p:cNvSpPr/>
                <p:nvPr/>
              </p:nvSpPr>
              <p:spPr>
                <a:xfrm>
                  <a:off x="674442" y="5833752"/>
                  <a:ext cx="971561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Long Side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</p:grpSp>
        </p:grpSp>
        <p:sp>
          <p:nvSpPr>
            <p:cNvPr id="158" name="Rectangle 157"/>
            <p:cNvSpPr/>
            <p:nvPr/>
          </p:nvSpPr>
          <p:spPr>
            <a:xfrm>
              <a:off x="5508104" y="6011996"/>
              <a:ext cx="3358612" cy="338554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  <a:latin typeface="Comic Sans MS" pitchFamily="66" charset="0"/>
                </a:rPr>
                <a:t>Left </a:t>
              </a:r>
              <a:r>
                <a:rPr lang="en-US" sz="1600" dirty="0" err="1">
                  <a:solidFill>
                    <a:srgbClr val="00B0F0"/>
                  </a:solidFill>
                  <a:latin typeface="Comic Sans MS" pitchFamily="66" charset="0"/>
                </a:rPr>
                <a:t>Subtree</a:t>
              </a:r>
              <a:r>
                <a:rPr lang="en-US" sz="1600" dirty="0">
                  <a:solidFill>
                    <a:srgbClr val="00B0F0"/>
                  </a:solidFill>
                  <a:latin typeface="Comic Sans MS" pitchFamily="66" charset="0"/>
                </a:rPr>
                <a:t> of Left son of </a:t>
              </a:r>
              <a:r>
                <a:rPr lang="en-US" sz="1600" dirty="0">
                  <a:solidFill>
                    <a:srgbClr val="FF0000"/>
                  </a:solidFill>
                  <a:latin typeface="Comic Sans MS" pitchFamily="66" charset="0"/>
                </a:rPr>
                <a:t>x</a:t>
              </a:r>
              <a:r>
                <a:rPr lang="en-US" sz="1600" dirty="0">
                  <a:solidFill>
                    <a:srgbClr val="00B0F0"/>
                  </a:solidFill>
                  <a:latin typeface="Comic Sans MS" pitchFamily="66" charset="0"/>
                </a:rPr>
                <a:t> (2)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Kinds of Rebalancing in AVL</a:t>
            </a:r>
            <a:endParaRPr lang="th-TH" dirty="0"/>
          </a:p>
        </p:txBody>
      </p:sp>
      <p:sp>
        <p:nvSpPr>
          <p:cNvPr id="389" name="Content Placeholder 38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Left</a:t>
            </a:r>
            <a:r>
              <a:rPr lang="en-US" dirty="0">
                <a:solidFill>
                  <a:srgbClr val="0070C0"/>
                </a:solidFill>
              </a:rPr>
              <a:t> subtree of </a:t>
            </a:r>
            <a:r>
              <a:rPr lang="en-US" dirty="0"/>
              <a:t>left</a:t>
            </a:r>
            <a:r>
              <a:rPr lang="en-US" dirty="0">
                <a:solidFill>
                  <a:srgbClr val="0070C0"/>
                </a:solidFill>
              </a:rPr>
              <a:t> 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endParaRPr lang="th-TH" dirty="0"/>
          </a:p>
        </p:txBody>
      </p:sp>
      <p:sp>
        <p:nvSpPr>
          <p:cNvPr id="390" name="Content Placeholder 38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3. 	Right </a:t>
            </a:r>
            <a:r>
              <a:rPr lang="en-US" dirty="0">
                <a:solidFill>
                  <a:srgbClr val="0070C0"/>
                </a:solidFill>
              </a:rPr>
              <a:t>subtree of </a:t>
            </a:r>
            <a:r>
              <a:rPr lang="en-US" dirty="0">
                <a:solidFill>
                  <a:prstClr val="black"/>
                </a:solidFill>
              </a:rPr>
              <a:t>right </a:t>
            </a:r>
            <a:r>
              <a:rPr lang="en-US" dirty="0">
                <a:solidFill>
                  <a:srgbClr val="0070C0"/>
                </a:solidFill>
              </a:rPr>
              <a:t>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endParaRPr lang="th-TH" dirty="0">
              <a:solidFill>
                <a:prstClr val="black"/>
              </a:solidFill>
            </a:endParaRPr>
          </a:p>
        </p:txBody>
      </p:sp>
      <p:cxnSp>
        <p:nvCxnSpPr>
          <p:cNvPr id="307" name="Straight Connector 306"/>
          <p:cNvCxnSpPr/>
          <p:nvPr/>
        </p:nvCxnSpPr>
        <p:spPr>
          <a:xfrm rot="5400000">
            <a:off x="2249471" y="3535363"/>
            <a:ext cx="450059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V="1">
            <a:off x="214282" y="3571876"/>
            <a:ext cx="8501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/>
          <p:cNvGrpSpPr/>
          <p:nvPr/>
        </p:nvGrpSpPr>
        <p:grpSpPr>
          <a:xfrm>
            <a:off x="4786314" y="1115452"/>
            <a:ext cx="4071966" cy="2527862"/>
            <a:chOff x="4786314" y="1115452"/>
            <a:chExt cx="4071966" cy="2527862"/>
          </a:xfrm>
        </p:grpSpPr>
        <p:sp>
          <p:nvSpPr>
            <p:cNvPr id="391" name="Rectangle 390"/>
            <p:cNvSpPr/>
            <p:nvPr/>
          </p:nvSpPr>
          <p:spPr>
            <a:xfrm>
              <a:off x="4786314" y="1115452"/>
              <a:ext cx="3929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Bef>
                  <a:spcPct val="20000"/>
                </a:spcBef>
              </a:pPr>
              <a:r>
                <a:rPr lang="en-US" dirty="0">
                  <a:solidFill>
                    <a:prstClr val="black"/>
                  </a:solidFill>
                  <a:latin typeface="Comic Sans MS" pitchFamily="66" charset="0"/>
                </a:rPr>
                <a:t>2. 	Right </a:t>
              </a:r>
              <a:r>
                <a:rPr lang="en-US" dirty="0">
                  <a:solidFill>
                    <a:srgbClr val="0070C0"/>
                  </a:solidFill>
                  <a:latin typeface="Comic Sans MS" pitchFamily="66" charset="0"/>
                </a:rPr>
                <a:t>subtree of </a:t>
              </a:r>
              <a:r>
                <a:rPr lang="en-US" dirty="0">
                  <a:solidFill>
                    <a:prstClr val="black"/>
                  </a:solidFill>
                  <a:latin typeface="Comic Sans MS" pitchFamily="66" charset="0"/>
                </a:rPr>
                <a:t>left</a:t>
              </a:r>
              <a:r>
                <a:rPr lang="en-US" dirty="0">
                  <a:solidFill>
                    <a:srgbClr val="0070C0"/>
                  </a:solidFill>
                  <a:latin typeface="Comic Sans MS" pitchFamily="66" charset="0"/>
                </a:rPr>
                <a:t> son of </a:t>
              </a:r>
              <a:r>
                <a:rPr lang="en-US" dirty="0">
                  <a:solidFill>
                    <a:srgbClr val="C00000"/>
                  </a:solidFill>
                  <a:latin typeface="Comic Sans MS" pitchFamily="66" charset="0"/>
                </a:rPr>
                <a:t>x</a:t>
              </a:r>
              <a:endParaRPr lang="th-TH" dirty="0">
                <a:solidFill>
                  <a:prstClr val="black"/>
                </a:solidFill>
                <a:latin typeface="Comic Sans MS" pitchFamily="66" charset="0"/>
              </a:endParaRPr>
            </a:p>
          </p:txBody>
        </p:sp>
        <p:grpSp>
          <p:nvGrpSpPr>
            <p:cNvPr id="235" name="Group 234"/>
            <p:cNvGrpSpPr/>
            <p:nvPr/>
          </p:nvGrpSpPr>
          <p:grpSpPr>
            <a:xfrm>
              <a:off x="4786314" y="1399271"/>
              <a:ext cx="4071966" cy="2244043"/>
              <a:chOff x="4786314" y="1399271"/>
              <a:chExt cx="4071966" cy="2244043"/>
            </a:xfrm>
          </p:grpSpPr>
          <p:grpSp>
            <p:nvGrpSpPr>
              <p:cNvPr id="10" name="Group 384"/>
              <p:cNvGrpSpPr/>
              <p:nvPr/>
            </p:nvGrpSpPr>
            <p:grpSpPr>
              <a:xfrm>
                <a:off x="4786314" y="1404993"/>
                <a:ext cx="1513208" cy="2238321"/>
                <a:chOff x="4786314" y="1115365"/>
                <a:chExt cx="1513208" cy="2238321"/>
              </a:xfrm>
            </p:grpSpPr>
            <p:sp>
              <p:nvSpPr>
                <p:cNvPr id="128" name="Oval 127"/>
                <p:cNvSpPr/>
                <p:nvPr/>
              </p:nvSpPr>
              <p:spPr bwMode="auto">
                <a:xfrm>
                  <a:off x="5513704" y="2140501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z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129" name="Oval 128"/>
                <p:cNvSpPr/>
                <p:nvPr/>
              </p:nvSpPr>
              <p:spPr bwMode="auto">
                <a:xfrm>
                  <a:off x="5214942" y="1711873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y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130" name="Oval 129"/>
                <p:cNvSpPr/>
                <p:nvPr/>
              </p:nvSpPr>
              <p:spPr bwMode="auto">
                <a:xfrm>
                  <a:off x="5618894" y="1320931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x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131" name="Straight Connector 130"/>
                <p:cNvCxnSpPr>
                  <a:stCxn id="130" idx="2"/>
                  <a:endCxn id="129" idx="0"/>
                </p:cNvCxnSpPr>
                <p:nvPr/>
              </p:nvCxnSpPr>
              <p:spPr>
                <a:xfrm rot="10800000" flipV="1">
                  <a:off x="5340942" y="1446931"/>
                  <a:ext cx="277952" cy="2649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29" idx="6"/>
                  <a:endCxn id="128" idx="0"/>
                </p:cNvCxnSpPr>
                <p:nvPr/>
              </p:nvCxnSpPr>
              <p:spPr>
                <a:xfrm>
                  <a:off x="5466942" y="1837873"/>
                  <a:ext cx="172762" cy="302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Freeform 132"/>
                <p:cNvSpPr/>
                <p:nvPr/>
              </p:nvSpPr>
              <p:spPr>
                <a:xfrm>
                  <a:off x="5580777" y="1115365"/>
                  <a:ext cx="180181" cy="205582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34" name="Isosceles Triangle 133"/>
                <p:cNvSpPr/>
                <p:nvPr/>
              </p:nvSpPr>
              <p:spPr>
                <a:xfrm>
                  <a:off x="5715008" y="2472687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35" name="สี่เหลี่ยมผืนผ้า 156"/>
                <p:cNvSpPr/>
                <p:nvPr/>
              </p:nvSpPr>
              <p:spPr>
                <a:xfrm>
                  <a:off x="5747061" y="2590016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T2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136" name="Isosceles Triangle 135"/>
                <p:cNvSpPr/>
                <p:nvPr/>
              </p:nvSpPr>
              <p:spPr>
                <a:xfrm>
                  <a:off x="4786314" y="203453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37" name="สี่เหลี่ยมผืนผ้า 156"/>
                <p:cNvSpPr/>
                <p:nvPr/>
              </p:nvSpPr>
              <p:spPr>
                <a:xfrm>
                  <a:off x="4818367" y="2151864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T0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138" name="Isosceles Triangle 137"/>
                <p:cNvSpPr/>
                <p:nvPr/>
              </p:nvSpPr>
              <p:spPr>
                <a:xfrm>
                  <a:off x="5857884" y="1721169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39" name="สี่เหลี่ยมผืนผ้า 156"/>
                <p:cNvSpPr/>
                <p:nvPr/>
              </p:nvSpPr>
              <p:spPr>
                <a:xfrm>
                  <a:off x="5889937" y="1838498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T3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140" name="Isosceles Triangle 139"/>
                <p:cNvSpPr/>
                <p:nvPr/>
              </p:nvSpPr>
              <p:spPr>
                <a:xfrm>
                  <a:off x="5085076" y="2472687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1" name="สี่เหลี่ยมผืนผ้า 156"/>
                <p:cNvSpPr/>
                <p:nvPr/>
              </p:nvSpPr>
              <p:spPr>
                <a:xfrm>
                  <a:off x="5117129" y="2590016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T1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142" name="Straight Connector 141"/>
                <p:cNvCxnSpPr>
                  <a:stCxn id="128" idx="2"/>
                  <a:endCxn id="140" idx="0"/>
                </p:cNvCxnSpPr>
                <p:nvPr/>
              </p:nvCxnSpPr>
              <p:spPr>
                <a:xfrm rot="10800000" flipV="1">
                  <a:off x="5294628" y="2266501"/>
                  <a:ext cx="21907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>
                  <a:stCxn id="128" idx="6"/>
                  <a:endCxn id="134" idx="0"/>
                </p:cNvCxnSpPr>
                <p:nvPr/>
              </p:nvCxnSpPr>
              <p:spPr>
                <a:xfrm>
                  <a:off x="5765704" y="2266501"/>
                  <a:ext cx="15885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29" idx="2"/>
                  <a:endCxn id="136" idx="0"/>
                </p:cNvCxnSpPr>
                <p:nvPr/>
              </p:nvCxnSpPr>
              <p:spPr>
                <a:xfrm rot="10800000" flipV="1">
                  <a:off x="4995866" y="1837873"/>
                  <a:ext cx="219076" cy="19666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>
                  <a:stCxn id="130" idx="6"/>
                  <a:endCxn id="138" idx="0"/>
                </p:cNvCxnSpPr>
                <p:nvPr/>
              </p:nvCxnSpPr>
              <p:spPr>
                <a:xfrm>
                  <a:off x="5870894" y="1446931"/>
                  <a:ext cx="196542" cy="2742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>
                  <a:endCxn id="335" idx="0"/>
                </p:cNvCxnSpPr>
                <p:nvPr/>
              </p:nvCxnSpPr>
              <p:spPr>
                <a:xfrm rot="16200000" flipH="1">
                  <a:off x="5176820" y="2895532"/>
                  <a:ext cx="181055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Oval 334"/>
                <p:cNvSpPr/>
                <p:nvPr/>
              </p:nvSpPr>
              <p:spPr bwMode="auto">
                <a:xfrm>
                  <a:off x="5145667" y="2986060"/>
                  <a:ext cx="252000" cy="25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337" name="Straight Connector 336"/>
                <p:cNvCxnSpPr>
                  <a:endCxn id="338" idx="0"/>
                </p:cNvCxnSpPr>
                <p:nvPr/>
              </p:nvCxnSpPr>
              <p:spPr>
                <a:xfrm rot="16200000" flipH="1">
                  <a:off x="5821478" y="2886105"/>
                  <a:ext cx="181055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8" name="Oval 337"/>
                <p:cNvSpPr/>
                <p:nvPr/>
              </p:nvSpPr>
              <p:spPr bwMode="auto">
                <a:xfrm>
                  <a:off x="5790325" y="2976633"/>
                  <a:ext cx="252000" cy="25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5415401" y="2984354"/>
                  <a:ext cx="5000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>
                          <a:lumMod val="50000"/>
                        </a:schemeClr>
                      </a:solidFill>
                    </a:rPr>
                    <a:t>or</a:t>
                  </a:r>
                  <a:endParaRPr lang="th-TH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1" name="Group 387"/>
              <p:cNvGrpSpPr/>
              <p:nvPr/>
            </p:nvGrpSpPr>
            <p:grpSpPr>
              <a:xfrm>
                <a:off x="6653228" y="1399271"/>
                <a:ext cx="2205052" cy="1815415"/>
                <a:chOff x="6653228" y="1109643"/>
                <a:chExt cx="2205052" cy="1815415"/>
              </a:xfrm>
            </p:grpSpPr>
            <p:sp>
              <p:nvSpPr>
                <p:cNvPr id="269" name="Oval 268"/>
                <p:cNvSpPr/>
                <p:nvPr/>
              </p:nvSpPr>
              <p:spPr bwMode="auto">
                <a:xfrm>
                  <a:off x="7040291" y="1749011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y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270" name="Oval 269"/>
                <p:cNvSpPr/>
                <p:nvPr/>
              </p:nvSpPr>
              <p:spPr bwMode="auto">
                <a:xfrm>
                  <a:off x="7649008" y="1320383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z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271" name="Straight Connector 270"/>
                <p:cNvCxnSpPr>
                  <a:stCxn id="270" idx="2"/>
                  <a:endCxn id="269" idx="0"/>
                </p:cNvCxnSpPr>
                <p:nvPr/>
              </p:nvCxnSpPr>
              <p:spPr>
                <a:xfrm rot="10800000" flipV="1">
                  <a:off x="7166292" y="1446383"/>
                  <a:ext cx="482717" cy="302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Freeform 271"/>
                <p:cNvSpPr/>
                <p:nvPr/>
              </p:nvSpPr>
              <p:spPr>
                <a:xfrm>
                  <a:off x="7616055" y="1109643"/>
                  <a:ext cx="180181" cy="205582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73" name="Isosceles Triangle 272"/>
                <p:cNvSpPr/>
                <p:nvPr/>
              </p:nvSpPr>
              <p:spPr>
                <a:xfrm>
                  <a:off x="7241595" y="2081197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74" name="สี่เหลี่ยมผืนผ้า 156"/>
                <p:cNvSpPr/>
                <p:nvPr/>
              </p:nvSpPr>
              <p:spPr>
                <a:xfrm>
                  <a:off x="7273648" y="2198526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T1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75" name="Isosceles Triangle 274"/>
                <p:cNvSpPr/>
                <p:nvPr/>
              </p:nvSpPr>
              <p:spPr>
                <a:xfrm>
                  <a:off x="6653228" y="2081197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76" name="สี่เหลี่ยมผืนผ้า 156"/>
                <p:cNvSpPr/>
                <p:nvPr/>
              </p:nvSpPr>
              <p:spPr>
                <a:xfrm>
                  <a:off x="6685281" y="2198526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T0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277" name="Straight Connector 276"/>
                <p:cNvCxnSpPr>
                  <a:stCxn id="269" idx="2"/>
                  <a:endCxn id="275" idx="0"/>
                </p:cNvCxnSpPr>
                <p:nvPr/>
              </p:nvCxnSpPr>
              <p:spPr>
                <a:xfrm rot="10800000" flipV="1">
                  <a:off x="6862781" y="1875011"/>
                  <a:ext cx="177511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>
                  <a:stCxn id="269" idx="6"/>
                  <a:endCxn id="273" idx="0"/>
                </p:cNvCxnSpPr>
                <p:nvPr/>
              </p:nvCxnSpPr>
              <p:spPr>
                <a:xfrm>
                  <a:off x="7292291" y="1875011"/>
                  <a:ext cx="15885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Oval 278"/>
                <p:cNvSpPr/>
                <p:nvPr/>
              </p:nvSpPr>
              <p:spPr bwMode="auto">
                <a:xfrm>
                  <a:off x="8215338" y="1750409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x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280" name="Straight Connector 279"/>
                <p:cNvCxnSpPr>
                  <a:stCxn id="270" idx="6"/>
                  <a:endCxn id="279" idx="0"/>
                </p:cNvCxnSpPr>
                <p:nvPr/>
              </p:nvCxnSpPr>
              <p:spPr>
                <a:xfrm>
                  <a:off x="7901008" y="1446383"/>
                  <a:ext cx="440330" cy="30402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Isosceles Triangle 280"/>
                <p:cNvSpPr/>
                <p:nvPr/>
              </p:nvSpPr>
              <p:spPr>
                <a:xfrm>
                  <a:off x="8416642" y="208259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82" name="สี่เหลี่ยมผืนผ้า 156"/>
                <p:cNvSpPr/>
                <p:nvPr/>
              </p:nvSpPr>
              <p:spPr>
                <a:xfrm>
                  <a:off x="8448695" y="2199924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T3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83" name="Isosceles Triangle 282"/>
                <p:cNvSpPr/>
                <p:nvPr/>
              </p:nvSpPr>
              <p:spPr>
                <a:xfrm>
                  <a:off x="7828275" y="208259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84" name="สี่เหลี่ยมผืนผ้า 156"/>
                <p:cNvSpPr/>
                <p:nvPr/>
              </p:nvSpPr>
              <p:spPr>
                <a:xfrm>
                  <a:off x="7860328" y="2199924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T2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285" name="Straight Connector 284"/>
                <p:cNvCxnSpPr>
                  <a:stCxn id="279" idx="2"/>
                  <a:endCxn id="283" idx="0"/>
                </p:cNvCxnSpPr>
                <p:nvPr/>
              </p:nvCxnSpPr>
              <p:spPr>
                <a:xfrm rot="10800000" flipV="1">
                  <a:off x="8037828" y="1876409"/>
                  <a:ext cx="177511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>
                  <a:stCxn id="279" idx="6"/>
                  <a:endCxn id="281" idx="0"/>
                </p:cNvCxnSpPr>
                <p:nvPr/>
              </p:nvCxnSpPr>
              <p:spPr>
                <a:xfrm>
                  <a:off x="8467338" y="1876409"/>
                  <a:ext cx="15885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endCxn id="342" idx="0"/>
                </p:cNvCxnSpPr>
                <p:nvPr/>
              </p:nvCxnSpPr>
              <p:spPr>
                <a:xfrm rot="16200000" flipH="1">
                  <a:off x="7367556" y="2495482"/>
                  <a:ext cx="18105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Oval 341"/>
                <p:cNvSpPr/>
                <p:nvPr/>
              </p:nvSpPr>
              <p:spPr bwMode="auto">
                <a:xfrm>
                  <a:off x="7336403" y="2586010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344" name="Straight Connector 343"/>
                <p:cNvCxnSpPr>
                  <a:endCxn id="345" idx="0"/>
                </p:cNvCxnSpPr>
                <p:nvPr/>
              </p:nvCxnSpPr>
              <p:spPr>
                <a:xfrm rot="16200000" flipH="1">
                  <a:off x="8012214" y="2486055"/>
                  <a:ext cx="18105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5" name="Oval 344"/>
                <p:cNvSpPr/>
                <p:nvPr/>
              </p:nvSpPr>
              <p:spPr bwMode="auto">
                <a:xfrm>
                  <a:off x="7981061" y="2576583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46" name="TextBox 345"/>
                <p:cNvSpPr txBox="1"/>
                <p:nvPr/>
              </p:nvSpPr>
              <p:spPr>
                <a:xfrm>
                  <a:off x="7572396" y="2555726"/>
                  <a:ext cx="4286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>
                          <a:lumMod val="50000"/>
                        </a:schemeClr>
                      </a:solidFill>
                    </a:rPr>
                    <a:t>or</a:t>
                  </a:r>
                  <a:endParaRPr lang="th-TH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395" name="Straight Arrow Connector 394"/>
              <p:cNvCxnSpPr/>
              <p:nvPr/>
            </p:nvCxnSpPr>
            <p:spPr>
              <a:xfrm>
                <a:off x="6429388" y="1714488"/>
                <a:ext cx="428628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7" name="Group 226"/>
          <p:cNvGrpSpPr/>
          <p:nvPr/>
        </p:nvGrpSpPr>
        <p:grpSpPr>
          <a:xfrm>
            <a:off x="4786314" y="3658216"/>
            <a:ext cx="4071966" cy="2795120"/>
            <a:chOff x="4786314" y="3621289"/>
            <a:chExt cx="4071966" cy="2795120"/>
          </a:xfrm>
        </p:grpSpPr>
        <p:grpSp>
          <p:nvGrpSpPr>
            <p:cNvPr id="14" name="Group 385"/>
            <p:cNvGrpSpPr/>
            <p:nvPr/>
          </p:nvGrpSpPr>
          <p:grpSpPr>
            <a:xfrm>
              <a:off x="4786314" y="4243396"/>
              <a:ext cx="1509710" cy="2173013"/>
              <a:chOff x="4786314" y="3643314"/>
              <a:chExt cx="1509710" cy="2173013"/>
            </a:xfrm>
          </p:grpSpPr>
          <p:sp>
            <p:nvSpPr>
              <p:cNvPr id="197" name="Oval 196"/>
              <p:cNvSpPr/>
              <p:nvPr/>
            </p:nvSpPr>
            <p:spPr bwMode="auto">
              <a:xfrm flipH="1">
                <a:off x="5307122" y="4668450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98" name="Oval 197"/>
              <p:cNvSpPr/>
              <p:nvPr/>
            </p:nvSpPr>
            <p:spPr bwMode="auto">
              <a:xfrm flipH="1">
                <a:off x="5605884" y="4239822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 bwMode="auto">
              <a:xfrm flipH="1">
                <a:off x="5201932" y="3848880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200" name="Straight Connector 199"/>
              <p:cNvCxnSpPr>
                <a:stCxn id="199" idx="2"/>
                <a:endCxn id="198" idx="0"/>
              </p:cNvCxnSpPr>
              <p:nvPr/>
            </p:nvCxnSpPr>
            <p:spPr>
              <a:xfrm rot="10800000" flipH="1" flipV="1">
                <a:off x="5453932" y="3974880"/>
                <a:ext cx="277952" cy="2649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>
                <a:stCxn id="198" idx="6"/>
                <a:endCxn id="197" idx="0"/>
              </p:cNvCxnSpPr>
              <p:nvPr/>
            </p:nvCxnSpPr>
            <p:spPr>
              <a:xfrm flipH="1">
                <a:off x="5433122" y="4365822"/>
                <a:ext cx="172762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Freeform 201"/>
              <p:cNvSpPr/>
              <p:nvPr/>
            </p:nvSpPr>
            <p:spPr>
              <a:xfrm flipH="1">
                <a:off x="5311868" y="3643314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3" name="Isosceles Triangle 202"/>
              <p:cNvSpPr/>
              <p:nvPr/>
            </p:nvSpPr>
            <p:spPr>
              <a:xfrm flipH="1">
                <a:off x="4929190" y="5000636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4" name="สี่เหลี่ยมผืนผ้า 156"/>
              <p:cNvSpPr/>
              <p:nvPr/>
            </p:nvSpPr>
            <p:spPr>
              <a:xfrm flipH="1">
                <a:off x="4957745" y="5117965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05" name="Isosceles Triangle 204"/>
              <p:cNvSpPr/>
              <p:nvPr/>
            </p:nvSpPr>
            <p:spPr>
              <a:xfrm flipH="1">
                <a:off x="5857884" y="4562484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6" name="สี่เหลี่ยมผืนผ้า 156"/>
              <p:cNvSpPr/>
              <p:nvPr/>
            </p:nvSpPr>
            <p:spPr>
              <a:xfrm flipH="1">
                <a:off x="5886439" y="4679813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07" name="Isosceles Triangle 206"/>
              <p:cNvSpPr/>
              <p:nvPr/>
            </p:nvSpPr>
            <p:spPr>
              <a:xfrm flipH="1">
                <a:off x="4786314" y="4249118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8" name="สี่เหลี่ยมผืนผ้า 156"/>
              <p:cNvSpPr/>
              <p:nvPr/>
            </p:nvSpPr>
            <p:spPr>
              <a:xfrm flipH="1">
                <a:off x="4814869" y="4366447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09" name="Isosceles Triangle 208"/>
              <p:cNvSpPr/>
              <p:nvPr/>
            </p:nvSpPr>
            <p:spPr>
              <a:xfrm flipH="1">
                <a:off x="5559122" y="5000636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10" name="สี่เหลี่ยมผืนผ้า 156"/>
              <p:cNvSpPr/>
              <p:nvPr/>
            </p:nvSpPr>
            <p:spPr>
              <a:xfrm flipH="1">
                <a:off x="5587677" y="5117965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211" name="Straight Connector 210"/>
              <p:cNvCxnSpPr>
                <a:stCxn id="197" idx="2"/>
                <a:endCxn id="209" idx="0"/>
              </p:cNvCxnSpPr>
              <p:nvPr/>
            </p:nvCxnSpPr>
            <p:spPr>
              <a:xfrm rot="10800000" flipH="1" flipV="1">
                <a:off x="5559122" y="4794450"/>
                <a:ext cx="21907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>
                <a:stCxn id="197" idx="6"/>
                <a:endCxn id="203" idx="0"/>
              </p:cNvCxnSpPr>
              <p:nvPr/>
            </p:nvCxnSpPr>
            <p:spPr>
              <a:xfrm flipH="1">
                <a:off x="5148266" y="4794450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>
                <a:stCxn id="198" idx="2"/>
                <a:endCxn id="205" idx="0"/>
              </p:cNvCxnSpPr>
              <p:nvPr/>
            </p:nvCxnSpPr>
            <p:spPr>
              <a:xfrm rot="10800000" flipH="1" flipV="1">
                <a:off x="5857884" y="4365822"/>
                <a:ext cx="219076" cy="1966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199" idx="6"/>
                <a:endCxn id="207" idx="0"/>
              </p:cNvCxnSpPr>
              <p:nvPr/>
            </p:nvCxnSpPr>
            <p:spPr>
              <a:xfrm flipH="1">
                <a:off x="5005390" y="3974880"/>
                <a:ext cx="196542" cy="2742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>
                <a:endCxn id="363" idx="0"/>
              </p:cNvCxnSpPr>
              <p:nvPr/>
            </p:nvCxnSpPr>
            <p:spPr>
              <a:xfrm rot="16200000" flipH="1">
                <a:off x="5031781" y="5420092"/>
                <a:ext cx="18105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3" name="Oval 362"/>
              <p:cNvSpPr/>
              <p:nvPr/>
            </p:nvSpPr>
            <p:spPr bwMode="auto">
              <a:xfrm>
                <a:off x="5000628" y="5510620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365" name="Straight Connector 364"/>
              <p:cNvCxnSpPr>
                <a:endCxn id="366" idx="0"/>
              </p:cNvCxnSpPr>
              <p:nvPr/>
            </p:nvCxnSpPr>
            <p:spPr>
              <a:xfrm rot="16200000" flipH="1">
                <a:off x="5676439" y="5410665"/>
                <a:ext cx="18105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6" name="Oval 365"/>
              <p:cNvSpPr/>
              <p:nvPr/>
            </p:nvSpPr>
            <p:spPr bwMode="auto">
              <a:xfrm>
                <a:off x="5645286" y="5501193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67" name="TextBox 366"/>
              <p:cNvSpPr txBox="1"/>
              <p:nvPr/>
            </p:nvSpPr>
            <p:spPr>
              <a:xfrm>
                <a:off x="5244815" y="5446995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386"/>
            <p:cNvGrpSpPr/>
            <p:nvPr/>
          </p:nvGrpSpPr>
          <p:grpSpPr>
            <a:xfrm>
              <a:off x="6642871" y="4242535"/>
              <a:ext cx="2215409" cy="1745246"/>
              <a:chOff x="6642871" y="3642453"/>
              <a:chExt cx="2215409" cy="1745246"/>
            </a:xfrm>
          </p:grpSpPr>
          <p:sp>
            <p:nvSpPr>
              <p:cNvPr id="288" name="Oval 287"/>
              <p:cNvSpPr/>
              <p:nvPr/>
            </p:nvSpPr>
            <p:spPr bwMode="auto">
              <a:xfrm flipH="1">
                <a:off x="8195850" y="4281821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 bwMode="auto">
              <a:xfrm flipH="1">
                <a:off x="7587133" y="3853193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290" name="Straight Connector 289"/>
              <p:cNvCxnSpPr>
                <a:stCxn id="289" idx="2"/>
                <a:endCxn id="288" idx="0"/>
              </p:cNvCxnSpPr>
              <p:nvPr/>
            </p:nvCxnSpPr>
            <p:spPr>
              <a:xfrm rot="10800000" flipH="1" flipV="1">
                <a:off x="7839132" y="3979193"/>
                <a:ext cx="482717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Freeform 290"/>
              <p:cNvSpPr/>
              <p:nvPr/>
            </p:nvSpPr>
            <p:spPr>
              <a:xfrm flipH="1">
                <a:off x="7691905" y="3642453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92" name="Isosceles Triangle 291"/>
              <p:cNvSpPr/>
              <p:nvPr/>
            </p:nvSpPr>
            <p:spPr>
              <a:xfrm flipH="1">
                <a:off x="7817918" y="4614007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93" name="สี่เหลี่ยมผืนผ้า 156"/>
              <p:cNvSpPr/>
              <p:nvPr/>
            </p:nvSpPr>
            <p:spPr>
              <a:xfrm flipH="1">
                <a:off x="7860328" y="4731336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94" name="Isosceles Triangle 293"/>
              <p:cNvSpPr/>
              <p:nvPr/>
            </p:nvSpPr>
            <p:spPr>
              <a:xfrm flipH="1">
                <a:off x="8406285" y="4614007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95" name="สี่เหลี่ยมผืนผ้า 156"/>
              <p:cNvSpPr/>
              <p:nvPr/>
            </p:nvSpPr>
            <p:spPr>
              <a:xfrm flipH="1">
                <a:off x="8448695" y="4731336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296" name="Straight Connector 295"/>
              <p:cNvCxnSpPr>
                <a:stCxn id="288" idx="2"/>
                <a:endCxn id="294" idx="0"/>
              </p:cNvCxnSpPr>
              <p:nvPr/>
            </p:nvCxnSpPr>
            <p:spPr>
              <a:xfrm rot="10800000" flipH="1" flipV="1">
                <a:off x="8447849" y="4407821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>
                <a:stCxn id="288" idx="6"/>
                <a:endCxn id="292" idx="0"/>
              </p:cNvCxnSpPr>
              <p:nvPr/>
            </p:nvCxnSpPr>
            <p:spPr>
              <a:xfrm flipH="1">
                <a:off x="8036994" y="4407821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Oval 297"/>
              <p:cNvSpPr/>
              <p:nvPr/>
            </p:nvSpPr>
            <p:spPr bwMode="auto">
              <a:xfrm flipH="1">
                <a:off x="7020803" y="428321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299" name="Straight Connector 298"/>
              <p:cNvCxnSpPr>
                <a:stCxn id="289" idx="6"/>
                <a:endCxn id="298" idx="0"/>
              </p:cNvCxnSpPr>
              <p:nvPr/>
            </p:nvCxnSpPr>
            <p:spPr>
              <a:xfrm flipH="1">
                <a:off x="7146803" y="3979193"/>
                <a:ext cx="440330" cy="304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0" name="Isosceles Triangle 299"/>
              <p:cNvSpPr/>
              <p:nvPr/>
            </p:nvSpPr>
            <p:spPr>
              <a:xfrm flipH="1">
                <a:off x="6642871" y="461540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01" name="สี่เหลี่ยมผืนผ้า 156"/>
              <p:cNvSpPr/>
              <p:nvPr/>
            </p:nvSpPr>
            <p:spPr>
              <a:xfrm flipH="1">
                <a:off x="6685281" y="473273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02" name="Isosceles Triangle 301"/>
              <p:cNvSpPr/>
              <p:nvPr/>
            </p:nvSpPr>
            <p:spPr>
              <a:xfrm flipH="1">
                <a:off x="7231238" y="461540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03" name="สี่เหลี่ยมผืนผ้า 156"/>
              <p:cNvSpPr/>
              <p:nvPr/>
            </p:nvSpPr>
            <p:spPr>
              <a:xfrm flipH="1">
                <a:off x="7273648" y="473273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304" name="Straight Connector 303"/>
              <p:cNvCxnSpPr>
                <a:stCxn id="298" idx="2"/>
                <a:endCxn id="302" idx="0"/>
              </p:cNvCxnSpPr>
              <p:nvPr/>
            </p:nvCxnSpPr>
            <p:spPr>
              <a:xfrm rot="10800000" flipH="1" flipV="1">
                <a:off x="7272802" y="4409219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>
                <a:stCxn id="298" idx="6"/>
                <a:endCxn id="300" idx="0"/>
              </p:cNvCxnSpPr>
              <p:nvPr/>
            </p:nvCxnSpPr>
            <p:spPr>
              <a:xfrm flipH="1">
                <a:off x="6861947" y="4409219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>
                <a:endCxn id="370" idx="0"/>
              </p:cNvCxnSpPr>
              <p:nvPr/>
            </p:nvCxnSpPr>
            <p:spPr>
              <a:xfrm rot="16200000" flipH="1">
                <a:off x="7335978" y="5034331"/>
                <a:ext cx="1810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0" name="Oval 369"/>
              <p:cNvSpPr/>
              <p:nvPr/>
            </p:nvSpPr>
            <p:spPr bwMode="auto">
              <a:xfrm>
                <a:off x="7304825" y="512485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372" name="Straight Connector 371"/>
              <p:cNvCxnSpPr>
                <a:endCxn id="373" idx="0"/>
              </p:cNvCxnSpPr>
              <p:nvPr/>
            </p:nvCxnSpPr>
            <p:spPr>
              <a:xfrm rot="16200000" flipH="1">
                <a:off x="7980636" y="5024904"/>
                <a:ext cx="1810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Oval 372"/>
              <p:cNvSpPr/>
              <p:nvPr/>
            </p:nvSpPr>
            <p:spPr bwMode="auto">
              <a:xfrm>
                <a:off x="7949483" y="5115432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74" name="TextBox 373"/>
              <p:cNvSpPr txBox="1"/>
              <p:nvPr/>
            </p:nvSpPr>
            <p:spPr>
              <a:xfrm>
                <a:off x="7549012" y="5018367"/>
                <a:ext cx="452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92" name="Rectangle 391"/>
            <p:cNvSpPr/>
            <p:nvPr/>
          </p:nvSpPr>
          <p:spPr>
            <a:xfrm>
              <a:off x="4786314" y="3621289"/>
              <a:ext cx="38576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spcBef>
                  <a:spcPct val="20000"/>
                </a:spcBef>
              </a:pPr>
              <a:r>
                <a:rPr lang="en-US" dirty="0">
                  <a:solidFill>
                    <a:prstClr val="black"/>
                  </a:solidFill>
                  <a:latin typeface="Comic Sans MS" pitchFamily="66" charset="0"/>
                </a:rPr>
                <a:t>4. 	Left </a:t>
              </a:r>
              <a:r>
                <a:rPr lang="en-US" dirty="0">
                  <a:solidFill>
                    <a:srgbClr val="0070C0"/>
                  </a:solidFill>
                  <a:latin typeface="Comic Sans MS" pitchFamily="66" charset="0"/>
                </a:rPr>
                <a:t>subtree of </a:t>
              </a:r>
              <a:r>
                <a:rPr lang="en-US" dirty="0">
                  <a:solidFill>
                    <a:prstClr val="black"/>
                  </a:solidFill>
                  <a:latin typeface="Comic Sans MS" pitchFamily="66" charset="0"/>
                </a:rPr>
                <a:t>right </a:t>
              </a:r>
              <a:r>
                <a:rPr lang="en-US" dirty="0">
                  <a:solidFill>
                    <a:srgbClr val="0070C0"/>
                  </a:solidFill>
                  <a:latin typeface="Comic Sans MS" pitchFamily="66" charset="0"/>
                </a:rPr>
                <a:t>son of </a:t>
              </a:r>
              <a:r>
                <a:rPr lang="en-US" dirty="0">
                  <a:solidFill>
                    <a:srgbClr val="C00000"/>
                  </a:solidFill>
                  <a:latin typeface="Comic Sans MS" pitchFamily="66" charset="0"/>
                </a:rPr>
                <a:t>x</a:t>
              </a:r>
              <a:endParaRPr lang="th-TH" dirty="0">
                <a:solidFill>
                  <a:prstClr val="black"/>
                </a:solidFill>
                <a:latin typeface="Comic Sans MS" pitchFamily="66" charset="0"/>
              </a:endParaRPr>
            </a:p>
          </p:txBody>
        </p:sp>
        <p:cxnSp>
          <p:nvCxnSpPr>
            <p:cNvPr id="397" name="Straight Arrow Connector 396"/>
            <p:cNvCxnSpPr/>
            <p:nvPr/>
          </p:nvCxnSpPr>
          <p:spPr>
            <a:xfrm>
              <a:off x="6429388" y="4645034"/>
              <a:ext cx="42862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215127" y="1400139"/>
            <a:ext cx="4133033" cy="2186894"/>
            <a:chOff x="215127" y="1400139"/>
            <a:chExt cx="4133033" cy="2186894"/>
          </a:xfrm>
        </p:grpSpPr>
        <p:cxnSp>
          <p:nvCxnSpPr>
            <p:cNvPr id="311" name="Straight Arrow Connector 310"/>
            <p:cNvCxnSpPr/>
            <p:nvPr/>
          </p:nvCxnSpPr>
          <p:spPr>
            <a:xfrm>
              <a:off x="2143108" y="1712900"/>
              <a:ext cx="42862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381"/>
            <p:cNvGrpSpPr/>
            <p:nvPr/>
          </p:nvGrpSpPr>
          <p:grpSpPr>
            <a:xfrm>
              <a:off x="2143108" y="1400139"/>
              <a:ext cx="2205052" cy="1790713"/>
              <a:chOff x="2000232" y="1110511"/>
              <a:chExt cx="2205052" cy="1790713"/>
            </a:xfrm>
          </p:grpSpPr>
          <p:sp>
            <p:nvSpPr>
              <p:cNvPr id="218" name="Oval 217"/>
              <p:cNvSpPr/>
              <p:nvPr/>
            </p:nvSpPr>
            <p:spPr bwMode="auto">
              <a:xfrm>
                <a:off x="2387295" y="174987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219" name="Oval 218"/>
              <p:cNvSpPr/>
              <p:nvPr/>
            </p:nvSpPr>
            <p:spPr bwMode="auto">
              <a:xfrm>
                <a:off x="2996012" y="1321251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222" name="Straight Connector 221"/>
              <p:cNvCxnSpPr>
                <a:stCxn id="219" idx="2"/>
                <a:endCxn id="218" idx="0"/>
              </p:cNvCxnSpPr>
              <p:nvPr/>
            </p:nvCxnSpPr>
            <p:spPr>
              <a:xfrm rot="10800000" flipV="1">
                <a:off x="2513296" y="1447251"/>
                <a:ext cx="482717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Freeform 222"/>
              <p:cNvSpPr/>
              <p:nvPr/>
            </p:nvSpPr>
            <p:spPr>
              <a:xfrm>
                <a:off x="2963059" y="1110511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24" name="Isosceles Triangle 223"/>
              <p:cNvSpPr/>
              <p:nvPr/>
            </p:nvSpPr>
            <p:spPr>
              <a:xfrm>
                <a:off x="2588599" y="208206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25" name="สี่เหลี่ยมผืนผ้า 156"/>
              <p:cNvSpPr/>
              <p:nvPr/>
            </p:nvSpPr>
            <p:spPr>
              <a:xfrm>
                <a:off x="2620652" y="219939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30" name="Isosceles Triangle 229"/>
              <p:cNvSpPr/>
              <p:nvPr/>
            </p:nvSpPr>
            <p:spPr>
              <a:xfrm>
                <a:off x="2000232" y="208206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31" name="สี่เหลี่ยมผืนผ้า 156"/>
              <p:cNvSpPr/>
              <p:nvPr/>
            </p:nvSpPr>
            <p:spPr>
              <a:xfrm>
                <a:off x="2032285" y="219939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232" name="Straight Connector 231"/>
              <p:cNvCxnSpPr>
                <a:stCxn id="218" idx="2"/>
                <a:endCxn id="230" idx="0"/>
              </p:cNvCxnSpPr>
              <p:nvPr/>
            </p:nvCxnSpPr>
            <p:spPr>
              <a:xfrm rot="10800000" flipV="1">
                <a:off x="2209785" y="1875879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18" idx="6"/>
                <a:endCxn id="224" idx="0"/>
              </p:cNvCxnSpPr>
              <p:nvPr/>
            </p:nvCxnSpPr>
            <p:spPr>
              <a:xfrm>
                <a:off x="2639295" y="1875879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Oval 238"/>
              <p:cNvSpPr/>
              <p:nvPr/>
            </p:nvSpPr>
            <p:spPr bwMode="auto">
              <a:xfrm>
                <a:off x="3562342" y="175127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240" name="Straight Connector 239"/>
              <p:cNvCxnSpPr>
                <a:stCxn id="219" idx="6"/>
                <a:endCxn id="239" idx="0"/>
              </p:cNvCxnSpPr>
              <p:nvPr/>
            </p:nvCxnSpPr>
            <p:spPr>
              <a:xfrm>
                <a:off x="3248012" y="1447251"/>
                <a:ext cx="440330" cy="304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Isosceles Triangle 240"/>
              <p:cNvSpPr/>
              <p:nvPr/>
            </p:nvSpPr>
            <p:spPr>
              <a:xfrm>
                <a:off x="3763646" y="20834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42" name="สี่เหลี่ยมผืนผ้า 156"/>
              <p:cNvSpPr/>
              <p:nvPr/>
            </p:nvSpPr>
            <p:spPr>
              <a:xfrm>
                <a:off x="3795699" y="22007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43" name="Isosceles Triangle 242"/>
              <p:cNvSpPr/>
              <p:nvPr/>
            </p:nvSpPr>
            <p:spPr>
              <a:xfrm>
                <a:off x="3175279" y="20834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44" name="สี่เหลี่ยมผืนผ้า 156"/>
              <p:cNvSpPr/>
              <p:nvPr/>
            </p:nvSpPr>
            <p:spPr>
              <a:xfrm>
                <a:off x="3207332" y="22007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245" name="Straight Connector 244"/>
              <p:cNvCxnSpPr>
                <a:stCxn id="239" idx="2"/>
                <a:endCxn id="243" idx="0"/>
              </p:cNvCxnSpPr>
              <p:nvPr/>
            </p:nvCxnSpPr>
            <p:spPr>
              <a:xfrm rot="10800000" flipV="1">
                <a:off x="3384832" y="1877277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39" idx="6"/>
                <a:endCxn id="241" idx="0"/>
              </p:cNvCxnSpPr>
              <p:nvPr/>
            </p:nvCxnSpPr>
            <p:spPr>
              <a:xfrm>
                <a:off x="3814342" y="1877277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25"/>
              <p:cNvGrpSpPr/>
              <p:nvPr/>
            </p:nvGrpSpPr>
            <p:grpSpPr>
              <a:xfrm>
                <a:off x="2115398" y="2414461"/>
                <a:ext cx="252000" cy="433056"/>
                <a:chOff x="101279" y="2839213"/>
                <a:chExt cx="252000" cy="433056"/>
              </a:xfrm>
            </p:grpSpPr>
            <p:cxnSp>
              <p:nvCxnSpPr>
                <p:cNvPr id="327" name="Straight Connector 326"/>
                <p:cNvCxnSpPr>
                  <a:endCxn id="328" idx="0"/>
                </p:cNvCxnSpPr>
                <p:nvPr/>
              </p:nvCxnSpPr>
              <p:spPr>
                <a:xfrm rot="16200000" flipH="1">
                  <a:off x="132432" y="2929741"/>
                  <a:ext cx="18105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Oval 327"/>
                <p:cNvSpPr/>
                <p:nvPr/>
              </p:nvSpPr>
              <p:spPr bwMode="auto">
                <a:xfrm>
                  <a:off x="101279" y="3020269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8" name="Group 328"/>
              <p:cNvGrpSpPr/>
              <p:nvPr/>
            </p:nvGrpSpPr>
            <p:grpSpPr>
              <a:xfrm>
                <a:off x="2690781" y="2405034"/>
                <a:ext cx="252000" cy="433056"/>
                <a:chOff x="101279" y="2839213"/>
                <a:chExt cx="252000" cy="433056"/>
              </a:xfrm>
            </p:grpSpPr>
            <p:cxnSp>
              <p:nvCxnSpPr>
                <p:cNvPr id="330" name="Straight Connector 329"/>
                <p:cNvCxnSpPr>
                  <a:endCxn id="331" idx="0"/>
                </p:cNvCxnSpPr>
                <p:nvPr/>
              </p:nvCxnSpPr>
              <p:spPr>
                <a:xfrm rot="16200000" flipH="1">
                  <a:off x="132432" y="2929741"/>
                  <a:ext cx="18105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1" name="Oval 330"/>
                <p:cNvSpPr/>
                <p:nvPr/>
              </p:nvSpPr>
              <p:spPr bwMode="auto">
                <a:xfrm>
                  <a:off x="101279" y="3020269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</p:grpSp>
          <p:sp>
            <p:nvSpPr>
              <p:cNvPr id="332" name="TextBox 331"/>
              <p:cNvSpPr txBox="1"/>
              <p:nvPr/>
            </p:nvSpPr>
            <p:spPr>
              <a:xfrm>
                <a:off x="2318020" y="2531892"/>
                <a:ext cx="46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6" name="Group 407"/>
            <p:cNvGrpSpPr/>
            <p:nvPr/>
          </p:nvGrpSpPr>
          <p:grpSpPr>
            <a:xfrm>
              <a:off x="215127" y="1404041"/>
              <a:ext cx="1900271" cy="2182992"/>
              <a:chOff x="215127" y="1404041"/>
              <a:chExt cx="1900271" cy="2182992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602190" y="242917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6" name="Oval 5"/>
              <p:cNvSpPr/>
              <p:nvPr/>
            </p:nvSpPr>
            <p:spPr bwMode="auto">
              <a:xfrm>
                <a:off x="989253" y="200054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388008" y="160960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9" name="Straight Connector 8"/>
              <p:cNvCxnSpPr>
                <a:stCxn id="7" idx="2"/>
                <a:endCxn id="6" idx="0"/>
              </p:cNvCxnSpPr>
              <p:nvPr/>
            </p:nvCxnSpPr>
            <p:spPr>
              <a:xfrm rot="10800000" flipV="1">
                <a:off x="1115254" y="1735607"/>
                <a:ext cx="272755" cy="2649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6" idx="2"/>
                <a:endCxn id="5" idx="0"/>
              </p:cNvCxnSpPr>
              <p:nvPr/>
            </p:nvCxnSpPr>
            <p:spPr>
              <a:xfrm rot="10800000" flipV="1">
                <a:off x="728191" y="2126549"/>
                <a:ext cx="261063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reeform 57"/>
              <p:cNvSpPr/>
              <p:nvPr/>
            </p:nvSpPr>
            <p:spPr>
              <a:xfrm>
                <a:off x="1360298" y="1404041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7" name="Isosceles Triangle 76"/>
              <p:cNvSpPr/>
              <p:nvPr/>
            </p:nvSpPr>
            <p:spPr>
              <a:xfrm>
                <a:off x="803494" y="27613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8" name="สี่เหลี่ยมผืนผ้า 156"/>
              <p:cNvSpPr/>
              <p:nvPr/>
            </p:nvSpPr>
            <p:spPr>
              <a:xfrm>
                <a:off x="835547" y="28786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81" name="Isosceles Triangle 80"/>
              <p:cNvSpPr/>
              <p:nvPr/>
            </p:nvSpPr>
            <p:spPr>
              <a:xfrm>
                <a:off x="1245132" y="243847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82" name="สี่เหลี่ยมผืนผ้า 156"/>
              <p:cNvSpPr/>
              <p:nvPr/>
            </p:nvSpPr>
            <p:spPr>
              <a:xfrm>
                <a:off x="1277185" y="255580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84" name="Isosceles Triangle 83"/>
              <p:cNvSpPr/>
              <p:nvPr/>
            </p:nvSpPr>
            <p:spPr>
              <a:xfrm>
                <a:off x="1673760" y="200984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85" name="สี่เหลี่ยมผืนผ้า 156"/>
              <p:cNvSpPr/>
              <p:nvPr/>
            </p:nvSpPr>
            <p:spPr>
              <a:xfrm>
                <a:off x="1705813" y="212717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87" name="Isosceles Triangle 86"/>
              <p:cNvSpPr/>
              <p:nvPr/>
            </p:nvSpPr>
            <p:spPr>
              <a:xfrm>
                <a:off x="215127" y="27613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88" name="สี่เหลี่ยมผืนผ้า 156"/>
              <p:cNvSpPr/>
              <p:nvPr/>
            </p:nvSpPr>
            <p:spPr>
              <a:xfrm>
                <a:off x="247180" y="28786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90" name="Straight Connector 89"/>
              <p:cNvCxnSpPr>
                <a:stCxn id="5" idx="2"/>
                <a:endCxn id="87" idx="0"/>
              </p:cNvCxnSpPr>
              <p:nvPr/>
            </p:nvCxnSpPr>
            <p:spPr>
              <a:xfrm rot="10800000" flipV="1">
                <a:off x="424680" y="2555177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5" idx="6"/>
                <a:endCxn id="77" idx="0"/>
              </p:cNvCxnSpPr>
              <p:nvPr/>
            </p:nvCxnSpPr>
            <p:spPr>
              <a:xfrm>
                <a:off x="854190" y="2555177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6" idx="6"/>
                <a:endCxn id="81" idx="0"/>
              </p:cNvCxnSpPr>
              <p:nvPr/>
            </p:nvCxnSpPr>
            <p:spPr>
              <a:xfrm>
                <a:off x="1241253" y="2126549"/>
                <a:ext cx="213431" cy="3119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7" idx="6"/>
                <a:endCxn id="84" idx="0"/>
              </p:cNvCxnSpPr>
              <p:nvPr/>
            </p:nvCxnSpPr>
            <p:spPr>
              <a:xfrm>
                <a:off x="1640008" y="1735607"/>
                <a:ext cx="243304" cy="2742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318"/>
              <p:cNvGrpSpPr/>
              <p:nvPr/>
            </p:nvGrpSpPr>
            <p:grpSpPr>
              <a:xfrm>
                <a:off x="316438" y="3100270"/>
                <a:ext cx="252000" cy="433056"/>
                <a:chOff x="101279" y="2839213"/>
                <a:chExt cx="252000" cy="433056"/>
              </a:xfrm>
            </p:grpSpPr>
            <p:cxnSp>
              <p:nvCxnSpPr>
                <p:cNvPr id="315" name="Straight Connector 314"/>
                <p:cNvCxnSpPr>
                  <a:endCxn id="318" idx="0"/>
                </p:cNvCxnSpPr>
                <p:nvPr/>
              </p:nvCxnSpPr>
              <p:spPr>
                <a:xfrm rot="16200000" flipH="1">
                  <a:off x="132432" y="2929741"/>
                  <a:ext cx="181055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Oval 317"/>
                <p:cNvSpPr/>
                <p:nvPr/>
              </p:nvSpPr>
              <p:spPr bwMode="auto">
                <a:xfrm>
                  <a:off x="101279" y="3020269"/>
                  <a:ext cx="252000" cy="25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18" name="Group 321"/>
              <p:cNvGrpSpPr/>
              <p:nvPr/>
            </p:nvGrpSpPr>
            <p:grpSpPr>
              <a:xfrm>
                <a:off x="891821" y="3090843"/>
                <a:ext cx="252000" cy="433056"/>
                <a:chOff x="101279" y="2839213"/>
                <a:chExt cx="252000" cy="433056"/>
              </a:xfrm>
            </p:grpSpPr>
            <p:cxnSp>
              <p:nvCxnSpPr>
                <p:cNvPr id="323" name="Straight Connector 322"/>
                <p:cNvCxnSpPr>
                  <a:endCxn id="324" idx="0"/>
                </p:cNvCxnSpPr>
                <p:nvPr/>
              </p:nvCxnSpPr>
              <p:spPr>
                <a:xfrm rot="16200000" flipH="1">
                  <a:off x="132432" y="2929741"/>
                  <a:ext cx="181055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Oval 323"/>
                <p:cNvSpPr/>
                <p:nvPr/>
              </p:nvSpPr>
              <p:spPr bwMode="auto">
                <a:xfrm>
                  <a:off x="101279" y="3020269"/>
                  <a:ext cx="252000" cy="252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</p:grpSp>
          <p:sp>
            <p:nvSpPr>
              <p:cNvPr id="325" name="TextBox 324"/>
              <p:cNvSpPr txBox="1"/>
              <p:nvPr/>
            </p:nvSpPr>
            <p:spPr>
              <a:xfrm>
                <a:off x="519060" y="3217701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8" name="รูปแบบอิสระ 4"/>
              <p:cNvSpPr/>
              <p:nvPr/>
            </p:nvSpPr>
            <p:spPr>
              <a:xfrm>
                <a:off x="1285852" y="1477766"/>
                <a:ext cx="495300" cy="236722"/>
              </a:xfrm>
              <a:custGeom>
                <a:avLst/>
                <a:gdLst>
                  <a:gd name="connsiteX0" fmla="*/ 0 w 495300"/>
                  <a:gd name="connsiteY0" fmla="*/ 131947 h 236722"/>
                  <a:gd name="connsiteX1" fmla="*/ 133350 w 495300"/>
                  <a:gd name="connsiteY1" fmla="*/ 8122 h 236722"/>
                  <a:gd name="connsiteX2" fmla="*/ 333375 w 495300"/>
                  <a:gd name="connsiteY2" fmla="*/ 27172 h 236722"/>
                  <a:gd name="connsiteX3" fmla="*/ 466725 w 495300"/>
                  <a:gd name="connsiteY3" fmla="*/ 150997 h 236722"/>
                  <a:gd name="connsiteX4" fmla="*/ 495300 w 495300"/>
                  <a:gd name="connsiteY4" fmla="*/ 236722 h 23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236722">
                    <a:moveTo>
                      <a:pt x="0" y="131947"/>
                    </a:moveTo>
                    <a:cubicBezTo>
                      <a:pt x="38893" y="78766"/>
                      <a:pt x="77787" y="25585"/>
                      <a:pt x="133350" y="8122"/>
                    </a:cubicBezTo>
                    <a:cubicBezTo>
                      <a:pt x="188913" y="-9341"/>
                      <a:pt x="277813" y="3360"/>
                      <a:pt x="333375" y="27172"/>
                    </a:cubicBezTo>
                    <a:cubicBezTo>
                      <a:pt x="388937" y="50984"/>
                      <a:pt x="439738" y="116072"/>
                      <a:pt x="466725" y="150997"/>
                    </a:cubicBezTo>
                    <a:cubicBezTo>
                      <a:pt x="493713" y="185922"/>
                      <a:pt x="494506" y="211322"/>
                      <a:pt x="495300" y="2367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grpSp>
        <p:nvGrpSpPr>
          <p:cNvPr id="234" name="Group 233"/>
          <p:cNvGrpSpPr/>
          <p:nvPr/>
        </p:nvGrpSpPr>
        <p:grpSpPr>
          <a:xfrm>
            <a:off x="214282" y="4238640"/>
            <a:ext cx="4144235" cy="2190756"/>
            <a:chOff x="214282" y="4238640"/>
            <a:chExt cx="4144235" cy="2190756"/>
          </a:xfrm>
        </p:grpSpPr>
        <p:grpSp>
          <p:nvGrpSpPr>
            <p:cNvPr id="12" name="Group 226"/>
            <p:cNvGrpSpPr/>
            <p:nvPr/>
          </p:nvGrpSpPr>
          <p:grpSpPr>
            <a:xfrm>
              <a:off x="2143108" y="4238640"/>
              <a:ext cx="2215409" cy="1762128"/>
              <a:chOff x="2143108" y="4238640"/>
              <a:chExt cx="2215409" cy="1762128"/>
            </a:xfrm>
          </p:grpSpPr>
          <p:sp>
            <p:nvSpPr>
              <p:cNvPr id="250" name="Oval 249"/>
              <p:cNvSpPr/>
              <p:nvPr/>
            </p:nvSpPr>
            <p:spPr bwMode="auto">
              <a:xfrm flipH="1">
                <a:off x="3696087" y="4878008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 bwMode="auto">
              <a:xfrm flipH="1">
                <a:off x="3087370" y="4449380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252" name="Straight Connector 251"/>
              <p:cNvCxnSpPr>
                <a:stCxn id="251" idx="2"/>
                <a:endCxn id="250" idx="0"/>
              </p:cNvCxnSpPr>
              <p:nvPr/>
            </p:nvCxnSpPr>
            <p:spPr>
              <a:xfrm rot="10800000" flipH="1" flipV="1">
                <a:off x="3339369" y="4575380"/>
                <a:ext cx="482717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Freeform 252"/>
              <p:cNvSpPr/>
              <p:nvPr/>
            </p:nvSpPr>
            <p:spPr>
              <a:xfrm flipH="1">
                <a:off x="3192142" y="4238640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54" name="Isosceles Triangle 253"/>
              <p:cNvSpPr/>
              <p:nvPr/>
            </p:nvSpPr>
            <p:spPr>
              <a:xfrm flipH="1">
                <a:off x="3318155" y="5210194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55" name="สี่เหลี่ยมผืนผ้า 156"/>
              <p:cNvSpPr/>
              <p:nvPr/>
            </p:nvSpPr>
            <p:spPr>
              <a:xfrm flipH="1">
                <a:off x="3360565" y="5327523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56" name="Isosceles Triangle 255"/>
              <p:cNvSpPr/>
              <p:nvPr/>
            </p:nvSpPr>
            <p:spPr>
              <a:xfrm flipH="1">
                <a:off x="3906522" y="5210194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57" name="สี่เหลี่ยมผืนผ้า 156"/>
              <p:cNvSpPr/>
              <p:nvPr/>
            </p:nvSpPr>
            <p:spPr>
              <a:xfrm flipH="1">
                <a:off x="3948932" y="5327523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258" name="Straight Connector 257"/>
              <p:cNvCxnSpPr>
                <a:stCxn id="250" idx="2"/>
                <a:endCxn id="256" idx="0"/>
              </p:cNvCxnSpPr>
              <p:nvPr/>
            </p:nvCxnSpPr>
            <p:spPr>
              <a:xfrm rot="10800000" flipH="1" flipV="1">
                <a:off x="3948086" y="5004008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>
                <a:stCxn id="250" idx="6"/>
                <a:endCxn id="254" idx="0"/>
              </p:cNvCxnSpPr>
              <p:nvPr/>
            </p:nvCxnSpPr>
            <p:spPr>
              <a:xfrm flipH="1">
                <a:off x="3537231" y="5004008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0" name="Oval 259"/>
              <p:cNvSpPr/>
              <p:nvPr/>
            </p:nvSpPr>
            <p:spPr bwMode="auto">
              <a:xfrm flipH="1">
                <a:off x="2521040" y="4879406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261" name="Straight Connector 260"/>
              <p:cNvCxnSpPr>
                <a:stCxn id="251" idx="6"/>
                <a:endCxn id="260" idx="0"/>
              </p:cNvCxnSpPr>
              <p:nvPr/>
            </p:nvCxnSpPr>
            <p:spPr>
              <a:xfrm flipH="1">
                <a:off x="2647040" y="4575380"/>
                <a:ext cx="440330" cy="304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Isosceles Triangle 261"/>
              <p:cNvSpPr/>
              <p:nvPr/>
            </p:nvSpPr>
            <p:spPr>
              <a:xfrm flipH="1">
                <a:off x="2143108" y="5211592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63" name="สี่เหลี่ยมผืนผ้า 156"/>
              <p:cNvSpPr/>
              <p:nvPr/>
            </p:nvSpPr>
            <p:spPr>
              <a:xfrm flipH="1">
                <a:off x="2185518" y="5328921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64" name="Isosceles Triangle 263"/>
              <p:cNvSpPr/>
              <p:nvPr/>
            </p:nvSpPr>
            <p:spPr>
              <a:xfrm flipH="1">
                <a:off x="2731475" y="5211592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65" name="สี่เหลี่ยมผืนผ้า 156"/>
              <p:cNvSpPr/>
              <p:nvPr/>
            </p:nvSpPr>
            <p:spPr>
              <a:xfrm flipH="1">
                <a:off x="2773885" y="5328921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266" name="Straight Connector 265"/>
              <p:cNvCxnSpPr>
                <a:stCxn id="260" idx="2"/>
                <a:endCxn id="264" idx="0"/>
              </p:cNvCxnSpPr>
              <p:nvPr/>
            </p:nvCxnSpPr>
            <p:spPr>
              <a:xfrm rot="10800000" flipH="1" flipV="1">
                <a:off x="2773039" y="5005406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>
                <a:stCxn id="260" idx="6"/>
                <a:endCxn id="262" idx="0"/>
              </p:cNvCxnSpPr>
              <p:nvPr/>
            </p:nvCxnSpPr>
            <p:spPr>
              <a:xfrm flipH="1">
                <a:off x="2362184" y="5005406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>
                <a:endCxn id="356" idx="0"/>
              </p:cNvCxnSpPr>
              <p:nvPr/>
            </p:nvCxnSpPr>
            <p:spPr>
              <a:xfrm rot="16200000" flipH="1">
                <a:off x="3446290" y="5638334"/>
                <a:ext cx="1810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6" name="Oval 355"/>
              <p:cNvSpPr/>
              <p:nvPr/>
            </p:nvSpPr>
            <p:spPr bwMode="auto">
              <a:xfrm>
                <a:off x="3415137" y="5728862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358" name="Straight Connector 357"/>
              <p:cNvCxnSpPr>
                <a:endCxn id="359" idx="0"/>
              </p:cNvCxnSpPr>
              <p:nvPr/>
            </p:nvCxnSpPr>
            <p:spPr>
              <a:xfrm rot="16200000" flipH="1">
                <a:off x="4021673" y="5628907"/>
                <a:ext cx="1810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9" name="Oval 358"/>
              <p:cNvSpPr/>
              <p:nvPr/>
            </p:nvSpPr>
            <p:spPr bwMode="auto">
              <a:xfrm>
                <a:off x="3990520" y="5719435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60" name="TextBox 359"/>
              <p:cNvSpPr txBox="1"/>
              <p:nvPr/>
            </p:nvSpPr>
            <p:spPr>
              <a:xfrm>
                <a:off x="3617758" y="5631436"/>
                <a:ext cx="39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396" name="Straight Arrow Connector 395"/>
            <p:cNvCxnSpPr/>
            <p:nvPr/>
          </p:nvCxnSpPr>
          <p:spPr>
            <a:xfrm>
              <a:off x="1785918" y="4643446"/>
              <a:ext cx="42862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408"/>
            <p:cNvGrpSpPr/>
            <p:nvPr/>
          </p:nvGrpSpPr>
          <p:grpSpPr>
            <a:xfrm>
              <a:off x="214282" y="4244691"/>
              <a:ext cx="1909310" cy="2184705"/>
              <a:chOff x="214282" y="4244691"/>
              <a:chExt cx="1909310" cy="2184705"/>
            </a:xfrm>
          </p:grpSpPr>
          <p:sp>
            <p:nvSpPr>
              <p:cNvPr id="109" name="Oval 108"/>
              <p:cNvSpPr/>
              <p:nvPr/>
            </p:nvSpPr>
            <p:spPr bwMode="auto">
              <a:xfrm flipH="1">
                <a:off x="1462480" y="526982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 flipH="1">
                <a:off x="1075417" y="484119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 bwMode="auto">
              <a:xfrm flipH="1">
                <a:off x="696973" y="445025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112" name="Straight Connector 111"/>
              <p:cNvCxnSpPr>
                <a:stCxn id="111" idx="2"/>
                <a:endCxn id="110" idx="0"/>
              </p:cNvCxnSpPr>
              <p:nvPr/>
            </p:nvCxnSpPr>
            <p:spPr>
              <a:xfrm>
                <a:off x="948973" y="4576257"/>
                <a:ext cx="252444" cy="2649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0" idx="2"/>
                <a:endCxn id="109" idx="0"/>
              </p:cNvCxnSpPr>
              <p:nvPr/>
            </p:nvCxnSpPr>
            <p:spPr>
              <a:xfrm>
                <a:off x="1327417" y="4967199"/>
                <a:ext cx="261063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113"/>
              <p:cNvSpPr/>
              <p:nvPr/>
            </p:nvSpPr>
            <p:spPr>
              <a:xfrm flipH="1">
                <a:off x="806909" y="4244691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15" name="Isosceles Triangle 114"/>
              <p:cNvSpPr/>
              <p:nvPr/>
            </p:nvSpPr>
            <p:spPr>
              <a:xfrm flipH="1">
                <a:off x="1084548" y="560201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16" name="สี่เหลี่ยมผืนผ้า 156"/>
              <p:cNvSpPr/>
              <p:nvPr/>
            </p:nvSpPr>
            <p:spPr>
              <a:xfrm flipH="1">
                <a:off x="1126958" y="571934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H="1">
                <a:off x="642910" y="527912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18" name="สี่เหลี่ยมผืนผ้า 156"/>
              <p:cNvSpPr/>
              <p:nvPr/>
            </p:nvSpPr>
            <p:spPr>
              <a:xfrm flipH="1">
                <a:off x="685320" y="539645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19" name="Isosceles Triangle 118"/>
              <p:cNvSpPr/>
              <p:nvPr/>
            </p:nvSpPr>
            <p:spPr>
              <a:xfrm flipH="1">
                <a:off x="214282" y="485049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0" name="สี่เหลี่ยมผืนผ้า 156"/>
              <p:cNvSpPr/>
              <p:nvPr/>
            </p:nvSpPr>
            <p:spPr>
              <a:xfrm flipH="1">
                <a:off x="256692" y="496782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21" name="Isosceles Triangle 120"/>
              <p:cNvSpPr/>
              <p:nvPr/>
            </p:nvSpPr>
            <p:spPr>
              <a:xfrm flipH="1">
                <a:off x="1671597" y="560201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2" name="สี่เหลี่ยมผืนผ้า 156"/>
              <p:cNvSpPr/>
              <p:nvPr/>
            </p:nvSpPr>
            <p:spPr>
              <a:xfrm flipH="1">
                <a:off x="1714007" y="571934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123" name="Straight Connector 122"/>
              <p:cNvCxnSpPr>
                <a:stCxn id="109" idx="2"/>
                <a:endCxn id="121" idx="0"/>
              </p:cNvCxnSpPr>
              <p:nvPr/>
            </p:nvCxnSpPr>
            <p:spPr>
              <a:xfrm>
                <a:off x="1714480" y="5395827"/>
                <a:ext cx="176193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09" idx="6"/>
                <a:endCxn id="115" idx="0"/>
              </p:cNvCxnSpPr>
              <p:nvPr/>
            </p:nvCxnSpPr>
            <p:spPr>
              <a:xfrm flipH="1">
                <a:off x="1303624" y="5395827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110" idx="6"/>
                <a:endCxn id="117" idx="0"/>
              </p:cNvCxnSpPr>
              <p:nvPr/>
            </p:nvCxnSpPr>
            <p:spPr>
              <a:xfrm rot="10800000" flipV="1">
                <a:off x="861987" y="4967199"/>
                <a:ext cx="213431" cy="3119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stCxn id="111" idx="6"/>
                <a:endCxn id="119" idx="0"/>
              </p:cNvCxnSpPr>
              <p:nvPr/>
            </p:nvCxnSpPr>
            <p:spPr>
              <a:xfrm rot="10800000" flipV="1">
                <a:off x="433359" y="4576257"/>
                <a:ext cx="263615" cy="2742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endCxn id="349" idx="0"/>
              </p:cNvCxnSpPr>
              <p:nvPr/>
            </p:nvCxnSpPr>
            <p:spPr>
              <a:xfrm rot="16200000" flipH="1">
                <a:off x="1217857" y="6033161"/>
                <a:ext cx="18105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9" name="Oval 348"/>
              <p:cNvSpPr/>
              <p:nvPr/>
            </p:nvSpPr>
            <p:spPr bwMode="auto">
              <a:xfrm>
                <a:off x="1186704" y="6123689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351" name="Straight Connector 350"/>
              <p:cNvCxnSpPr>
                <a:endCxn id="352" idx="0"/>
              </p:cNvCxnSpPr>
              <p:nvPr/>
            </p:nvCxnSpPr>
            <p:spPr>
              <a:xfrm rot="16200000" flipH="1">
                <a:off x="1793240" y="6023734"/>
                <a:ext cx="18105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2" name="Oval 351"/>
              <p:cNvSpPr/>
              <p:nvPr/>
            </p:nvSpPr>
            <p:spPr bwMode="auto">
              <a:xfrm>
                <a:off x="1762087" y="6114262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53" name="TextBox 352"/>
              <p:cNvSpPr txBox="1"/>
              <p:nvPr/>
            </p:nvSpPr>
            <p:spPr>
              <a:xfrm>
                <a:off x="1389326" y="6060064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9" name="รูปแบบอิสระ 4"/>
              <p:cNvSpPr/>
              <p:nvPr/>
            </p:nvSpPr>
            <p:spPr>
              <a:xfrm flipH="1">
                <a:off x="571472" y="4335286"/>
                <a:ext cx="495300" cy="236722"/>
              </a:xfrm>
              <a:custGeom>
                <a:avLst/>
                <a:gdLst>
                  <a:gd name="connsiteX0" fmla="*/ 0 w 495300"/>
                  <a:gd name="connsiteY0" fmla="*/ 131947 h 236722"/>
                  <a:gd name="connsiteX1" fmla="*/ 133350 w 495300"/>
                  <a:gd name="connsiteY1" fmla="*/ 8122 h 236722"/>
                  <a:gd name="connsiteX2" fmla="*/ 333375 w 495300"/>
                  <a:gd name="connsiteY2" fmla="*/ 27172 h 236722"/>
                  <a:gd name="connsiteX3" fmla="*/ 466725 w 495300"/>
                  <a:gd name="connsiteY3" fmla="*/ 150997 h 236722"/>
                  <a:gd name="connsiteX4" fmla="*/ 495300 w 495300"/>
                  <a:gd name="connsiteY4" fmla="*/ 236722 h 23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236722">
                    <a:moveTo>
                      <a:pt x="0" y="131947"/>
                    </a:moveTo>
                    <a:cubicBezTo>
                      <a:pt x="38893" y="78766"/>
                      <a:pt x="77787" y="25585"/>
                      <a:pt x="133350" y="8122"/>
                    </a:cubicBezTo>
                    <a:cubicBezTo>
                      <a:pt x="188913" y="-9341"/>
                      <a:pt x="277813" y="3360"/>
                      <a:pt x="333375" y="27172"/>
                    </a:cubicBezTo>
                    <a:cubicBezTo>
                      <a:pt x="388937" y="50984"/>
                      <a:pt x="439738" y="116072"/>
                      <a:pt x="466725" y="150997"/>
                    </a:cubicBezTo>
                    <a:cubicBezTo>
                      <a:pt x="493713" y="185922"/>
                      <a:pt x="494506" y="211322"/>
                      <a:pt x="495300" y="2367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grpSp>
        <p:nvGrpSpPr>
          <p:cNvPr id="20" name="Group 409"/>
          <p:cNvGrpSpPr/>
          <p:nvPr/>
        </p:nvGrpSpPr>
        <p:grpSpPr>
          <a:xfrm>
            <a:off x="5085921" y="1700633"/>
            <a:ext cx="495300" cy="437181"/>
            <a:chOff x="5085921" y="1700633"/>
            <a:chExt cx="495300" cy="437181"/>
          </a:xfrm>
        </p:grpSpPr>
        <p:sp>
          <p:nvSpPr>
            <p:cNvPr id="400" name="รูปแบบอิสระ 4"/>
            <p:cNvSpPr/>
            <p:nvPr/>
          </p:nvSpPr>
          <p:spPr>
            <a:xfrm flipH="1">
              <a:off x="5085921" y="1901092"/>
              <a:ext cx="495300" cy="236722"/>
            </a:xfrm>
            <a:custGeom>
              <a:avLst/>
              <a:gdLst>
                <a:gd name="connsiteX0" fmla="*/ 0 w 495300"/>
                <a:gd name="connsiteY0" fmla="*/ 131947 h 236722"/>
                <a:gd name="connsiteX1" fmla="*/ 133350 w 495300"/>
                <a:gd name="connsiteY1" fmla="*/ 8122 h 236722"/>
                <a:gd name="connsiteX2" fmla="*/ 333375 w 495300"/>
                <a:gd name="connsiteY2" fmla="*/ 27172 h 236722"/>
                <a:gd name="connsiteX3" fmla="*/ 466725 w 495300"/>
                <a:gd name="connsiteY3" fmla="*/ 150997 h 236722"/>
                <a:gd name="connsiteX4" fmla="*/ 495300 w 495300"/>
                <a:gd name="connsiteY4" fmla="*/ 236722 h 2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236722">
                  <a:moveTo>
                    <a:pt x="0" y="131947"/>
                  </a:moveTo>
                  <a:cubicBezTo>
                    <a:pt x="38893" y="78766"/>
                    <a:pt x="77787" y="25585"/>
                    <a:pt x="133350" y="8122"/>
                  </a:cubicBezTo>
                  <a:cubicBezTo>
                    <a:pt x="188913" y="-9341"/>
                    <a:pt x="277813" y="3360"/>
                    <a:pt x="333375" y="27172"/>
                  </a:cubicBezTo>
                  <a:cubicBezTo>
                    <a:pt x="388937" y="50984"/>
                    <a:pt x="439738" y="116072"/>
                    <a:pt x="466725" y="150997"/>
                  </a:cubicBezTo>
                  <a:cubicBezTo>
                    <a:pt x="493713" y="185922"/>
                    <a:pt x="494506" y="211322"/>
                    <a:pt x="495300" y="2367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4" name="สี่เหลี่ยมผืนผ้า 156"/>
            <p:cNvSpPr/>
            <p:nvPr/>
          </p:nvSpPr>
          <p:spPr>
            <a:xfrm>
              <a:off x="5204966" y="1700633"/>
              <a:ext cx="252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21" name="Group 410"/>
          <p:cNvGrpSpPr/>
          <p:nvPr/>
        </p:nvGrpSpPr>
        <p:grpSpPr>
          <a:xfrm>
            <a:off x="5500694" y="1313570"/>
            <a:ext cx="511466" cy="423326"/>
            <a:chOff x="5500694" y="1313570"/>
            <a:chExt cx="511466" cy="423326"/>
          </a:xfrm>
        </p:grpSpPr>
        <p:sp>
          <p:nvSpPr>
            <p:cNvPr id="402" name="รูปแบบอิสระ 4"/>
            <p:cNvSpPr/>
            <p:nvPr/>
          </p:nvSpPr>
          <p:spPr>
            <a:xfrm>
              <a:off x="5500694" y="1500174"/>
              <a:ext cx="495300" cy="236722"/>
            </a:xfrm>
            <a:custGeom>
              <a:avLst/>
              <a:gdLst>
                <a:gd name="connsiteX0" fmla="*/ 0 w 495300"/>
                <a:gd name="connsiteY0" fmla="*/ 131947 h 236722"/>
                <a:gd name="connsiteX1" fmla="*/ 133350 w 495300"/>
                <a:gd name="connsiteY1" fmla="*/ 8122 h 236722"/>
                <a:gd name="connsiteX2" fmla="*/ 333375 w 495300"/>
                <a:gd name="connsiteY2" fmla="*/ 27172 h 236722"/>
                <a:gd name="connsiteX3" fmla="*/ 466725 w 495300"/>
                <a:gd name="connsiteY3" fmla="*/ 150997 h 236722"/>
                <a:gd name="connsiteX4" fmla="*/ 495300 w 495300"/>
                <a:gd name="connsiteY4" fmla="*/ 236722 h 2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236722">
                  <a:moveTo>
                    <a:pt x="0" y="131947"/>
                  </a:moveTo>
                  <a:cubicBezTo>
                    <a:pt x="38893" y="78766"/>
                    <a:pt x="77787" y="25585"/>
                    <a:pt x="133350" y="8122"/>
                  </a:cubicBezTo>
                  <a:cubicBezTo>
                    <a:pt x="188913" y="-9341"/>
                    <a:pt x="277813" y="3360"/>
                    <a:pt x="333375" y="27172"/>
                  </a:cubicBezTo>
                  <a:cubicBezTo>
                    <a:pt x="388937" y="50984"/>
                    <a:pt x="439738" y="116072"/>
                    <a:pt x="466725" y="150997"/>
                  </a:cubicBezTo>
                  <a:cubicBezTo>
                    <a:pt x="493713" y="185922"/>
                    <a:pt x="494506" y="211322"/>
                    <a:pt x="495300" y="2367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5" name="สี่เหลี่ยมผืนผ้า 156"/>
            <p:cNvSpPr/>
            <p:nvPr/>
          </p:nvSpPr>
          <p:spPr>
            <a:xfrm>
              <a:off x="5760160" y="1313570"/>
              <a:ext cx="252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22" name="Group 412"/>
          <p:cNvGrpSpPr/>
          <p:nvPr/>
        </p:nvGrpSpPr>
        <p:grpSpPr>
          <a:xfrm>
            <a:off x="5505460" y="4537033"/>
            <a:ext cx="495300" cy="458301"/>
            <a:chOff x="5505460" y="4537033"/>
            <a:chExt cx="495300" cy="458301"/>
          </a:xfrm>
        </p:grpSpPr>
        <p:sp>
          <p:nvSpPr>
            <p:cNvPr id="401" name="รูปแบบอิสระ 4"/>
            <p:cNvSpPr/>
            <p:nvPr/>
          </p:nvSpPr>
          <p:spPr>
            <a:xfrm>
              <a:off x="5505460" y="4758612"/>
              <a:ext cx="495300" cy="236722"/>
            </a:xfrm>
            <a:custGeom>
              <a:avLst/>
              <a:gdLst>
                <a:gd name="connsiteX0" fmla="*/ 0 w 495300"/>
                <a:gd name="connsiteY0" fmla="*/ 131947 h 236722"/>
                <a:gd name="connsiteX1" fmla="*/ 133350 w 495300"/>
                <a:gd name="connsiteY1" fmla="*/ 8122 h 236722"/>
                <a:gd name="connsiteX2" fmla="*/ 333375 w 495300"/>
                <a:gd name="connsiteY2" fmla="*/ 27172 h 236722"/>
                <a:gd name="connsiteX3" fmla="*/ 466725 w 495300"/>
                <a:gd name="connsiteY3" fmla="*/ 150997 h 236722"/>
                <a:gd name="connsiteX4" fmla="*/ 495300 w 495300"/>
                <a:gd name="connsiteY4" fmla="*/ 236722 h 2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236722">
                  <a:moveTo>
                    <a:pt x="0" y="131947"/>
                  </a:moveTo>
                  <a:cubicBezTo>
                    <a:pt x="38893" y="78766"/>
                    <a:pt x="77787" y="25585"/>
                    <a:pt x="133350" y="8122"/>
                  </a:cubicBezTo>
                  <a:cubicBezTo>
                    <a:pt x="188913" y="-9341"/>
                    <a:pt x="277813" y="3360"/>
                    <a:pt x="333375" y="27172"/>
                  </a:cubicBezTo>
                  <a:cubicBezTo>
                    <a:pt x="388937" y="50984"/>
                    <a:pt x="439738" y="116072"/>
                    <a:pt x="466725" y="150997"/>
                  </a:cubicBezTo>
                  <a:cubicBezTo>
                    <a:pt x="493713" y="185922"/>
                    <a:pt x="494506" y="211322"/>
                    <a:pt x="495300" y="2367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6" name="สี่เหลี่ยมผืนผ้า 156"/>
            <p:cNvSpPr/>
            <p:nvPr/>
          </p:nvSpPr>
          <p:spPr>
            <a:xfrm>
              <a:off x="5579890" y="4537033"/>
              <a:ext cx="252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23" name="Group 411"/>
          <p:cNvGrpSpPr/>
          <p:nvPr/>
        </p:nvGrpSpPr>
        <p:grpSpPr>
          <a:xfrm>
            <a:off x="5060814" y="4149970"/>
            <a:ext cx="495300" cy="444446"/>
            <a:chOff x="5060814" y="4149970"/>
            <a:chExt cx="495300" cy="444446"/>
          </a:xfrm>
        </p:grpSpPr>
        <p:sp>
          <p:nvSpPr>
            <p:cNvPr id="403" name="รูปแบบอิสระ 4"/>
            <p:cNvSpPr/>
            <p:nvPr/>
          </p:nvSpPr>
          <p:spPr>
            <a:xfrm flipH="1">
              <a:off x="5060814" y="4357694"/>
              <a:ext cx="495300" cy="236722"/>
            </a:xfrm>
            <a:custGeom>
              <a:avLst/>
              <a:gdLst>
                <a:gd name="connsiteX0" fmla="*/ 0 w 495300"/>
                <a:gd name="connsiteY0" fmla="*/ 131947 h 236722"/>
                <a:gd name="connsiteX1" fmla="*/ 133350 w 495300"/>
                <a:gd name="connsiteY1" fmla="*/ 8122 h 236722"/>
                <a:gd name="connsiteX2" fmla="*/ 333375 w 495300"/>
                <a:gd name="connsiteY2" fmla="*/ 27172 h 236722"/>
                <a:gd name="connsiteX3" fmla="*/ 466725 w 495300"/>
                <a:gd name="connsiteY3" fmla="*/ 150997 h 236722"/>
                <a:gd name="connsiteX4" fmla="*/ 495300 w 495300"/>
                <a:gd name="connsiteY4" fmla="*/ 236722 h 2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236722">
                  <a:moveTo>
                    <a:pt x="0" y="131947"/>
                  </a:moveTo>
                  <a:cubicBezTo>
                    <a:pt x="38893" y="78766"/>
                    <a:pt x="77787" y="25585"/>
                    <a:pt x="133350" y="8122"/>
                  </a:cubicBezTo>
                  <a:cubicBezTo>
                    <a:pt x="188913" y="-9341"/>
                    <a:pt x="277813" y="3360"/>
                    <a:pt x="333375" y="27172"/>
                  </a:cubicBezTo>
                  <a:cubicBezTo>
                    <a:pt x="388937" y="50984"/>
                    <a:pt x="439738" y="116072"/>
                    <a:pt x="466725" y="150997"/>
                  </a:cubicBezTo>
                  <a:cubicBezTo>
                    <a:pt x="493713" y="185922"/>
                    <a:pt x="494506" y="211322"/>
                    <a:pt x="495300" y="2367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7" name="สี่เหลี่ยมผืนผ้า 156"/>
            <p:cNvSpPr/>
            <p:nvPr/>
          </p:nvSpPr>
          <p:spPr>
            <a:xfrm>
              <a:off x="5177256" y="4149970"/>
              <a:ext cx="252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</p:grpSp>
      <p:sp>
        <p:nvSpPr>
          <p:cNvPr id="226" name="Rectangle 225"/>
          <p:cNvSpPr/>
          <p:nvPr/>
        </p:nvSpPr>
        <p:spPr>
          <a:xfrm>
            <a:off x="214282" y="804430"/>
            <a:ext cx="5429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x  = 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1</a:t>
            </a:r>
            <a:r>
              <a:rPr lang="en-US" sz="1600" baseline="30000" dirty="0">
                <a:solidFill>
                  <a:prstClr val="black"/>
                </a:solidFill>
                <a:latin typeface="Comic Sans MS" pitchFamily="66" charset="0"/>
              </a:rPr>
              <a:t>st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 unbalanced node,  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y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= son of x,  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z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= son of y</a:t>
            </a:r>
            <a:endParaRPr lang="th-TH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ontent Placeholder 38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Insert at a long side  </a:t>
            </a:r>
            <a:r>
              <a:rPr lang="en-US" b="1" dirty="0">
                <a:solidFill>
                  <a:srgbClr val="C00000"/>
                </a:solidFill>
              </a:rPr>
              <a:t>T1</a:t>
            </a:r>
          </a:p>
          <a:p>
            <a:r>
              <a:rPr lang="en-US" dirty="0">
                <a:solidFill>
                  <a:srgbClr val="C00000"/>
                </a:solidFill>
              </a:rPr>
              <a:t>x  =  </a:t>
            </a: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unbalanced node, </a:t>
            </a:r>
            <a:r>
              <a:rPr lang="en-US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son of x,  </a:t>
            </a:r>
            <a:r>
              <a:rPr lang="en-US" dirty="0">
                <a:solidFill>
                  <a:srgbClr val="C00000"/>
                </a:solidFill>
              </a:rPr>
              <a:t>z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son of y. </a:t>
            </a:r>
            <a:r>
              <a:rPr lang="en-US" dirty="0">
                <a:solidFill>
                  <a:srgbClr val="00B0F0"/>
                </a:solidFill>
              </a:rPr>
              <a:t>Before insertion :</a:t>
            </a:r>
            <a:endParaRPr lang="en-US" b="1" dirty="0">
              <a:solidFill>
                <a:srgbClr val="C00000"/>
              </a:solidFill>
            </a:endParaRPr>
          </a:p>
          <a:p>
            <a:pPr lvl="1">
              <a:tabLst>
                <a:tab pos="1441450" algn="l"/>
              </a:tabLst>
            </a:pPr>
            <a:r>
              <a:rPr lang="en-US" dirty="0">
                <a:solidFill>
                  <a:srgbClr val="C00000"/>
                </a:solidFill>
              </a:rPr>
              <a:t>height(T2) </a:t>
            </a:r>
            <a:r>
              <a:rPr lang="en-US" dirty="0">
                <a:solidFill>
                  <a:prstClr val="black"/>
                </a:solidFill>
              </a:rPr>
              <a:t>= ?   </a:t>
            </a:r>
            <a:r>
              <a:rPr lang="en-US" dirty="0">
                <a:solidFill>
                  <a:srgbClr val="0070C0"/>
                </a:solidFill>
              </a:rPr>
              <a:t>When </a:t>
            </a:r>
            <a:r>
              <a:rPr lang="en-US" dirty="0">
                <a:solidFill>
                  <a:srgbClr val="C00000"/>
                </a:solidFill>
              </a:rPr>
              <a:t>height(T1) = h.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= h-1 or h</a:t>
            </a: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∵  heightDiff (T2,T1) ≤1   &amp;   </a:t>
            </a:r>
            <a:r>
              <a:rPr lang="en-US" dirty="0">
                <a:solidFill>
                  <a:srgbClr val="0070C0"/>
                </a:solidFill>
                <a:latin typeface="Calibri"/>
              </a:rPr>
              <a:t>≠</a:t>
            </a:r>
            <a:r>
              <a:rPr lang="en-US" dirty="0">
                <a:solidFill>
                  <a:srgbClr val="0070C0"/>
                </a:solidFill>
              </a:rPr>
              <a:t> h+1 ∵ T2 : short side,  T1 : long side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=</a:t>
            </a:r>
            <a:r>
              <a:rPr lang="en-US" dirty="0">
                <a:solidFill>
                  <a:srgbClr val="009644"/>
                </a:solidFill>
              </a:rPr>
              <a:t> h</a:t>
            </a: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∵ After  inserting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, z : balanced ∴  heightDiff ≤1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height(T0) </a:t>
            </a:r>
            <a:r>
              <a:rPr lang="en-US" dirty="0">
                <a:solidFill>
                  <a:prstClr val="black"/>
                </a:solidFill>
              </a:rPr>
              <a:t>= </a:t>
            </a:r>
            <a:r>
              <a:rPr lang="en-US" dirty="0">
                <a:solidFill>
                  <a:srgbClr val="009644"/>
                </a:solidFill>
              </a:rPr>
              <a:t>h+1</a:t>
            </a:r>
            <a:r>
              <a:rPr lang="en-US" dirty="0">
                <a:solidFill>
                  <a:prstClr val="black"/>
                </a:solidFill>
              </a:rPr>
              <a:t>  </a:t>
            </a:r>
            <a:r>
              <a:rPr lang="en-US" dirty="0">
                <a:solidFill>
                  <a:srgbClr val="0070C0"/>
                </a:solidFill>
              </a:rPr>
              <a:t>∵ After  inserting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, y : balanced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height(T3) </a:t>
            </a:r>
            <a:r>
              <a:rPr lang="en-US" dirty="0">
                <a:solidFill>
                  <a:prstClr val="black"/>
                </a:solidFill>
              </a:rPr>
              <a:t>= </a:t>
            </a:r>
            <a:r>
              <a:rPr lang="en-US" dirty="0">
                <a:solidFill>
                  <a:srgbClr val="C00000"/>
                </a:solidFill>
              </a:rPr>
              <a:t>h+1</a:t>
            </a:r>
            <a:r>
              <a:rPr lang="en-US" dirty="0">
                <a:solidFill>
                  <a:prstClr val="black"/>
                </a:solidFill>
              </a:rPr>
              <a:t>  </a:t>
            </a:r>
            <a:r>
              <a:rPr lang="en-US" dirty="0">
                <a:solidFill>
                  <a:srgbClr val="0070C0"/>
                </a:solidFill>
              </a:rPr>
              <a:t>∵ After  inserting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, x : </a:t>
            </a:r>
            <a:r>
              <a:rPr lang="en-US" u="sng" dirty="0">
                <a:solidFill>
                  <a:srgbClr val="0070C0"/>
                </a:solidFill>
              </a:rPr>
              <a:t>un</a:t>
            </a:r>
            <a:r>
              <a:rPr lang="en-US" dirty="0">
                <a:solidFill>
                  <a:srgbClr val="0070C0"/>
                </a:solidFill>
              </a:rPr>
              <a:t>balanced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: Rebalancing Area’ Height’s unchange (Right Subtree of Left 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697" name="Content Placeholder 69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Rebalancing does</a:t>
            </a:r>
            <a:r>
              <a:rPr lang="en-US" dirty="0"/>
              <a:t> not change heights</a:t>
            </a:r>
            <a:r>
              <a:rPr lang="en-US" dirty="0">
                <a:solidFill>
                  <a:srgbClr val="0070C0"/>
                </a:solidFill>
              </a:rPr>
              <a:t> of the </a:t>
            </a:r>
            <a:r>
              <a:rPr lang="en-US" dirty="0"/>
              <a:t>subtree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  <a:latin typeface="Calibri"/>
              </a:rPr>
              <a:t>→ </a:t>
            </a:r>
            <a:r>
              <a:rPr lang="en-US" dirty="0">
                <a:solidFill>
                  <a:srgbClr val="0070C0"/>
                </a:solidFill>
              </a:rPr>
              <a:t>ie. Nor of </a:t>
            </a:r>
            <a:r>
              <a:rPr lang="en-US" dirty="0"/>
              <a:t>root</a:t>
            </a:r>
            <a:r>
              <a:rPr lang="en-US" dirty="0">
                <a:solidFill>
                  <a:srgbClr val="0070C0"/>
                </a:solidFill>
              </a:rPr>
              <a:t>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So only </a:t>
            </a:r>
            <a:r>
              <a:rPr lang="en-US" dirty="0"/>
              <a:t>fix balance facters </a:t>
            </a:r>
            <a:r>
              <a:rPr lang="en-US" dirty="0">
                <a:solidFill>
                  <a:srgbClr val="0070C0"/>
                </a:solidFill>
              </a:rPr>
              <a:t>of </a:t>
            </a:r>
            <a:r>
              <a:rPr lang="en-US" dirty="0"/>
              <a:t>inserted path to z </a:t>
            </a:r>
            <a:r>
              <a:rPr lang="en-US" dirty="0">
                <a:solidFill>
                  <a:srgbClr val="0070C0"/>
                </a:solidFill>
              </a:rPr>
              <a:t>and of </a:t>
            </a:r>
            <a:r>
              <a:rPr lang="en-US" dirty="0"/>
              <a:t>y.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3" name="Group 160"/>
          <p:cNvGrpSpPr/>
          <p:nvPr/>
        </p:nvGrpSpPr>
        <p:grpSpPr>
          <a:xfrm>
            <a:off x="0" y="3571876"/>
            <a:ext cx="9001188" cy="2953468"/>
            <a:chOff x="0" y="3571876"/>
            <a:chExt cx="9001188" cy="2953468"/>
          </a:xfrm>
        </p:grpSpPr>
        <p:grpSp>
          <p:nvGrpSpPr>
            <p:cNvPr id="4" name="Group 155"/>
            <p:cNvGrpSpPr/>
            <p:nvPr/>
          </p:nvGrpSpPr>
          <p:grpSpPr>
            <a:xfrm>
              <a:off x="0" y="3571876"/>
              <a:ext cx="9001188" cy="2928958"/>
              <a:chOff x="0" y="3643314"/>
              <a:chExt cx="9001188" cy="2928958"/>
            </a:xfrm>
          </p:grpSpPr>
          <p:grpSp>
            <p:nvGrpSpPr>
              <p:cNvPr id="5" name="Group 144"/>
              <p:cNvGrpSpPr/>
              <p:nvPr/>
            </p:nvGrpSpPr>
            <p:grpSpPr>
              <a:xfrm>
                <a:off x="0" y="3714752"/>
                <a:ext cx="9001188" cy="2857520"/>
                <a:chOff x="-32" y="3714752"/>
                <a:chExt cx="9001188" cy="2857520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694041" y="4157235"/>
                  <a:ext cx="521297" cy="21600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h+3</a:t>
                  </a:r>
                  <a:endParaRPr lang="th-TH" sz="2400" dirty="0"/>
                </a:p>
              </p:txBody>
            </p:sp>
            <p:sp>
              <p:nvSpPr>
                <p:cNvPr id="147" name="Oval 160"/>
                <p:cNvSpPr/>
                <p:nvPr/>
              </p:nvSpPr>
              <p:spPr bwMode="auto">
                <a:xfrm>
                  <a:off x="7288807" y="5040038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148" name="Oval 160"/>
                <p:cNvSpPr/>
                <p:nvPr/>
              </p:nvSpPr>
              <p:spPr bwMode="auto">
                <a:xfrm>
                  <a:off x="7820462" y="4572008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8173773" y="4585863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h+2</a:t>
                  </a:r>
                  <a:endParaRPr lang="th-TH" sz="2400" dirty="0"/>
                </a:p>
              </p:txBody>
            </p:sp>
            <p:sp>
              <p:nvSpPr>
                <p:cNvPr id="150" name="Oval 160"/>
                <p:cNvSpPr/>
                <p:nvPr/>
              </p:nvSpPr>
              <p:spPr bwMode="auto">
                <a:xfrm>
                  <a:off x="8316649" y="4986781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\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152" name="Right Arrow 151"/>
                <p:cNvSpPr/>
                <p:nvPr/>
              </p:nvSpPr>
              <p:spPr>
                <a:xfrm>
                  <a:off x="1103038" y="5857892"/>
                  <a:ext cx="785818" cy="714380"/>
                </a:xfrm>
                <a:prstGeom prst="rightArrow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3600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  <a:t>Insert 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  <a:t>at T1</a:t>
                  </a:r>
                  <a:endParaRPr lang="th-TH" sz="1400" dirty="0"/>
                </a:p>
              </p:txBody>
            </p:sp>
            <p:sp>
              <p:nvSpPr>
                <p:cNvPr id="153" name="Right Arrow 152"/>
                <p:cNvSpPr/>
                <p:nvPr/>
              </p:nvSpPr>
              <p:spPr>
                <a:xfrm>
                  <a:off x="4214778" y="4214818"/>
                  <a:ext cx="785818" cy="1214446"/>
                </a:xfrm>
                <a:prstGeom prst="rightArrow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3600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  <a:t>Left Rotate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  <a:t>at y</a:t>
                  </a:r>
                  <a:endParaRPr lang="th-TH" sz="1400" dirty="0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7138555" y="4585863"/>
                  <a:ext cx="52129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h+2</a:t>
                  </a:r>
                  <a:endParaRPr lang="th-TH" sz="2400" dirty="0"/>
                </a:p>
              </p:txBody>
            </p:sp>
            <p:grpSp>
              <p:nvGrpSpPr>
                <p:cNvPr id="6" name="Group 266"/>
                <p:cNvGrpSpPr/>
                <p:nvPr/>
              </p:nvGrpSpPr>
              <p:grpSpPr>
                <a:xfrm>
                  <a:off x="2283989" y="3934368"/>
                  <a:ext cx="1549783" cy="2566466"/>
                  <a:chOff x="2645685" y="3755577"/>
                  <a:chExt cx="1549783" cy="2566466"/>
                </a:xfrm>
              </p:grpSpPr>
              <p:sp>
                <p:nvSpPr>
                  <p:cNvPr id="253" name="Oval 160"/>
                  <p:cNvSpPr/>
                  <p:nvPr/>
                </p:nvSpPr>
                <p:spPr bwMode="auto">
                  <a:xfrm>
                    <a:off x="3044744" y="6070043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-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663546" y="5163269"/>
                    <a:ext cx="295274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B050"/>
                        </a:solidFill>
                      </a:rPr>
                      <a:t>h</a:t>
                    </a:r>
                    <a:endParaRPr lang="th-TH" sz="2400" dirty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645685" y="4742594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9644"/>
                        </a:solidFill>
                      </a:rPr>
                      <a:t>h+1</a:t>
                    </a:r>
                    <a:endParaRPr lang="th-TH" sz="2400" dirty="0">
                      <a:solidFill>
                        <a:srgbClr val="009644"/>
                      </a:solidFill>
                    </a:endParaRPr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693407" y="4390844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C00000"/>
                        </a:solidFill>
                      </a:rPr>
                      <a:t>h+1</a:t>
                    </a:r>
                    <a:endParaRPr lang="th-TH" sz="2400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2933400" y="5157765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258220" y="4803084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h+2</a:t>
                    </a:r>
                    <a:endParaRPr lang="th-TH" sz="2400" dirty="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2957954" y="4359942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h+3</a:t>
                    </a:r>
                    <a:endParaRPr lang="th-TH" sz="2400" dirty="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3373200" y="3974856"/>
                    <a:ext cx="502061" cy="2160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h+4</a:t>
                    </a:r>
                    <a:endParaRPr lang="th-TH" sz="2400" dirty="0"/>
                  </a:p>
                </p:txBody>
              </p:sp>
              <p:grpSp>
                <p:nvGrpSpPr>
                  <p:cNvPr id="7" name="Group 384"/>
                  <p:cNvGrpSpPr/>
                  <p:nvPr/>
                </p:nvGrpSpPr>
                <p:grpSpPr>
                  <a:xfrm>
                    <a:off x="2658820" y="3929066"/>
                    <a:ext cx="1513208" cy="1839850"/>
                    <a:chOff x="4786314" y="1027165"/>
                    <a:chExt cx="1513208" cy="1839850"/>
                  </a:xfrm>
                </p:grpSpPr>
                <p:sp>
                  <p:nvSpPr>
                    <p:cNvPr id="275" name="Oval 274"/>
                    <p:cNvSpPr/>
                    <p:nvPr/>
                  </p:nvSpPr>
                  <p:spPr bwMode="auto">
                    <a:xfrm>
                      <a:off x="5513704" y="2140501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z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76" name="Oval 275"/>
                    <p:cNvSpPr/>
                    <p:nvPr/>
                  </p:nvSpPr>
                  <p:spPr bwMode="auto">
                    <a:xfrm>
                      <a:off x="5214942" y="1711873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y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77" name="Oval 276"/>
                    <p:cNvSpPr/>
                    <p:nvPr/>
                  </p:nvSpPr>
                  <p:spPr bwMode="auto">
                    <a:xfrm>
                      <a:off x="5618894" y="1320931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x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cxnSp>
                  <p:nvCxnSpPr>
                    <p:cNvPr id="278" name="Straight Connector 277"/>
                    <p:cNvCxnSpPr>
                      <a:stCxn id="277" idx="2"/>
                      <a:endCxn id="276" idx="0"/>
                    </p:cNvCxnSpPr>
                    <p:nvPr/>
                  </p:nvCxnSpPr>
                  <p:spPr>
                    <a:xfrm rot="10800000" flipV="1">
                      <a:off x="5340942" y="1446931"/>
                      <a:ext cx="277952" cy="26494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9" name="Straight Connector 278"/>
                    <p:cNvCxnSpPr>
                      <a:stCxn id="276" idx="6"/>
                      <a:endCxn id="275" idx="0"/>
                    </p:cNvCxnSpPr>
                    <p:nvPr/>
                  </p:nvCxnSpPr>
                  <p:spPr>
                    <a:xfrm>
                      <a:off x="5466942" y="1837873"/>
                      <a:ext cx="172762" cy="30262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0" name="Freeform 279"/>
                    <p:cNvSpPr/>
                    <p:nvPr/>
                  </p:nvSpPr>
                  <p:spPr>
                    <a:xfrm>
                      <a:off x="5580777" y="1027165"/>
                      <a:ext cx="180181" cy="288000"/>
                    </a:xfrm>
                    <a:custGeom>
                      <a:avLst/>
                      <a:gdLst>
                        <a:gd name="connsiteX0" fmla="*/ 0 w 180181"/>
                        <a:gd name="connsiteY0" fmla="*/ 794 h 205582"/>
                        <a:gd name="connsiteX1" fmla="*/ 109538 w 180181"/>
                        <a:gd name="connsiteY1" fmla="*/ 19844 h 205582"/>
                        <a:gd name="connsiteX2" fmla="*/ 52388 w 180181"/>
                        <a:gd name="connsiteY2" fmla="*/ 119857 h 205582"/>
                        <a:gd name="connsiteX3" fmla="*/ 161925 w 180181"/>
                        <a:gd name="connsiteY3" fmla="*/ 153194 h 205582"/>
                        <a:gd name="connsiteX4" fmla="*/ 161925 w 180181"/>
                        <a:gd name="connsiteY4" fmla="*/ 205582 h 205582"/>
                        <a:gd name="connsiteX5" fmla="*/ 161925 w 180181"/>
                        <a:gd name="connsiteY5" fmla="*/ 205582 h 205582"/>
                        <a:gd name="connsiteX6" fmla="*/ 161925 w 180181"/>
                        <a:gd name="connsiteY6" fmla="*/ 205582 h 2055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81" h="205582">
                          <a:moveTo>
                            <a:pt x="0" y="794"/>
                          </a:moveTo>
                          <a:cubicBezTo>
                            <a:pt x="50403" y="397"/>
                            <a:pt x="100807" y="0"/>
                            <a:pt x="109538" y="19844"/>
                          </a:cubicBezTo>
                          <a:cubicBezTo>
                            <a:pt x="118269" y="39688"/>
                            <a:pt x="43657" y="97632"/>
                            <a:pt x="52388" y="119857"/>
                          </a:cubicBezTo>
                          <a:cubicBezTo>
                            <a:pt x="61119" y="142082"/>
                            <a:pt x="143669" y="138907"/>
                            <a:pt x="161925" y="153194"/>
                          </a:cubicBezTo>
                          <a:cubicBezTo>
                            <a:pt x="180181" y="167481"/>
                            <a:pt x="161925" y="205582"/>
                            <a:pt x="161925" y="205582"/>
                          </a:cubicBezTo>
                          <a:lnTo>
                            <a:pt x="161925" y="205582"/>
                          </a:lnTo>
                          <a:lnTo>
                            <a:pt x="161925" y="205582"/>
                          </a:lnTo>
                        </a:path>
                      </a:pathLst>
                    </a:custGeom>
                  </p:spPr>
                  <p:style>
                    <a:lnRef idx="3">
                      <a:schemeClr val="accent5"/>
                    </a:lnRef>
                    <a:fillRef idx="0">
                      <a:schemeClr val="accent5"/>
                    </a:fillRef>
                    <a:effectRef idx="2">
                      <a:schemeClr val="accent5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81" name="Isosceles Triangle 280"/>
                    <p:cNvSpPr/>
                    <p:nvPr/>
                  </p:nvSpPr>
                  <p:spPr>
                    <a:xfrm>
                      <a:off x="5715008" y="2472687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82" name="สี่เหลี่ยมผืนผ้า 156"/>
                    <p:cNvSpPr/>
                    <p:nvPr/>
                  </p:nvSpPr>
                  <p:spPr>
                    <a:xfrm>
                      <a:off x="5747061" y="2590016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T2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83" name="Isosceles Triangle 282"/>
                    <p:cNvSpPr/>
                    <p:nvPr/>
                  </p:nvSpPr>
                  <p:spPr>
                    <a:xfrm>
                      <a:off x="4786314" y="2034535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84" name="สี่เหลี่ยมผืนผ้า 156"/>
                    <p:cNvSpPr/>
                    <p:nvPr/>
                  </p:nvSpPr>
                  <p:spPr>
                    <a:xfrm>
                      <a:off x="4818367" y="2151864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T0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85" name="Isosceles Triangle 284"/>
                    <p:cNvSpPr/>
                    <p:nvPr/>
                  </p:nvSpPr>
                  <p:spPr>
                    <a:xfrm>
                      <a:off x="5857884" y="1721169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86" name="สี่เหลี่ยมผืนผ้า 156"/>
                    <p:cNvSpPr/>
                    <p:nvPr/>
                  </p:nvSpPr>
                  <p:spPr>
                    <a:xfrm>
                      <a:off x="5889937" y="1838498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T3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87" name="Isosceles Triangle 286"/>
                    <p:cNvSpPr/>
                    <p:nvPr/>
                  </p:nvSpPr>
                  <p:spPr>
                    <a:xfrm>
                      <a:off x="5085076" y="2472687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88" name="สี่เหลี่ยมผืนผ้า 156"/>
                    <p:cNvSpPr/>
                    <p:nvPr/>
                  </p:nvSpPr>
                  <p:spPr>
                    <a:xfrm>
                      <a:off x="5117129" y="2590016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T1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cxnSp>
                  <p:nvCxnSpPr>
                    <p:cNvPr id="289" name="Straight Connector 288"/>
                    <p:cNvCxnSpPr>
                      <a:stCxn id="275" idx="2"/>
                      <a:endCxn id="287" idx="0"/>
                    </p:cNvCxnSpPr>
                    <p:nvPr/>
                  </p:nvCxnSpPr>
                  <p:spPr>
                    <a:xfrm rot="10800000" flipV="1">
                      <a:off x="5294628" y="2266501"/>
                      <a:ext cx="219076" cy="20618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0" name="Straight Connector 289"/>
                    <p:cNvCxnSpPr>
                      <a:stCxn id="275" idx="6"/>
                      <a:endCxn id="281" idx="0"/>
                    </p:cNvCxnSpPr>
                    <p:nvPr/>
                  </p:nvCxnSpPr>
                  <p:spPr>
                    <a:xfrm>
                      <a:off x="5765704" y="2266501"/>
                      <a:ext cx="158856" cy="20618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1" name="Straight Connector 290"/>
                    <p:cNvCxnSpPr>
                      <a:stCxn id="276" idx="2"/>
                      <a:endCxn id="283" idx="0"/>
                    </p:cNvCxnSpPr>
                    <p:nvPr/>
                  </p:nvCxnSpPr>
                  <p:spPr>
                    <a:xfrm rot="10800000" flipV="1">
                      <a:off x="4995866" y="1837873"/>
                      <a:ext cx="219076" cy="19666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2" name="Straight Connector 291"/>
                    <p:cNvCxnSpPr>
                      <a:stCxn id="277" idx="6"/>
                      <a:endCxn id="285" idx="0"/>
                    </p:cNvCxnSpPr>
                    <p:nvPr/>
                  </p:nvCxnSpPr>
                  <p:spPr>
                    <a:xfrm>
                      <a:off x="5870894" y="1446931"/>
                      <a:ext cx="196542" cy="27423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62" name="Straight Connector 261"/>
                  <p:cNvCxnSpPr>
                    <a:endCxn id="263" idx="0"/>
                  </p:cNvCxnSpPr>
                  <p:nvPr/>
                </p:nvCxnSpPr>
                <p:spPr>
                  <a:xfrm rot="16200000" flipH="1">
                    <a:off x="3075897" y="5798953"/>
                    <a:ext cx="18105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Oval 262"/>
                  <p:cNvSpPr/>
                  <p:nvPr/>
                </p:nvSpPr>
                <p:spPr bwMode="auto">
                  <a:xfrm>
                    <a:off x="3044744" y="5889481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endParaRPr lang="th-TH" sz="1100" b="1" dirty="0">
                      <a:solidFill>
                        <a:schemeClr val="bg1">
                          <a:lumMod val="75000"/>
                        </a:schemeClr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64" name="Isosceles Triangle 263"/>
                  <p:cNvSpPr/>
                  <p:nvPr/>
                </p:nvSpPr>
                <p:spPr>
                  <a:xfrm>
                    <a:off x="2679686" y="5351644"/>
                    <a:ext cx="972000" cy="792000"/>
                  </a:xfrm>
                  <a:prstGeom prst="triangle">
                    <a:avLst/>
                  </a:prstGeom>
                  <a:noFill/>
                  <a:ln w="9525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65" name="Oval 160"/>
                  <p:cNvSpPr/>
                  <p:nvPr/>
                </p:nvSpPr>
                <p:spPr bwMode="auto">
                  <a:xfrm>
                    <a:off x="3087820" y="4843905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\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sp>
                <p:nvSpPr>
                  <p:cNvPr id="266" name="Oval 160"/>
                  <p:cNvSpPr/>
                  <p:nvPr/>
                </p:nvSpPr>
                <p:spPr bwMode="auto">
                  <a:xfrm>
                    <a:off x="3488738" y="4429132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solidFill>
                          <a:srgbClr val="FF0000"/>
                        </a:solidFill>
                        <a:latin typeface="Arial Black" pitchFamily="34" charset="0"/>
                      </a:rPr>
                      <a:t>//</a:t>
                    </a:r>
                    <a:endParaRPr lang="th-TH" sz="1400" b="1" dirty="0">
                      <a:solidFill>
                        <a:srgbClr val="FF0000"/>
                      </a:solidFill>
                      <a:latin typeface="Arial Black" pitchFamily="34" charset="0"/>
                    </a:endParaRPr>
                  </a:p>
                </p:txBody>
              </p:sp>
              <p:sp>
                <p:nvSpPr>
                  <p:cNvPr id="267" name="Oval 160"/>
                  <p:cNvSpPr/>
                  <p:nvPr/>
                </p:nvSpPr>
                <p:spPr bwMode="auto">
                  <a:xfrm>
                    <a:off x="3387427" y="5260394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/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grpSp>
                <p:nvGrpSpPr>
                  <p:cNvPr id="8" name="Group 409"/>
                  <p:cNvGrpSpPr/>
                  <p:nvPr/>
                </p:nvGrpSpPr>
                <p:grpSpPr>
                  <a:xfrm>
                    <a:off x="2928926" y="4145543"/>
                    <a:ext cx="495300" cy="437181"/>
                    <a:chOff x="5085921" y="1700633"/>
                    <a:chExt cx="495300" cy="437181"/>
                  </a:xfrm>
                </p:grpSpPr>
                <p:sp>
                  <p:nvSpPr>
                    <p:cNvPr id="273" name="รูปแบบอิสระ 4"/>
                    <p:cNvSpPr/>
                    <p:nvPr/>
                  </p:nvSpPr>
                  <p:spPr>
                    <a:xfrm flipH="1">
                      <a:off x="5085921" y="1901092"/>
                      <a:ext cx="495300" cy="236722"/>
                    </a:xfrm>
                    <a:custGeom>
                      <a:avLst/>
                      <a:gdLst>
                        <a:gd name="connsiteX0" fmla="*/ 0 w 495300"/>
                        <a:gd name="connsiteY0" fmla="*/ 131947 h 236722"/>
                        <a:gd name="connsiteX1" fmla="*/ 133350 w 495300"/>
                        <a:gd name="connsiteY1" fmla="*/ 8122 h 236722"/>
                        <a:gd name="connsiteX2" fmla="*/ 333375 w 495300"/>
                        <a:gd name="connsiteY2" fmla="*/ 27172 h 236722"/>
                        <a:gd name="connsiteX3" fmla="*/ 466725 w 495300"/>
                        <a:gd name="connsiteY3" fmla="*/ 150997 h 236722"/>
                        <a:gd name="connsiteX4" fmla="*/ 495300 w 495300"/>
                        <a:gd name="connsiteY4" fmla="*/ 236722 h 236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5300" h="236722">
                          <a:moveTo>
                            <a:pt x="0" y="131947"/>
                          </a:moveTo>
                          <a:cubicBezTo>
                            <a:pt x="38893" y="78766"/>
                            <a:pt x="77787" y="25585"/>
                            <a:pt x="133350" y="8122"/>
                          </a:cubicBezTo>
                          <a:cubicBezTo>
                            <a:pt x="188913" y="-9341"/>
                            <a:pt x="277813" y="3360"/>
                            <a:pt x="333375" y="27172"/>
                          </a:cubicBezTo>
                          <a:cubicBezTo>
                            <a:pt x="388937" y="50984"/>
                            <a:pt x="439738" y="116072"/>
                            <a:pt x="466725" y="150997"/>
                          </a:cubicBezTo>
                          <a:cubicBezTo>
                            <a:pt x="493713" y="185922"/>
                            <a:pt x="494506" y="211322"/>
                            <a:pt x="495300" y="236722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74" name="สี่เหลี่ยมผืนผ้า 156"/>
                    <p:cNvSpPr/>
                    <p:nvPr/>
                  </p:nvSpPr>
                  <p:spPr>
                    <a:xfrm>
                      <a:off x="5204966" y="1700633"/>
                      <a:ext cx="252000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1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</p:grpSp>
              <p:grpSp>
                <p:nvGrpSpPr>
                  <p:cNvPr id="9" name="Group 410"/>
                  <p:cNvGrpSpPr/>
                  <p:nvPr/>
                </p:nvGrpSpPr>
                <p:grpSpPr>
                  <a:xfrm>
                    <a:off x="3387427" y="3755577"/>
                    <a:ext cx="495300" cy="450864"/>
                    <a:chOff x="5500694" y="1425833"/>
                    <a:chExt cx="495300" cy="450864"/>
                  </a:xfrm>
                </p:grpSpPr>
                <p:sp>
                  <p:nvSpPr>
                    <p:cNvPr id="271" name="รูปแบบอิสระ 4"/>
                    <p:cNvSpPr/>
                    <p:nvPr/>
                  </p:nvSpPr>
                  <p:spPr>
                    <a:xfrm>
                      <a:off x="5500694" y="1639975"/>
                      <a:ext cx="495300" cy="236722"/>
                    </a:xfrm>
                    <a:custGeom>
                      <a:avLst/>
                      <a:gdLst>
                        <a:gd name="connsiteX0" fmla="*/ 0 w 495300"/>
                        <a:gd name="connsiteY0" fmla="*/ 131947 h 236722"/>
                        <a:gd name="connsiteX1" fmla="*/ 133350 w 495300"/>
                        <a:gd name="connsiteY1" fmla="*/ 8122 h 236722"/>
                        <a:gd name="connsiteX2" fmla="*/ 333375 w 495300"/>
                        <a:gd name="connsiteY2" fmla="*/ 27172 h 236722"/>
                        <a:gd name="connsiteX3" fmla="*/ 466725 w 495300"/>
                        <a:gd name="connsiteY3" fmla="*/ 150997 h 236722"/>
                        <a:gd name="connsiteX4" fmla="*/ 495300 w 495300"/>
                        <a:gd name="connsiteY4" fmla="*/ 236722 h 236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5300" h="236722">
                          <a:moveTo>
                            <a:pt x="0" y="131947"/>
                          </a:moveTo>
                          <a:cubicBezTo>
                            <a:pt x="38893" y="78766"/>
                            <a:pt x="77787" y="25585"/>
                            <a:pt x="133350" y="8122"/>
                          </a:cubicBezTo>
                          <a:cubicBezTo>
                            <a:pt x="188913" y="-9341"/>
                            <a:pt x="277813" y="3360"/>
                            <a:pt x="333375" y="27172"/>
                          </a:cubicBezTo>
                          <a:cubicBezTo>
                            <a:pt x="388937" y="50984"/>
                            <a:pt x="439738" y="116072"/>
                            <a:pt x="466725" y="150997"/>
                          </a:cubicBezTo>
                          <a:cubicBezTo>
                            <a:pt x="493713" y="185922"/>
                            <a:pt x="494506" y="211322"/>
                            <a:pt x="495300" y="236722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72" name="สี่เหลี่ยมผืนผ้า 156"/>
                    <p:cNvSpPr/>
                    <p:nvPr/>
                  </p:nvSpPr>
                  <p:spPr>
                    <a:xfrm>
                      <a:off x="5659588" y="1425833"/>
                      <a:ext cx="252000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2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</p:grpSp>
            </p:grpSp>
            <p:grpSp>
              <p:nvGrpSpPr>
                <p:cNvPr id="10" name="Group 267"/>
                <p:cNvGrpSpPr/>
                <p:nvPr/>
              </p:nvGrpSpPr>
              <p:grpSpPr>
                <a:xfrm>
                  <a:off x="-32" y="4160918"/>
                  <a:ext cx="2127494" cy="1839850"/>
                  <a:chOff x="142876" y="3929066"/>
                  <a:chExt cx="2127494" cy="1839850"/>
                </a:xfrm>
              </p:grpSpPr>
              <p:sp>
                <p:nvSpPr>
                  <p:cNvPr id="222" name="Rectangle 221"/>
                  <p:cNvSpPr/>
                  <p:nvPr/>
                </p:nvSpPr>
                <p:spPr>
                  <a:xfrm>
                    <a:off x="1301618" y="5181646"/>
                    <a:ext cx="66075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h-1/</a:t>
                    </a:r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</a:t>
                    </a:r>
                    <a:endParaRPr lang="th-TH" sz="2400" dirty="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142876" y="4742594"/>
                    <a:ext cx="70083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h/</a:t>
                    </a:r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1362749" y="4390844"/>
                    <a:ext cx="90762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r>
                      <a:rPr lang="en-US" sz="1600" b="1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/h+2</a:t>
                    </a:r>
                    <a:endParaRPr lang="th-TH" sz="24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730114" y="5141740"/>
                    <a:ext cx="295274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</a:t>
                    </a:r>
                    <a:endParaRPr lang="th-TH" sz="2400" dirty="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956590" y="4803084"/>
                    <a:ext cx="52129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656324" y="4359942"/>
                    <a:ext cx="52129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h+2</a:t>
                    </a:r>
                    <a:endParaRPr lang="th-TH" sz="2400" dirty="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1241251" y="3974856"/>
                    <a:ext cx="521297" cy="216000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h+3</a:t>
                    </a:r>
                    <a:endParaRPr lang="th-TH" sz="2400" dirty="0"/>
                  </a:p>
                </p:txBody>
              </p:sp>
              <p:grpSp>
                <p:nvGrpSpPr>
                  <p:cNvPr id="11" name="Group 384"/>
                  <p:cNvGrpSpPr/>
                  <p:nvPr/>
                </p:nvGrpSpPr>
                <p:grpSpPr>
                  <a:xfrm>
                    <a:off x="357190" y="3929066"/>
                    <a:ext cx="1513208" cy="1839850"/>
                    <a:chOff x="4786314" y="1027165"/>
                    <a:chExt cx="1513208" cy="1839850"/>
                  </a:xfrm>
                </p:grpSpPr>
                <p:sp>
                  <p:nvSpPr>
                    <p:cNvPr id="233" name="Oval 232"/>
                    <p:cNvSpPr/>
                    <p:nvPr/>
                  </p:nvSpPr>
                  <p:spPr bwMode="auto">
                    <a:xfrm>
                      <a:off x="5513704" y="2140501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z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34" name="Oval 233"/>
                    <p:cNvSpPr/>
                    <p:nvPr/>
                  </p:nvSpPr>
                  <p:spPr bwMode="auto">
                    <a:xfrm>
                      <a:off x="5214942" y="1711873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y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35" name="Oval 234"/>
                    <p:cNvSpPr/>
                    <p:nvPr/>
                  </p:nvSpPr>
                  <p:spPr bwMode="auto">
                    <a:xfrm>
                      <a:off x="5618894" y="1320931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x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cxnSp>
                  <p:nvCxnSpPr>
                    <p:cNvPr id="236" name="Straight Connector 235"/>
                    <p:cNvCxnSpPr>
                      <a:stCxn id="235" idx="2"/>
                      <a:endCxn id="234" idx="0"/>
                    </p:cNvCxnSpPr>
                    <p:nvPr/>
                  </p:nvCxnSpPr>
                  <p:spPr>
                    <a:xfrm rot="10800000" flipV="1">
                      <a:off x="5340942" y="1446931"/>
                      <a:ext cx="277952" cy="26494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Straight Connector 236"/>
                    <p:cNvCxnSpPr>
                      <a:stCxn id="234" idx="6"/>
                      <a:endCxn id="233" idx="0"/>
                    </p:cNvCxnSpPr>
                    <p:nvPr/>
                  </p:nvCxnSpPr>
                  <p:spPr>
                    <a:xfrm>
                      <a:off x="5466942" y="1837873"/>
                      <a:ext cx="172762" cy="30262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8" name="Freeform 237"/>
                    <p:cNvSpPr/>
                    <p:nvPr/>
                  </p:nvSpPr>
                  <p:spPr>
                    <a:xfrm>
                      <a:off x="5580777" y="1027165"/>
                      <a:ext cx="180181" cy="288000"/>
                    </a:xfrm>
                    <a:custGeom>
                      <a:avLst/>
                      <a:gdLst>
                        <a:gd name="connsiteX0" fmla="*/ 0 w 180181"/>
                        <a:gd name="connsiteY0" fmla="*/ 794 h 205582"/>
                        <a:gd name="connsiteX1" fmla="*/ 109538 w 180181"/>
                        <a:gd name="connsiteY1" fmla="*/ 19844 h 205582"/>
                        <a:gd name="connsiteX2" fmla="*/ 52388 w 180181"/>
                        <a:gd name="connsiteY2" fmla="*/ 119857 h 205582"/>
                        <a:gd name="connsiteX3" fmla="*/ 161925 w 180181"/>
                        <a:gd name="connsiteY3" fmla="*/ 153194 h 205582"/>
                        <a:gd name="connsiteX4" fmla="*/ 161925 w 180181"/>
                        <a:gd name="connsiteY4" fmla="*/ 205582 h 205582"/>
                        <a:gd name="connsiteX5" fmla="*/ 161925 w 180181"/>
                        <a:gd name="connsiteY5" fmla="*/ 205582 h 205582"/>
                        <a:gd name="connsiteX6" fmla="*/ 161925 w 180181"/>
                        <a:gd name="connsiteY6" fmla="*/ 205582 h 2055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81" h="205582">
                          <a:moveTo>
                            <a:pt x="0" y="794"/>
                          </a:moveTo>
                          <a:cubicBezTo>
                            <a:pt x="50403" y="397"/>
                            <a:pt x="100807" y="0"/>
                            <a:pt x="109538" y="19844"/>
                          </a:cubicBezTo>
                          <a:cubicBezTo>
                            <a:pt x="118269" y="39688"/>
                            <a:pt x="43657" y="97632"/>
                            <a:pt x="52388" y="119857"/>
                          </a:cubicBezTo>
                          <a:cubicBezTo>
                            <a:pt x="61119" y="142082"/>
                            <a:pt x="143669" y="138907"/>
                            <a:pt x="161925" y="153194"/>
                          </a:cubicBezTo>
                          <a:cubicBezTo>
                            <a:pt x="180181" y="167481"/>
                            <a:pt x="161925" y="205582"/>
                            <a:pt x="161925" y="205582"/>
                          </a:cubicBezTo>
                          <a:lnTo>
                            <a:pt x="161925" y="205582"/>
                          </a:lnTo>
                          <a:lnTo>
                            <a:pt x="161925" y="205582"/>
                          </a:lnTo>
                        </a:path>
                      </a:pathLst>
                    </a:custGeom>
                  </p:spPr>
                  <p:style>
                    <a:lnRef idx="3">
                      <a:schemeClr val="accent5"/>
                    </a:lnRef>
                    <a:fillRef idx="0">
                      <a:schemeClr val="accent5"/>
                    </a:fillRef>
                    <a:effectRef idx="2">
                      <a:schemeClr val="accent5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39" name="Isosceles Triangle 238"/>
                    <p:cNvSpPr/>
                    <p:nvPr/>
                  </p:nvSpPr>
                  <p:spPr>
                    <a:xfrm>
                      <a:off x="5715008" y="2472687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40" name="สี่เหลี่ยมผืนผ้า 156"/>
                    <p:cNvSpPr/>
                    <p:nvPr/>
                  </p:nvSpPr>
                  <p:spPr>
                    <a:xfrm>
                      <a:off x="5747061" y="2590016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T2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41" name="Isosceles Triangle 240"/>
                    <p:cNvSpPr/>
                    <p:nvPr/>
                  </p:nvSpPr>
                  <p:spPr>
                    <a:xfrm>
                      <a:off x="4786314" y="2034535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42" name="สี่เหลี่ยมผืนผ้า 156"/>
                    <p:cNvSpPr/>
                    <p:nvPr/>
                  </p:nvSpPr>
                  <p:spPr>
                    <a:xfrm>
                      <a:off x="4818367" y="2151864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T0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43" name="Isosceles Triangle 242"/>
                    <p:cNvSpPr/>
                    <p:nvPr/>
                  </p:nvSpPr>
                  <p:spPr>
                    <a:xfrm>
                      <a:off x="5857884" y="1721169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44" name="สี่เหลี่ยมผืนผ้า 156"/>
                    <p:cNvSpPr/>
                    <p:nvPr/>
                  </p:nvSpPr>
                  <p:spPr>
                    <a:xfrm>
                      <a:off x="5889937" y="1838498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T3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45" name="Isosceles Triangle 244"/>
                    <p:cNvSpPr/>
                    <p:nvPr/>
                  </p:nvSpPr>
                  <p:spPr>
                    <a:xfrm>
                      <a:off x="5085076" y="2472687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46" name="สี่เหลี่ยมผืนผ้า 156"/>
                    <p:cNvSpPr/>
                    <p:nvPr/>
                  </p:nvSpPr>
                  <p:spPr>
                    <a:xfrm>
                      <a:off x="5117129" y="2590016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T1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cxnSp>
                  <p:nvCxnSpPr>
                    <p:cNvPr id="247" name="Straight Connector 246"/>
                    <p:cNvCxnSpPr>
                      <a:stCxn id="233" idx="2"/>
                      <a:endCxn id="245" idx="0"/>
                    </p:cNvCxnSpPr>
                    <p:nvPr/>
                  </p:nvCxnSpPr>
                  <p:spPr>
                    <a:xfrm rot="10800000" flipV="1">
                      <a:off x="5294628" y="2266501"/>
                      <a:ext cx="219076" cy="20618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Straight Connector 247"/>
                    <p:cNvCxnSpPr>
                      <a:stCxn id="233" idx="6"/>
                      <a:endCxn id="239" idx="0"/>
                    </p:cNvCxnSpPr>
                    <p:nvPr/>
                  </p:nvCxnSpPr>
                  <p:spPr>
                    <a:xfrm>
                      <a:off x="5765704" y="2266501"/>
                      <a:ext cx="158856" cy="20618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Straight Connector 248"/>
                    <p:cNvCxnSpPr>
                      <a:stCxn id="234" idx="2"/>
                      <a:endCxn id="241" idx="0"/>
                    </p:cNvCxnSpPr>
                    <p:nvPr/>
                  </p:nvCxnSpPr>
                  <p:spPr>
                    <a:xfrm rot="10800000" flipV="1">
                      <a:off x="4995866" y="1837873"/>
                      <a:ext cx="219076" cy="19666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Straight Connector 249"/>
                    <p:cNvCxnSpPr>
                      <a:stCxn id="235" idx="6"/>
                      <a:endCxn id="243" idx="0"/>
                    </p:cNvCxnSpPr>
                    <p:nvPr/>
                  </p:nvCxnSpPr>
                  <p:spPr>
                    <a:xfrm>
                      <a:off x="5870894" y="1446931"/>
                      <a:ext cx="196542" cy="27423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0" name="Oval 160"/>
                  <p:cNvSpPr/>
                  <p:nvPr/>
                </p:nvSpPr>
                <p:spPr bwMode="auto">
                  <a:xfrm>
                    <a:off x="785818" y="4800363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-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sp>
                <p:nvSpPr>
                  <p:cNvPr id="231" name="Oval 160"/>
                  <p:cNvSpPr/>
                  <p:nvPr/>
                </p:nvSpPr>
                <p:spPr bwMode="auto">
                  <a:xfrm>
                    <a:off x="1186736" y="4429132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/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sp>
                <p:nvSpPr>
                  <p:cNvPr id="232" name="Oval 160"/>
                  <p:cNvSpPr/>
                  <p:nvPr/>
                </p:nvSpPr>
                <p:spPr bwMode="auto">
                  <a:xfrm>
                    <a:off x="1085425" y="5204974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-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</p:grpSp>
            <p:cxnSp>
              <p:nvCxnSpPr>
                <p:cNvPr id="159" name="Straight Connector 158"/>
                <p:cNvCxnSpPr>
                  <a:stCxn id="210" idx="2"/>
                  <a:endCxn id="197" idx="0"/>
                </p:cNvCxnSpPr>
                <p:nvPr/>
              </p:nvCxnSpPr>
              <p:spPr>
                <a:xfrm rot="10800000" flipV="1">
                  <a:off x="5626695" y="4491708"/>
                  <a:ext cx="275957" cy="2231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205" idx="0"/>
                  <a:endCxn id="197" idx="2"/>
                </p:cNvCxnSpPr>
                <p:nvPr/>
              </p:nvCxnSpPr>
              <p:spPr>
                <a:xfrm rot="5400000" flipH="1" flipV="1">
                  <a:off x="5249745" y="4860643"/>
                  <a:ext cx="270708" cy="2311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" name="Group 314"/>
                <p:cNvGrpSpPr/>
                <p:nvPr/>
              </p:nvGrpSpPr>
              <p:grpSpPr>
                <a:xfrm>
                  <a:off x="5262208" y="5215202"/>
                  <a:ext cx="502061" cy="611297"/>
                  <a:chOff x="5714986" y="5272785"/>
                  <a:chExt cx="502061" cy="611297"/>
                </a:xfrm>
              </p:grpSpPr>
              <p:sp>
                <p:nvSpPr>
                  <p:cNvPr id="219" name="Rectangle 218"/>
                  <p:cNvSpPr/>
                  <p:nvPr/>
                </p:nvSpPr>
                <p:spPr>
                  <a:xfrm>
                    <a:off x="5714986" y="5272785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220" name="Isosceles Triangle 219"/>
                  <p:cNvSpPr/>
                  <p:nvPr/>
                </p:nvSpPr>
                <p:spPr>
                  <a:xfrm>
                    <a:off x="5739158" y="5489754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21" name="สี่เหลี่ยมผืนผ้า 156"/>
                  <p:cNvSpPr/>
                  <p:nvPr/>
                </p:nvSpPr>
                <p:spPr>
                  <a:xfrm>
                    <a:off x="5771211" y="5607083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T1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</p:grpSp>
            <p:grpSp>
              <p:nvGrpSpPr>
                <p:cNvPr id="13" name="Group 311"/>
                <p:cNvGrpSpPr/>
                <p:nvPr/>
              </p:nvGrpSpPr>
              <p:grpSpPr>
                <a:xfrm>
                  <a:off x="5791212" y="4071942"/>
                  <a:ext cx="854485" cy="1088332"/>
                  <a:chOff x="6005526" y="4071942"/>
                  <a:chExt cx="854485" cy="1088332"/>
                </a:xfrm>
              </p:grpSpPr>
              <p:sp>
                <p:nvSpPr>
                  <p:cNvPr id="209" name="Rectangle 208"/>
                  <p:cNvSpPr/>
                  <p:nvPr/>
                </p:nvSpPr>
                <p:spPr>
                  <a:xfrm>
                    <a:off x="6357950" y="4533720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  <p:sp>
                <p:nvSpPr>
                  <p:cNvPr id="210" name="Oval 209"/>
                  <p:cNvSpPr/>
                  <p:nvPr/>
                </p:nvSpPr>
                <p:spPr bwMode="auto">
                  <a:xfrm>
                    <a:off x="6116965" y="4365708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x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11" name="Freeform 210"/>
                  <p:cNvSpPr/>
                  <p:nvPr/>
                </p:nvSpPr>
                <p:spPr>
                  <a:xfrm>
                    <a:off x="6072198" y="4071942"/>
                    <a:ext cx="180181" cy="288000"/>
                  </a:xfrm>
                  <a:custGeom>
                    <a:avLst/>
                    <a:gdLst>
                      <a:gd name="connsiteX0" fmla="*/ 0 w 180181"/>
                      <a:gd name="connsiteY0" fmla="*/ 794 h 205582"/>
                      <a:gd name="connsiteX1" fmla="*/ 109538 w 180181"/>
                      <a:gd name="connsiteY1" fmla="*/ 19844 h 205582"/>
                      <a:gd name="connsiteX2" fmla="*/ 52388 w 180181"/>
                      <a:gd name="connsiteY2" fmla="*/ 119857 h 205582"/>
                      <a:gd name="connsiteX3" fmla="*/ 161925 w 180181"/>
                      <a:gd name="connsiteY3" fmla="*/ 153194 h 205582"/>
                      <a:gd name="connsiteX4" fmla="*/ 161925 w 180181"/>
                      <a:gd name="connsiteY4" fmla="*/ 205582 h 205582"/>
                      <a:gd name="connsiteX5" fmla="*/ 161925 w 180181"/>
                      <a:gd name="connsiteY5" fmla="*/ 205582 h 205582"/>
                      <a:gd name="connsiteX6" fmla="*/ 161925 w 180181"/>
                      <a:gd name="connsiteY6" fmla="*/ 205582 h 205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81" h="205582">
                        <a:moveTo>
                          <a:pt x="0" y="794"/>
                        </a:moveTo>
                        <a:cubicBezTo>
                          <a:pt x="50403" y="397"/>
                          <a:pt x="100807" y="0"/>
                          <a:pt x="109538" y="19844"/>
                        </a:cubicBezTo>
                        <a:cubicBezTo>
                          <a:pt x="118269" y="39688"/>
                          <a:pt x="43657" y="97632"/>
                          <a:pt x="52388" y="119857"/>
                        </a:cubicBezTo>
                        <a:cubicBezTo>
                          <a:pt x="61119" y="142082"/>
                          <a:pt x="143669" y="138907"/>
                          <a:pt x="161925" y="153194"/>
                        </a:cubicBezTo>
                        <a:cubicBezTo>
                          <a:pt x="180181" y="167481"/>
                          <a:pt x="161925" y="205582"/>
                          <a:pt x="161925" y="205582"/>
                        </a:cubicBezTo>
                        <a:lnTo>
                          <a:pt x="161925" y="205582"/>
                        </a:lnTo>
                        <a:lnTo>
                          <a:pt x="161925" y="205582"/>
                        </a:lnTo>
                      </a:path>
                    </a:pathLst>
                  </a:custGeom>
                </p:spPr>
                <p:style>
                  <a:lnRef idx="3">
                    <a:schemeClr val="accent5"/>
                  </a:lnRef>
                  <a:fillRef idx="0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12" name="Isosceles Triangle 211"/>
                  <p:cNvSpPr/>
                  <p:nvPr/>
                </p:nvSpPr>
                <p:spPr>
                  <a:xfrm>
                    <a:off x="6399515" y="4765946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13" name="สี่เหลี่ยมผืนผ้า 156"/>
                  <p:cNvSpPr/>
                  <p:nvPr/>
                </p:nvSpPr>
                <p:spPr>
                  <a:xfrm>
                    <a:off x="6426986" y="4883275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T3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14" name="Straight Connector 213"/>
                  <p:cNvCxnSpPr>
                    <a:stCxn id="210" idx="6"/>
                    <a:endCxn id="212" idx="0"/>
                  </p:cNvCxnSpPr>
                  <p:nvPr/>
                </p:nvCxnSpPr>
                <p:spPr>
                  <a:xfrm>
                    <a:off x="6368965" y="4491708"/>
                    <a:ext cx="240102" cy="27423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Oval 160"/>
                  <p:cNvSpPr/>
                  <p:nvPr/>
                </p:nvSpPr>
                <p:spPr bwMode="auto">
                  <a:xfrm>
                    <a:off x="6114303" y="4572008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solidFill>
                          <a:srgbClr val="FF0000"/>
                        </a:solidFill>
                        <a:latin typeface="Arial Black" pitchFamily="34" charset="0"/>
                      </a:rPr>
                      <a:t>//</a:t>
                    </a:r>
                    <a:endParaRPr lang="th-TH" sz="1400" b="1" dirty="0">
                      <a:solidFill>
                        <a:srgbClr val="FF0000"/>
                      </a:solidFill>
                      <a:latin typeface="Arial Black" pitchFamily="34" charset="0"/>
                    </a:endParaRPr>
                  </a:p>
                </p:txBody>
              </p:sp>
              <p:grpSp>
                <p:nvGrpSpPr>
                  <p:cNvPr id="14" name="Group 410"/>
                  <p:cNvGrpSpPr/>
                  <p:nvPr/>
                </p:nvGrpSpPr>
                <p:grpSpPr>
                  <a:xfrm>
                    <a:off x="6005526" y="4076502"/>
                    <a:ext cx="495300" cy="408050"/>
                    <a:chOff x="5337217" y="1603882"/>
                    <a:chExt cx="495300" cy="408050"/>
                  </a:xfrm>
                </p:grpSpPr>
                <p:sp>
                  <p:nvSpPr>
                    <p:cNvPr id="217" name="รูปแบบอิสระ 4"/>
                    <p:cNvSpPr/>
                    <p:nvPr/>
                  </p:nvSpPr>
                  <p:spPr>
                    <a:xfrm>
                      <a:off x="5337217" y="1775210"/>
                      <a:ext cx="495300" cy="236722"/>
                    </a:xfrm>
                    <a:custGeom>
                      <a:avLst/>
                      <a:gdLst>
                        <a:gd name="connsiteX0" fmla="*/ 0 w 495300"/>
                        <a:gd name="connsiteY0" fmla="*/ 131947 h 236722"/>
                        <a:gd name="connsiteX1" fmla="*/ 133350 w 495300"/>
                        <a:gd name="connsiteY1" fmla="*/ 8122 h 236722"/>
                        <a:gd name="connsiteX2" fmla="*/ 333375 w 495300"/>
                        <a:gd name="connsiteY2" fmla="*/ 27172 h 236722"/>
                        <a:gd name="connsiteX3" fmla="*/ 466725 w 495300"/>
                        <a:gd name="connsiteY3" fmla="*/ 150997 h 236722"/>
                        <a:gd name="connsiteX4" fmla="*/ 495300 w 495300"/>
                        <a:gd name="connsiteY4" fmla="*/ 236722 h 236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5300" h="236722">
                          <a:moveTo>
                            <a:pt x="0" y="131947"/>
                          </a:moveTo>
                          <a:cubicBezTo>
                            <a:pt x="38893" y="78766"/>
                            <a:pt x="77787" y="25585"/>
                            <a:pt x="133350" y="8122"/>
                          </a:cubicBezTo>
                          <a:cubicBezTo>
                            <a:pt x="188913" y="-9341"/>
                            <a:pt x="277813" y="3360"/>
                            <a:pt x="333375" y="27172"/>
                          </a:cubicBezTo>
                          <a:cubicBezTo>
                            <a:pt x="388937" y="50984"/>
                            <a:pt x="439738" y="116072"/>
                            <a:pt x="466725" y="150997"/>
                          </a:cubicBezTo>
                          <a:cubicBezTo>
                            <a:pt x="493713" y="185922"/>
                            <a:pt x="494506" y="211322"/>
                            <a:pt x="495300" y="236722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18" name="สี่เหลี่ยมผืนผ้า 156"/>
                    <p:cNvSpPr/>
                    <p:nvPr/>
                  </p:nvSpPr>
                  <p:spPr>
                    <a:xfrm>
                      <a:off x="5558133" y="1603882"/>
                      <a:ext cx="252000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2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</p:grpSp>
            </p:grpSp>
            <p:grpSp>
              <p:nvGrpSpPr>
                <p:cNvPr id="15" name="Group 317"/>
                <p:cNvGrpSpPr/>
                <p:nvPr/>
              </p:nvGrpSpPr>
              <p:grpSpPr>
                <a:xfrm>
                  <a:off x="4786314" y="5111592"/>
                  <a:ext cx="609190" cy="716990"/>
                  <a:chOff x="5427261" y="4783712"/>
                  <a:chExt cx="609190" cy="716990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5427261" y="4885470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205" name="Oval 204"/>
                  <p:cNvSpPr/>
                  <p:nvPr/>
                </p:nvSpPr>
                <p:spPr bwMode="auto">
                  <a:xfrm>
                    <a:off x="5784451" y="4783712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y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06" name="Isosceles Triangle 205"/>
                  <p:cNvSpPr/>
                  <p:nvPr/>
                </p:nvSpPr>
                <p:spPr>
                  <a:xfrm>
                    <a:off x="5440396" y="5106374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07" name="สี่เหลี่ยมผืนผ้า 156"/>
                  <p:cNvSpPr/>
                  <p:nvPr/>
                </p:nvSpPr>
                <p:spPr>
                  <a:xfrm>
                    <a:off x="5472449" y="5223703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T0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08" name="Straight Connector 207"/>
                  <p:cNvCxnSpPr>
                    <a:stCxn id="205" idx="2"/>
                    <a:endCxn id="206" idx="0"/>
                  </p:cNvCxnSpPr>
                  <p:nvPr/>
                </p:nvCxnSpPr>
                <p:spPr>
                  <a:xfrm rot="10800000" flipV="1">
                    <a:off x="5649949" y="4909712"/>
                    <a:ext cx="134503" cy="19666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4"/>
                <p:cNvGrpSpPr/>
                <p:nvPr/>
              </p:nvGrpSpPr>
              <p:grpSpPr>
                <a:xfrm>
                  <a:off x="5000596" y="4714884"/>
                  <a:ext cx="1278994" cy="1674606"/>
                  <a:chOff x="5531734" y="5079887"/>
                  <a:chExt cx="1278994" cy="1674606"/>
                </a:xfrm>
              </p:grpSpPr>
              <p:sp>
                <p:nvSpPr>
                  <p:cNvPr id="195" name="Oval 160"/>
                  <p:cNvSpPr/>
                  <p:nvPr/>
                </p:nvSpPr>
                <p:spPr bwMode="auto">
                  <a:xfrm>
                    <a:off x="5932652" y="6502493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-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6450906" y="5316819"/>
                    <a:ext cx="295274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</a:t>
                    </a:r>
                    <a:endParaRPr lang="th-TH" sz="2400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 bwMode="auto">
                  <a:xfrm>
                    <a:off x="6031832" y="5079887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z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98" name="Isosceles Triangle 197"/>
                  <p:cNvSpPr/>
                  <p:nvPr/>
                </p:nvSpPr>
                <p:spPr>
                  <a:xfrm>
                    <a:off x="6369090" y="5517464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199" name="สี่เหลี่ยมผืนผ้า 156"/>
                  <p:cNvSpPr/>
                  <p:nvPr/>
                </p:nvSpPr>
                <p:spPr>
                  <a:xfrm>
                    <a:off x="6401143" y="5634793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T2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00" name="Straight Connector 199"/>
                  <p:cNvCxnSpPr>
                    <a:stCxn id="197" idx="6"/>
                    <a:endCxn id="198" idx="0"/>
                  </p:cNvCxnSpPr>
                  <p:nvPr/>
                </p:nvCxnSpPr>
                <p:spPr>
                  <a:xfrm>
                    <a:off x="6283832" y="5205887"/>
                    <a:ext cx="294810" cy="31157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/>
                  <p:cNvCxnSpPr>
                    <a:endCxn id="202" idx="0"/>
                  </p:cNvCxnSpPr>
                  <p:nvPr/>
                </p:nvCxnSpPr>
                <p:spPr>
                  <a:xfrm rot="16200000" flipH="1">
                    <a:off x="5963805" y="6231403"/>
                    <a:ext cx="18105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/>
                  <p:cNvSpPr/>
                  <p:nvPr/>
                </p:nvSpPr>
                <p:spPr bwMode="auto">
                  <a:xfrm>
                    <a:off x="5932652" y="6321931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endParaRPr lang="th-TH" sz="1100" b="1" dirty="0">
                      <a:solidFill>
                        <a:schemeClr val="bg1">
                          <a:lumMod val="75000"/>
                        </a:schemeClr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03" name="Isosceles Triangle 202"/>
                  <p:cNvSpPr/>
                  <p:nvPr/>
                </p:nvSpPr>
                <p:spPr>
                  <a:xfrm>
                    <a:off x="5531734" y="5784094"/>
                    <a:ext cx="1008000" cy="792000"/>
                  </a:xfrm>
                  <a:prstGeom prst="triangle">
                    <a:avLst/>
                  </a:prstGeom>
                  <a:noFill/>
                  <a:ln w="9525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</p:grpSp>
            <p:cxnSp>
              <p:nvCxnSpPr>
                <p:cNvPr id="166" name="Straight Connector 165"/>
                <p:cNvCxnSpPr>
                  <a:stCxn id="205" idx="6"/>
                  <a:endCxn id="220" idx="0"/>
                </p:cNvCxnSpPr>
                <p:nvPr/>
              </p:nvCxnSpPr>
              <p:spPr>
                <a:xfrm>
                  <a:off x="5395504" y="5237592"/>
                  <a:ext cx="100428" cy="19457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Oval 166"/>
                <p:cNvSpPr/>
                <p:nvPr/>
              </p:nvSpPr>
              <p:spPr bwMode="auto">
                <a:xfrm>
                  <a:off x="7286644" y="4824721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y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 bwMode="auto">
                <a:xfrm>
                  <a:off x="7820462" y="4396093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z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169" name="Straight Connector 168"/>
                <p:cNvCxnSpPr>
                  <a:stCxn id="168" idx="2"/>
                  <a:endCxn id="167" idx="0"/>
                </p:cNvCxnSpPr>
                <p:nvPr/>
              </p:nvCxnSpPr>
              <p:spPr>
                <a:xfrm rot="10800000" flipV="1">
                  <a:off x="7412644" y="4522093"/>
                  <a:ext cx="407818" cy="302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Freeform 169"/>
                <p:cNvSpPr/>
                <p:nvPr/>
              </p:nvSpPr>
              <p:spPr>
                <a:xfrm>
                  <a:off x="7643834" y="4071942"/>
                  <a:ext cx="253713" cy="318993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1" name="Isosceles Triangle 170"/>
                <p:cNvSpPr/>
                <p:nvPr/>
              </p:nvSpPr>
              <p:spPr>
                <a:xfrm>
                  <a:off x="7487948" y="5156907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solidFill>
                  <a:srgbClr val="CCFF33"/>
                </a:solidFill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2" name="สี่เหลี่ยมผืนผ้า 156"/>
                <p:cNvSpPr/>
                <p:nvPr/>
              </p:nvSpPr>
              <p:spPr>
                <a:xfrm>
                  <a:off x="7520001" y="5286388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T1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173" name="Isosceles Triangle 172"/>
                <p:cNvSpPr/>
                <p:nvPr/>
              </p:nvSpPr>
              <p:spPr>
                <a:xfrm>
                  <a:off x="6929454" y="5156907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4" name="สี่เหลี่ยมผืนผ้า 156"/>
                <p:cNvSpPr/>
                <p:nvPr/>
              </p:nvSpPr>
              <p:spPr>
                <a:xfrm>
                  <a:off x="6961507" y="5274236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T0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175" name="Straight Connector 174"/>
                <p:cNvCxnSpPr>
                  <a:stCxn id="167" idx="2"/>
                  <a:endCxn id="173" idx="0"/>
                </p:cNvCxnSpPr>
                <p:nvPr/>
              </p:nvCxnSpPr>
              <p:spPr>
                <a:xfrm rot="10800000" flipV="1">
                  <a:off x="7139006" y="4950721"/>
                  <a:ext cx="147638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endCxn id="171" idx="0"/>
                </p:cNvCxnSpPr>
                <p:nvPr/>
              </p:nvCxnSpPr>
              <p:spPr>
                <a:xfrm rot="16200000" flipH="1">
                  <a:off x="7485375" y="4944781"/>
                  <a:ext cx="227709" cy="1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Oval 176"/>
                <p:cNvSpPr/>
                <p:nvPr/>
              </p:nvSpPr>
              <p:spPr bwMode="auto">
                <a:xfrm>
                  <a:off x="8316649" y="4826119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x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178" name="Straight Connector 177"/>
                <p:cNvCxnSpPr>
                  <a:stCxn id="168" idx="6"/>
                  <a:endCxn id="177" idx="0"/>
                </p:cNvCxnSpPr>
                <p:nvPr/>
              </p:nvCxnSpPr>
              <p:spPr>
                <a:xfrm>
                  <a:off x="8072462" y="4522093"/>
                  <a:ext cx="370187" cy="30402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Isosceles Triangle 178"/>
                <p:cNvSpPr/>
                <p:nvPr/>
              </p:nvSpPr>
              <p:spPr>
                <a:xfrm>
                  <a:off x="8517953" y="515830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0" name="สี่เหลี่ยมผืนผ้า 156"/>
                <p:cNvSpPr/>
                <p:nvPr/>
              </p:nvSpPr>
              <p:spPr>
                <a:xfrm>
                  <a:off x="8550006" y="5275634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T3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181" name="Isosceles Triangle 180"/>
                <p:cNvSpPr/>
                <p:nvPr/>
              </p:nvSpPr>
              <p:spPr>
                <a:xfrm>
                  <a:off x="7929586" y="515830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2" name="สี่เหลี่ยมผืนผ้า 156"/>
                <p:cNvSpPr/>
                <p:nvPr/>
              </p:nvSpPr>
              <p:spPr>
                <a:xfrm>
                  <a:off x="7961639" y="5286388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T2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183" name="Straight Connector 182"/>
                <p:cNvCxnSpPr>
                  <a:stCxn id="177" idx="2"/>
                  <a:endCxn id="181" idx="0"/>
                </p:cNvCxnSpPr>
                <p:nvPr/>
              </p:nvCxnSpPr>
              <p:spPr>
                <a:xfrm rot="10800000" flipV="1">
                  <a:off x="8139139" y="4952119"/>
                  <a:ext cx="177511" cy="206186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7" idx="6"/>
                  <a:endCxn id="179" idx="0"/>
                </p:cNvCxnSpPr>
                <p:nvPr/>
              </p:nvCxnSpPr>
              <p:spPr>
                <a:xfrm>
                  <a:off x="8568649" y="4952119"/>
                  <a:ext cx="15885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>
                  <a:endCxn id="186" idx="0"/>
                </p:cNvCxnSpPr>
                <p:nvPr/>
              </p:nvCxnSpPr>
              <p:spPr>
                <a:xfrm rot="16200000" flipH="1">
                  <a:off x="7603517" y="5561765"/>
                  <a:ext cx="18105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Oval 185"/>
                <p:cNvSpPr/>
                <p:nvPr/>
              </p:nvSpPr>
              <p:spPr bwMode="auto">
                <a:xfrm>
                  <a:off x="7572364" y="5652293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  <p:grpSp>
              <p:nvGrpSpPr>
                <p:cNvPr id="17" name="Group 536"/>
                <p:cNvGrpSpPr/>
                <p:nvPr/>
              </p:nvGrpSpPr>
              <p:grpSpPr>
                <a:xfrm>
                  <a:off x="6908191" y="4943053"/>
                  <a:ext cx="2092965" cy="352409"/>
                  <a:chOff x="6903707" y="4959071"/>
                  <a:chExt cx="2092965" cy="352409"/>
                </a:xfrm>
              </p:grpSpPr>
              <p:sp>
                <p:nvSpPr>
                  <p:cNvPr id="191" name="Rectangle 190"/>
                  <p:cNvSpPr/>
                  <p:nvPr/>
                </p:nvSpPr>
                <p:spPr>
                  <a:xfrm>
                    <a:off x="7440770" y="4959071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986986" y="4972926"/>
                    <a:ext cx="295274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</a:t>
                    </a:r>
                    <a:endParaRPr lang="th-TH" sz="2400" dirty="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494611" y="4972926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6903707" y="4959071"/>
                    <a:ext cx="52129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</p:grpSp>
            <p:sp>
              <p:nvSpPr>
                <p:cNvPr id="188" name="Oval 160"/>
                <p:cNvSpPr/>
                <p:nvPr/>
              </p:nvSpPr>
              <p:spPr bwMode="auto">
                <a:xfrm>
                  <a:off x="7572364" y="5861911"/>
                  <a:ext cx="2520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189" name="Isosceles Triangle 188"/>
                <p:cNvSpPr/>
                <p:nvPr/>
              </p:nvSpPr>
              <p:spPr>
                <a:xfrm>
                  <a:off x="7207306" y="5143512"/>
                  <a:ext cx="972000" cy="792000"/>
                </a:xfrm>
                <a:prstGeom prst="triangle">
                  <a:avLst/>
                </a:prstGeom>
                <a:noFill/>
                <a:ln w="9525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90" name="Right Arrow 189"/>
                <p:cNvSpPr/>
                <p:nvPr/>
              </p:nvSpPr>
              <p:spPr>
                <a:xfrm>
                  <a:off x="6572264" y="3714752"/>
                  <a:ext cx="785818" cy="1214446"/>
                </a:xfrm>
                <a:prstGeom prst="rightArrow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3600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  <a:t>Right</a:t>
                  </a:r>
                  <a:b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</a:br>
                  <a: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  <a:t>Rotate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Comic Sans MS" pitchFamily="66" charset="0"/>
                    </a:rPr>
                    <a:t>atx</a:t>
                  </a:r>
                  <a:endParaRPr lang="th-TH" sz="1400" dirty="0"/>
                </a:p>
              </p:txBody>
            </p:sp>
          </p:grpSp>
          <p:sp>
            <p:nvSpPr>
              <p:cNvPr id="293" name="สี่เหลี่ยมผืนผ้า 156"/>
              <p:cNvSpPr/>
              <p:nvPr/>
            </p:nvSpPr>
            <p:spPr>
              <a:xfrm>
                <a:off x="285720" y="5929330"/>
                <a:ext cx="97156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Long Side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4071934" y="3786190"/>
                <a:ext cx="142218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C00000"/>
                    </a:solidFill>
                    <a:latin typeface="Comic Sans MS" pitchFamily="66" charset="0"/>
                  </a:rPr>
                  <a:t>1</a:t>
                </a:r>
                <a:r>
                  <a:rPr lang="en-US" sz="1400" b="1" baseline="30000" dirty="0">
                    <a:solidFill>
                      <a:srgbClr val="C00000"/>
                    </a:solidFill>
                    <a:latin typeface="Comic Sans MS" pitchFamily="66" charset="0"/>
                  </a:rPr>
                  <a:t>st</a:t>
                </a:r>
                <a:r>
                  <a:rPr lang="en-US" sz="1400" b="1" dirty="0">
                    <a:solidFill>
                      <a:srgbClr val="C00000"/>
                    </a:solidFill>
                    <a:latin typeface="Comic Sans MS" pitchFamily="66" charset="0"/>
                  </a:rPr>
                  <a:t> unbalanced</a:t>
                </a:r>
                <a:endParaRPr lang="th-TH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2857488" y="3643314"/>
                <a:ext cx="122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C00000"/>
                    </a:solidFill>
                    <a:latin typeface="Comic Sans MS" pitchFamily="66" charset="0"/>
                  </a:rPr>
                  <a:t>1</a:t>
                </a:r>
                <a:r>
                  <a:rPr lang="en-US" sz="1400" b="1" baseline="30000" dirty="0">
                    <a:solidFill>
                      <a:srgbClr val="C00000"/>
                    </a:solidFill>
                    <a:latin typeface="Comic Sans MS" pitchFamily="66" charset="0"/>
                  </a:rPr>
                  <a:t>st</a:t>
                </a:r>
                <a:r>
                  <a:rPr lang="en-US" sz="1400" b="1" dirty="0">
                    <a:solidFill>
                      <a:srgbClr val="C00000"/>
                    </a:solidFill>
                    <a:latin typeface="Comic Sans MS" pitchFamily="66" charset="0"/>
                  </a:rPr>
                  <a:t> Diff &gt; 1</a:t>
                </a:r>
                <a:endParaRPr lang="th-TH" b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96" name="Straight Arrow Connector 295"/>
              <p:cNvCxnSpPr>
                <a:stCxn id="294" idx="1"/>
              </p:cNvCxnSpPr>
              <p:nvPr/>
            </p:nvCxnSpPr>
            <p:spPr>
              <a:xfrm rot="10800000" flipV="1">
                <a:off x="3428992" y="3940078"/>
                <a:ext cx="642942" cy="560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rot="5400000">
                <a:off x="3232859" y="4244691"/>
                <a:ext cx="71438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rot="5400000">
                <a:off x="2607455" y="4179099"/>
                <a:ext cx="714380" cy="214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Rectangle 310"/>
              <p:cNvSpPr/>
              <p:nvPr/>
            </p:nvSpPr>
            <p:spPr>
              <a:xfrm>
                <a:off x="1603416" y="5653085"/>
                <a:ext cx="9332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008A3E"/>
                    </a:solidFill>
                    <a:latin typeface="Comic Sans MS" pitchFamily="66" charset="0"/>
                  </a:rPr>
                  <a:t>balanced</a:t>
                </a:r>
                <a:endParaRPr lang="th-TH" b="1" dirty="0">
                  <a:solidFill>
                    <a:srgbClr val="008A3E"/>
                  </a:solidFill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587370" y="5867399"/>
                <a:ext cx="10599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008A3E"/>
                    </a:solidFill>
                    <a:latin typeface="Comic Sans MS" pitchFamily="66" charset="0"/>
                  </a:rPr>
                  <a:t>H.Diff ≤1</a:t>
                </a:r>
                <a:endParaRPr lang="th-TH" dirty="0">
                  <a:solidFill>
                    <a:srgbClr val="008A3E"/>
                  </a:solidFill>
                </a:endParaRPr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2119745" y="4918364"/>
                <a:ext cx="554182" cy="864000"/>
              </a:xfrm>
              <a:custGeom>
                <a:avLst/>
                <a:gdLst>
                  <a:gd name="connsiteX0" fmla="*/ 13855 w 554182"/>
                  <a:gd name="connsiteY0" fmla="*/ 1094509 h 1094509"/>
                  <a:gd name="connsiteX1" fmla="*/ 0 w 554182"/>
                  <a:gd name="connsiteY1" fmla="*/ 0 h 1094509"/>
                  <a:gd name="connsiteX2" fmla="*/ 554182 w 554182"/>
                  <a:gd name="connsiteY2" fmla="*/ 0 h 1094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4182" h="1094509">
                    <a:moveTo>
                      <a:pt x="13855" y="1094509"/>
                    </a:moveTo>
                    <a:lnTo>
                      <a:pt x="0" y="0"/>
                    </a:lnTo>
                    <a:lnTo>
                      <a:pt x="554182" y="0"/>
                    </a:lnTo>
                  </a:path>
                </a:pathLst>
              </a:custGeom>
              <a:ln>
                <a:solidFill>
                  <a:srgbClr val="009644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2571211" y="5514109"/>
                <a:ext cx="504000" cy="468000"/>
              </a:xfrm>
              <a:custGeom>
                <a:avLst/>
                <a:gdLst>
                  <a:gd name="connsiteX0" fmla="*/ 0 w 484909"/>
                  <a:gd name="connsiteY0" fmla="*/ 637309 h 637309"/>
                  <a:gd name="connsiteX1" fmla="*/ 484909 w 484909"/>
                  <a:gd name="connsiteY1" fmla="*/ 623455 h 637309"/>
                  <a:gd name="connsiteX2" fmla="*/ 484909 w 484909"/>
                  <a:gd name="connsiteY2" fmla="*/ 0 h 637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4909" h="637309">
                    <a:moveTo>
                      <a:pt x="0" y="637309"/>
                    </a:moveTo>
                    <a:lnTo>
                      <a:pt x="484909" y="623455"/>
                    </a:lnTo>
                    <a:lnTo>
                      <a:pt x="484909" y="0"/>
                    </a:lnTo>
                  </a:path>
                </a:pathLst>
              </a:custGeom>
              <a:ln>
                <a:solidFill>
                  <a:srgbClr val="009644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796136" y="6186790"/>
              <a:ext cx="3137397" cy="338554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  <a:latin typeface="Comic Sans MS" pitchFamily="66" charset="0"/>
                </a:rPr>
                <a:t>Right </a:t>
              </a:r>
              <a:r>
                <a:rPr lang="en-US" sz="1600" dirty="0" err="1">
                  <a:solidFill>
                    <a:srgbClr val="00B0F0"/>
                  </a:solidFill>
                  <a:latin typeface="Comic Sans MS" pitchFamily="66" charset="0"/>
                </a:rPr>
                <a:t>Subtree</a:t>
              </a:r>
              <a:r>
                <a:rPr lang="en-US" sz="1600" dirty="0">
                  <a:solidFill>
                    <a:srgbClr val="00B0F0"/>
                  </a:solidFill>
                  <a:latin typeface="Comic Sans MS" pitchFamily="66" charset="0"/>
                </a:rPr>
                <a:t> of Left son of </a:t>
              </a:r>
              <a:r>
                <a:rPr lang="en-US" sz="1600" dirty="0">
                  <a:solidFill>
                    <a:srgbClr val="FF0000"/>
                  </a:solidFill>
                  <a:latin typeface="Comic Sans MS" pitchFamily="66" charset="0"/>
                </a:rPr>
                <a:t>x</a:t>
              </a:r>
              <a:endParaRPr lang="en-US" sz="1600" dirty="0">
                <a:solidFill>
                  <a:srgbClr val="00B0F0"/>
                </a:solidFill>
                <a:latin typeface="Comic Sans MS" pitchFamily="66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ontent Placeholder 38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Insert at a long side  </a:t>
            </a:r>
            <a:r>
              <a:rPr lang="en-US" b="1" dirty="0">
                <a:solidFill>
                  <a:srgbClr val="C00000"/>
                </a:solidFill>
              </a:rPr>
              <a:t>T1</a:t>
            </a:r>
          </a:p>
          <a:p>
            <a:r>
              <a:rPr lang="en-US" dirty="0">
                <a:solidFill>
                  <a:srgbClr val="C00000"/>
                </a:solidFill>
              </a:rPr>
              <a:t>x  =  </a:t>
            </a: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unbalanced node, </a:t>
            </a:r>
            <a:r>
              <a:rPr lang="en-US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son of x,  </a:t>
            </a:r>
            <a:r>
              <a:rPr lang="en-US" dirty="0">
                <a:solidFill>
                  <a:srgbClr val="C00000"/>
                </a:solidFill>
              </a:rPr>
              <a:t>z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son of y. </a:t>
            </a:r>
            <a:r>
              <a:rPr lang="en-US" dirty="0">
                <a:solidFill>
                  <a:srgbClr val="00B0F0"/>
                </a:solidFill>
              </a:rPr>
              <a:t>Before insertion :</a:t>
            </a:r>
            <a:endParaRPr lang="en-US" b="1" dirty="0">
              <a:solidFill>
                <a:srgbClr val="C00000"/>
              </a:solidFill>
            </a:endParaRPr>
          </a:p>
          <a:p>
            <a:pPr lvl="1">
              <a:tabLst>
                <a:tab pos="1441450" algn="l"/>
              </a:tabLst>
            </a:pPr>
            <a:r>
              <a:rPr lang="en-US" dirty="0">
                <a:solidFill>
                  <a:srgbClr val="C00000"/>
                </a:solidFill>
              </a:rPr>
              <a:t>height(T2) </a:t>
            </a:r>
            <a:r>
              <a:rPr lang="en-US" dirty="0">
                <a:solidFill>
                  <a:prstClr val="black"/>
                </a:solidFill>
              </a:rPr>
              <a:t>= ?   </a:t>
            </a:r>
            <a:r>
              <a:rPr lang="en-US" dirty="0">
                <a:solidFill>
                  <a:srgbClr val="0070C0"/>
                </a:solidFill>
              </a:rPr>
              <a:t>When </a:t>
            </a:r>
            <a:r>
              <a:rPr lang="en-US" dirty="0">
                <a:solidFill>
                  <a:srgbClr val="C00000"/>
                </a:solidFill>
              </a:rPr>
              <a:t>height(T1) = h.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= h-1 or h</a:t>
            </a: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∵  heightDiff (T1,T2) ≤1   &amp;   </a:t>
            </a:r>
            <a:r>
              <a:rPr lang="en-US" dirty="0">
                <a:solidFill>
                  <a:srgbClr val="0070C0"/>
                </a:solidFill>
                <a:latin typeface="Calibri"/>
              </a:rPr>
              <a:t>≠</a:t>
            </a:r>
            <a:r>
              <a:rPr lang="en-US" dirty="0">
                <a:solidFill>
                  <a:srgbClr val="0070C0"/>
                </a:solidFill>
              </a:rPr>
              <a:t> h+1 ∵ T2 : short side,  T1 : long side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=</a:t>
            </a:r>
            <a:r>
              <a:rPr lang="en-US" dirty="0">
                <a:solidFill>
                  <a:srgbClr val="009644"/>
                </a:solidFill>
              </a:rPr>
              <a:t> h</a:t>
            </a: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∵ After  inserting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, z : balanced ∴  heightDiff ≤1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height(T3) </a:t>
            </a:r>
            <a:r>
              <a:rPr lang="en-US" dirty="0">
                <a:solidFill>
                  <a:prstClr val="black"/>
                </a:solidFill>
              </a:rPr>
              <a:t>= </a:t>
            </a:r>
            <a:r>
              <a:rPr lang="en-US" dirty="0">
                <a:solidFill>
                  <a:srgbClr val="009644"/>
                </a:solidFill>
              </a:rPr>
              <a:t>h+1</a:t>
            </a:r>
            <a:r>
              <a:rPr lang="en-US" dirty="0">
                <a:solidFill>
                  <a:prstClr val="black"/>
                </a:solidFill>
              </a:rPr>
              <a:t>  </a:t>
            </a:r>
            <a:r>
              <a:rPr lang="en-US" dirty="0">
                <a:solidFill>
                  <a:srgbClr val="0070C0"/>
                </a:solidFill>
              </a:rPr>
              <a:t>∵ After  inserting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, y : balanced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height(T0) </a:t>
            </a:r>
            <a:r>
              <a:rPr lang="en-US" dirty="0">
                <a:solidFill>
                  <a:prstClr val="black"/>
                </a:solidFill>
              </a:rPr>
              <a:t>= </a:t>
            </a:r>
            <a:r>
              <a:rPr lang="en-US" dirty="0">
                <a:solidFill>
                  <a:srgbClr val="C00000"/>
                </a:solidFill>
              </a:rPr>
              <a:t>h+1</a:t>
            </a:r>
            <a:r>
              <a:rPr lang="en-US" dirty="0">
                <a:solidFill>
                  <a:prstClr val="black"/>
                </a:solidFill>
              </a:rPr>
              <a:t>  </a:t>
            </a:r>
            <a:r>
              <a:rPr lang="en-US" dirty="0">
                <a:solidFill>
                  <a:srgbClr val="0070C0"/>
                </a:solidFill>
              </a:rPr>
              <a:t>∵ After  inserting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, x : </a:t>
            </a:r>
            <a:r>
              <a:rPr lang="en-US" u="sng" dirty="0">
                <a:solidFill>
                  <a:srgbClr val="0070C0"/>
                </a:solidFill>
              </a:rPr>
              <a:t>un</a:t>
            </a:r>
            <a:r>
              <a:rPr lang="en-US" dirty="0">
                <a:solidFill>
                  <a:srgbClr val="0070C0"/>
                </a:solidFill>
              </a:rPr>
              <a:t>balanced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: Rebalancing Area’ Height’s unchange (Left Subtree of Right 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dirty="0"/>
              <a:t> )</a:t>
            </a:r>
            <a:endParaRPr lang="th-TH" dirty="0"/>
          </a:p>
        </p:txBody>
      </p:sp>
      <p:sp>
        <p:nvSpPr>
          <p:cNvPr id="697" name="Content Placeholder 69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Rebalancing does</a:t>
            </a:r>
            <a:r>
              <a:rPr lang="en-US" dirty="0"/>
              <a:t> not change heights</a:t>
            </a:r>
            <a:r>
              <a:rPr lang="en-US" dirty="0">
                <a:solidFill>
                  <a:srgbClr val="0070C0"/>
                </a:solidFill>
              </a:rPr>
              <a:t> of the </a:t>
            </a:r>
            <a:r>
              <a:rPr lang="en-US" dirty="0"/>
              <a:t>subtree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  <a:latin typeface="Calibri"/>
              </a:rPr>
              <a:t>→ </a:t>
            </a:r>
            <a:r>
              <a:rPr lang="en-US" dirty="0">
                <a:solidFill>
                  <a:srgbClr val="0070C0"/>
                </a:solidFill>
              </a:rPr>
              <a:t>ie. Nor of </a:t>
            </a:r>
            <a:r>
              <a:rPr lang="en-US" dirty="0"/>
              <a:t>root</a:t>
            </a:r>
            <a:r>
              <a:rPr lang="en-US" dirty="0">
                <a:solidFill>
                  <a:srgbClr val="0070C0"/>
                </a:solidFill>
              </a:rPr>
              <a:t>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So only </a:t>
            </a:r>
            <a:r>
              <a:rPr lang="en-US" dirty="0"/>
              <a:t>fix balance facters </a:t>
            </a:r>
            <a:r>
              <a:rPr lang="en-US" dirty="0">
                <a:solidFill>
                  <a:srgbClr val="0070C0"/>
                </a:solidFill>
              </a:rPr>
              <a:t>of </a:t>
            </a:r>
            <a:r>
              <a:rPr lang="en-US" dirty="0"/>
              <a:t>inserted path to z </a:t>
            </a:r>
            <a:r>
              <a:rPr lang="en-US" dirty="0">
                <a:solidFill>
                  <a:srgbClr val="0070C0"/>
                </a:solidFill>
              </a:rPr>
              <a:t>and of </a:t>
            </a:r>
            <a:r>
              <a:rPr lang="en-US" dirty="0"/>
              <a:t>y.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3" name="Group 163"/>
          <p:cNvGrpSpPr/>
          <p:nvPr/>
        </p:nvGrpSpPr>
        <p:grpSpPr>
          <a:xfrm>
            <a:off x="0" y="3571876"/>
            <a:ext cx="9001188" cy="3000396"/>
            <a:chOff x="0" y="3571876"/>
            <a:chExt cx="9001188" cy="3000396"/>
          </a:xfrm>
        </p:grpSpPr>
        <p:grpSp>
          <p:nvGrpSpPr>
            <p:cNvPr id="4" name="Group 157"/>
            <p:cNvGrpSpPr/>
            <p:nvPr/>
          </p:nvGrpSpPr>
          <p:grpSpPr>
            <a:xfrm>
              <a:off x="0" y="3571876"/>
              <a:ext cx="9001188" cy="3000396"/>
              <a:chOff x="0" y="3571876"/>
              <a:chExt cx="9001188" cy="3000396"/>
            </a:xfrm>
          </p:grpSpPr>
          <p:sp>
            <p:nvSpPr>
              <p:cNvPr id="152" name="Right Arrow 151"/>
              <p:cNvSpPr/>
              <p:nvPr/>
            </p:nvSpPr>
            <p:spPr>
              <a:xfrm>
                <a:off x="1500166" y="5857892"/>
                <a:ext cx="785818" cy="714380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36000" rIns="0" bIns="0" rtlCol="0" anchor="ctr"/>
              <a:lstStyle/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  <a:t>Insert </a:t>
                </a:r>
              </a:p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  <a:t>at T1</a:t>
                </a:r>
                <a:endParaRPr lang="th-TH" sz="1400" dirty="0"/>
              </a:p>
            </p:txBody>
          </p:sp>
          <p:sp>
            <p:nvSpPr>
              <p:cNvPr id="153" name="Right Arrow 152"/>
              <p:cNvSpPr/>
              <p:nvPr/>
            </p:nvSpPr>
            <p:spPr>
              <a:xfrm>
                <a:off x="4143372" y="4214818"/>
                <a:ext cx="785818" cy="1214446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36000" rIns="0" bIns="0" rtlCol="0" anchor="ctr"/>
              <a:lstStyle/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  <a:t>Right Rotate</a:t>
                </a:r>
              </a:p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  <a:t>at y</a:t>
                </a:r>
                <a:endParaRPr lang="th-TH" sz="1400" dirty="0"/>
              </a:p>
            </p:txBody>
          </p:sp>
          <p:grpSp>
            <p:nvGrpSpPr>
              <p:cNvPr id="5" name="Group 163"/>
              <p:cNvGrpSpPr/>
              <p:nvPr/>
            </p:nvGrpSpPr>
            <p:grpSpPr>
              <a:xfrm flipH="1">
                <a:off x="4998633" y="4061226"/>
                <a:ext cx="1859383" cy="2038690"/>
                <a:chOff x="4786346" y="4061226"/>
                <a:chExt cx="1859383" cy="2038690"/>
              </a:xfrm>
            </p:grpSpPr>
            <p:cxnSp>
              <p:nvCxnSpPr>
                <p:cNvPr id="159" name="Straight Connector 158"/>
                <p:cNvCxnSpPr>
                  <a:stCxn id="210" idx="2"/>
                  <a:endCxn id="197" idx="0"/>
                </p:cNvCxnSpPr>
                <p:nvPr/>
              </p:nvCxnSpPr>
              <p:spPr>
                <a:xfrm rot="10800000" flipV="1">
                  <a:off x="5626727" y="4491708"/>
                  <a:ext cx="275957" cy="2231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205" idx="0"/>
                  <a:endCxn id="197" idx="2"/>
                </p:cNvCxnSpPr>
                <p:nvPr/>
              </p:nvCxnSpPr>
              <p:spPr>
                <a:xfrm rot="5400000" flipH="1" flipV="1">
                  <a:off x="5249777" y="4860643"/>
                  <a:ext cx="270708" cy="2311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" name="Group 314"/>
                <p:cNvGrpSpPr/>
                <p:nvPr/>
              </p:nvGrpSpPr>
              <p:grpSpPr>
                <a:xfrm>
                  <a:off x="5276900" y="5230968"/>
                  <a:ext cx="438140" cy="595531"/>
                  <a:chOff x="5729646" y="5288551"/>
                  <a:chExt cx="438140" cy="595531"/>
                </a:xfrm>
              </p:grpSpPr>
              <p:sp>
                <p:nvSpPr>
                  <p:cNvPr id="219" name="Rectangle 218"/>
                  <p:cNvSpPr/>
                  <p:nvPr/>
                </p:nvSpPr>
                <p:spPr>
                  <a:xfrm>
                    <a:off x="5818675" y="5288551"/>
                    <a:ext cx="295274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</a:t>
                    </a:r>
                    <a:endParaRPr lang="th-TH" sz="2400" dirty="0"/>
                  </a:p>
                </p:txBody>
              </p:sp>
              <p:sp>
                <p:nvSpPr>
                  <p:cNvPr id="220" name="Isosceles Triangle 219"/>
                  <p:cNvSpPr/>
                  <p:nvPr/>
                </p:nvSpPr>
                <p:spPr>
                  <a:xfrm>
                    <a:off x="5739158" y="5489754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21" name="สี่เหลี่ยมผืนผ้า 156"/>
                  <p:cNvSpPr/>
                  <p:nvPr/>
                </p:nvSpPr>
                <p:spPr>
                  <a:xfrm>
                    <a:off x="5729646" y="5607083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T2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</p:grpSp>
            <p:grpSp>
              <p:nvGrpSpPr>
                <p:cNvPr id="7" name="Group 311"/>
                <p:cNvGrpSpPr/>
                <p:nvPr/>
              </p:nvGrpSpPr>
              <p:grpSpPr>
                <a:xfrm>
                  <a:off x="5791244" y="4061226"/>
                  <a:ext cx="854485" cy="1099048"/>
                  <a:chOff x="6005526" y="4061226"/>
                  <a:chExt cx="854485" cy="1099048"/>
                </a:xfrm>
              </p:grpSpPr>
              <p:sp>
                <p:nvSpPr>
                  <p:cNvPr id="209" name="Rectangle 208"/>
                  <p:cNvSpPr/>
                  <p:nvPr/>
                </p:nvSpPr>
                <p:spPr>
                  <a:xfrm>
                    <a:off x="6357950" y="4533720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  <p:sp>
                <p:nvSpPr>
                  <p:cNvPr id="210" name="Oval 209"/>
                  <p:cNvSpPr/>
                  <p:nvPr/>
                </p:nvSpPr>
                <p:spPr bwMode="auto">
                  <a:xfrm>
                    <a:off x="6116965" y="4365708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x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11" name="Freeform 210"/>
                  <p:cNvSpPr/>
                  <p:nvPr/>
                </p:nvSpPr>
                <p:spPr>
                  <a:xfrm>
                    <a:off x="6072198" y="4071942"/>
                    <a:ext cx="180181" cy="288000"/>
                  </a:xfrm>
                  <a:custGeom>
                    <a:avLst/>
                    <a:gdLst>
                      <a:gd name="connsiteX0" fmla="*/ 0 w 180181"/>
                      <a:gd name="connsiteY0" fmla="*/ 794 h 205582"/>
                      <a:gd name="connsiteX1" fmla="*/ 109538 w 180181"/>
                      <a:gd name="connsiteY1" fmla="*/ 19844 h 205582"/>
                      <a:gd name="connsiteX2" fmla="*/ 52388 w 180181"/>
                      <a:gd name="connsiteY2" fmla="*/ 119857 h 205582"/>
                      <a:gd name="connsiteX3" fmla="*/ 161925 w 180181"/>
                      <a:gd name="connsiteY3" fmla="*/ 153194 h 205582"/>
                      <a:gd name="connsiteX4" fmla="*/ 161925 w 180181"/>
                      <a:gd name="connsiteY4" fmla="*/ 205582 h 205582"/>
                      <a:gd name="connsiteX5" fmla="*/ 161925 w 180181"/>
                      <a:gd name="connsiteY5" fmla="*/ 205582 h 205582"/>
                      <a:gd name="connsiteX6" fmla="*/ 161925 w 180181"/>
                      <a:gd name="connsiteY6" fmla="*/ 205582 h 205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81" h="205582">
                        <a:moveTo>
                          <a:pt x="0" y="794"/>
                        </a:moveTo>
                        <a:cubicBezTo>
                          <a:pt x="50403" y="397"/>
                          <a:pt x="100807" y="0"/>
                          <a:pt x="109538" y="19844"/>
                        </a:cubicBezTo>
                        <a:cubicBezTo>
                          <a:pt x="118269" y="39688"/>
                          <a:pt x="43657" y="97632"/>
                          <a:pt x="52388" y="119857"/>
                        </a:cubicBezTo>
                        <a:cubicBezTo>
                          <a:pt x="61119" y="142082"/>
                          <a:pt x="143669" y="138907"/>
                          <a:pt x="161925" y="153194"/>
                        </a:cubicBezTo>
                        <a:cubicBezTo>
                          <a:pt x="180181" y="167481"/>
                          <a:pt x="161925" y="205582"/>
                          <a:pt x="161925" y="205582"/>
                        </a:cubicBezTo>
                        <a:lnTo>
                          <a:pt x="161925" y="205582"/>
                        </a:lnTo>
                        <a:lnTo>
                          <a:pt x="161925" y="205582"/>
                        </a:lnTo>
                      </a:path>
                    </a:pathLst>
                  </a:custGeom>
                </p:spPr>
                <p:style>
                  <a:lnRef idx="3">
                    <a:schemeClr val="accent5"/>
                  </a:lnRef>
                  <a:fillRef idx="0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12" name="Isosceles Triangle 211"/>
                  <p:cNvSpPr/>
                  <p:nvPr/>
                </p:nvSpPr>
                <p:spPr>
                  <a:xfrm>
                    <a:off x="6399515" y="4765946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13" name="สี่เหลี่ยมผืนผ้า 156"/>
                  <p:cNvSpPr/>
                  <p:nvPr/>
                </p:nvSpPr>
                <p:spPr>
                  <a:xfrm>
                    <a:off x="6385421" y="4883275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T0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14" name="Straight Connector 213"/>
                  <p:cNvCxnSpPr>
                    <a:stCxn id="210" idx="6"/>
                    <a:endCxn id="212" idx="0"/>
                  </p:cNvCxnSpPr>
                  <p:nvPr/>
                </p:nvCxnSpPr>
                <p:spPr>
                  <a:xfrm>
                    <a:off x="6368965" y="4491708"/>
                    <a:ext cx="240102" cy="27423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Oval 160"/>
                  <p:cNvSpPr/>
                  <p:nvPr/>
                </p:nvSpPr>
                <p:spPr bwMode="auto">
                  <a:xfrm>
                    <a:off x="6114303" y="4572008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solidFill>
                          <a:srgbClr val="FF0000"/>
                        </a:solidFill>
                        <a:latin typeface="Arial Black" pitchFamily="34" charset="0"/>
                      </a:rPr>
                      <a:t>\\</a:t>
                    </a:r>
                    <a:endParaRPr lang="th-TH" sz="1400" b="1" dirty="0">
                      <a:solidFill>
                        <a:srgbClr val="FF0000"/>
                      </a:solidFill>
                      <a:latin typeface="Arial Black" pitchFamily="34" charset="0"/>
                    </a:endParaRPr>
                  </a:p>
                </p:txBody>
              </p:sp>
              <p:grpSp>
                <p:nvGrpSpPr>
                  <p:cNvPr id="8" name="Group 410"/>
                  <p:cNvGrpSpPr/>
                  <p:nvPr/>
                </p:nvGrpSpPr>
                <p:grpSpPr>
                  <a:xfrm>
                    <a:off x="6005526" y="4061226"/>
                    <a:ext cx="495300" cy="423326"/>
                    <a:chOff x="5337217" y="1588606"/>
                    <a:chExt cx="495300" cy="423326"/>
                  </a:xfrm>
                </p:grpSpPr>
                <p:sp>
                  <p:nvSpPr>
                    <p:cNvPr id="217" name="รูปแบบอิสระ 4"/>
                    <p:cNvSpPr/>
                    <p:nvPr/>
                  </p:nvSpPr>
                  <p:spPr>
                    <a:xfrm>
                      <a:off x="5337217" y="1775210"/>
                      <a:ext cx="495300" cy="236722"/>
                    </a:xfrm>
                    <a:custGeom>
                      <a:avLst/>
                      <a:gdLst>
                        <a:gd name="connsiteX0" fmla="*/ 0 w 495300"/>
                        <a:gd name="connsiteY0" fmla="*/ 131947 h 236722"/>
                        <a:gd name="connsiteX1" fmla="*/ 133350 w 495300"/>
                        <a:gd name="connsiteY1" fmla="*/ 8122 h 236722"/>
                        <a:gd name="connsiteX2" fmla="*/ 333375 w 495300"/>
                        <a:gd name="connsiteY2" fmla="*/ 27172 h 236722"/>
                        <a:gd name="connsiteX3" fmla="*/ 466725 w 495300"/>
                        <a:gd name="connsiteY3" fmla="*/ 150997 h 236722"/>
                        <a:gd name="connsiteX4" fmla="*/ 495300 w 495300"/>
                        <a:gd name="connsiteY4" fmla="*/ 236722 h 236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5300" h="236722">
                          <a:moveTo>
                            <a:pt x="0" y="131947"/>
                          </a:moveTo>
                          <a:cubicBezTo>
                            <a:pt x="38893" y="78766"/>
                            <a:pt x="77787" y="25585"/>
                            <a:pt x="133350" y="8122"/>
                          </a:cubicBezTo>
                          <a:cubicBezTo>
                            <a:pt x="188913" y="-9341"/>
                            <a:pt x="277813" y="3360"/>
                            <a:pt x="333375" y="27172"/>
                          </a:cubicBezTo>
                          <a:cubicBezTo>
                            <a:pt x="388937" y="50984"/>
                            <a:pt x="439738" y="116072"/>
                            <a:pt x="466725" y="150997"/>
                          </a:cubicBezTo>
                          <a:cubicBezTo>
                            <a:pt x="493713" y="185922"/>
                            <a:pt x="494506" y="211322"/>
                            <a:pt x="495300" y="236722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18" name="สี่เหลี่ยมผืนผ้า 156"/>
                    <p:cNvSpPr/>
                    <p:nvPr/>
                  </p:nvSpPr>
                  <p:spPr>
                    <a:xfrm>
                      <a:off x="5574247" y="1588606"/>
                      <a:ext cx="252000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2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</p:grpSp>
            </p:grpSp>
            <p:grpSp>
              <p:nvGrpSpPr>
                <p:cNvPr id="9" name="Group 317"/>
                <p:cNvGrpSpPr/>
                <p:nvPr/>
              </p:nvGrpSpPr>
              <p:grpSpPr>
                <a:xfrm>
                  <a:off x="4786346" y="5111592"/>
                  <a:ext cx="609190" cy="716990"/>
                  <a:chOff x="5427261" y="4783712"/>
                  <a:chExt cx="609190" cy="716990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5427261" y="4885470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205" name="Oval 204"/>
                  <p:cNvSpPr/>
                  <p:nvPr/>
                </p:nvSpPr>
                <p:spPr bwMode="auto">
                  <a:xfrm>
                    <a:off x="5784451" y="4783712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y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06" name="Isosceles Triangle 205"/>
                  <p:cNvSpPr/>
                  <p:nvPr/>
                </p:nvSpPr>
                <p:spPr>
                  <a:xfrm>
                    <a:off x="5440396" y="5106374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07" name="สี่เหลี่ยมผืนผ้า 156"/>
                  <p:cNvSpPr/>
                  <p:nvPr/>
                </p:nvSpPr>
                <p:spPr>
                  <a:xfrm>
                    <a:off x="5430884" y="5223703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T3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08" name="Straight Connector 207"/>
                  <p:cNvCxnSpPr>
                    <a:stCxn id="205" idx="2"/>
                    <a:endCxn id="206" idx="0"/>
                  </p:cNvCxnSpPr>
                  <p:nvPr/>
                </p:nvCxnSpPr>
                <p:spPr>
                  <a:xfrm rot="10800000" flipV="1">
                    <a:off x="5649949" y="4909712"/>
                    <a:ext cx="134503" cy="19666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" name="Group 154"/>
                <p:cNvGrpSpPr/>
                <p:nvPr/>
              </p:nvGrpSpPr>
              <p:grpSpPr>
                <a:xfrm>
                  <a:off x="5500726" y="4714884"/>
                  <a:ext cx="1057715" cy="1385032"/>
                  <a:chOff x="6031832" y="5079887"/>
                  <a:chExt cx="1057715" cy="1385032"/>
                </a:xfrm>
              </p:grpSpPr>
              <p:sp>
                <p:nvSpPr>
                  <p:cNvPr id="195" name="Oval 160"/>
                  <p:cNvSpPr/>
                  <p:nvPr/>
                </p:nvSpPr>
                <p:spPr bwMode="auto">
                  <a:xfrm>
                    <a:off x="6468610" y="6212919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-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6343543" y="5316819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 bwMode="auto">
                  <a:xfrm>
                    <a:off x="6031832" y="5079887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z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98" name="Isosceles Triangle 197"/>
                  <p:cNvSpPr/>
                  <p:nvPr/>
                </p:nvSpPr>
                <p:spPr>
                  <a:xfrm>
                    <a:off x="6369090" y="5517464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199" name="สี่เหลี่ยมผืนผ้า 156"/>
                  <p:cNvSpPr/>
                  <p:nvPr/>
                </p:nvSpPr>
                <p:spPr>
                  <a:xfrm>
                    <a:off x="6359578" y="5634793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T1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00" name="Straight Connector 199"/>
                  <p:cNvCxnSpPr>
                    <a:stCxn id="197" idx="6"/>
                    <a:endCxn id="198" idx="0"/>
                  </p:cNvCxnSpPr>
                  <p:nvPr/>
                </p:nvCxnSpPr>
                <p:spPr>
                  <a:xfrm>
                    <a:off x="6283832" y="5205887"/>
                    <a:ext cx="294810" cy="31157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/>
                  <p:cNvCxnSpPr>
                    <a:endCxn id="202" idx="0"/>
                  </p:cNvCxnSpPr>
                  <p:nvPr/>
                </p:nvCxnSpPr>
                <p:spPr>
                  <a:xfrm rot="16200000" flipH="1">
                    <a:off x="6499763" y="5941829"/>
                    <a:ext cx="18105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/>
                  <p:cNvSpPr/>
                  <p:nvPr/>
                </p:nvSpPr>
                <p:spPr bwMode="auto">
                  <a:xfrm>
                    <a:off x="6468610" y="6032357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endParaRPr lang="th-TH" sz="1100" b="1" dirty="0">
                      <a:solidFill>
                        <a:schemeClr val="bg1">
                          <a:lumMod val="75000"/>
                        </a:schemeClr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03" name="Isosceles Triangle 202"/>
                  <p:cNvSpPr/>
                  <p:nvPr/>
                </p:nvSpPr>
                <p:spPr>
                  <a:xfrm>
                    <a:off x="6081547" y="5508375"/>
                    <a:ext cx="1008000" cy="792000"/>
                  </a:xfrm>
                  <a:prstGeom prst="triangle">
                    <a:avLst/>
                  </a:prstGeom>
                  <a:noFill/>
                  <a:ln w="9525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</p:grpSp>
            <p:cxnSp>
              <p:nvCxnSpPr>
                <p:cNvPr id="166" name="Straight Connector 165"/>
                <p:cNvCxnSpPr>
                  <a:stCxn id="205" idx="6"/>
                  <a:endCxn id="220" idx="0"/>
                </p:cNvCxnSpPr>
                <p:nvPr/>
              </p:nvCxnSpPr>
              <p:spPr>
                <a:xfrm>
                  <a:off x="5395536" y="5237592"/>
                  <a:ext cx="100428" cy="19457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64"/>
              <p:cNvGrpSpPr/>
              <p:nvPr/>
            </p:nvGrpSpPr>
            <p:grpSpPr>
              <a:xfrm flipH="1">
                <a:off x="6885758" y="4071942"/>
                <a:ext cx="2115430" cy="2041969"/>
                <a:chOff x="6885758" y="4071942"/>
                <a:chExt cx="2115430" cy="2041969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694073" y="4157235"/>
                  <a:ext cx="521297" cy="21600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h+3</a:t>
                  </a:r>
                  <a:endParaRPr lang="th-TH" sz="2400" dirty="0"/>
                </a:p>
              </p:txBody>
            </p:sp>
            <p:sp>
              <p:nvSpPr>
                <p:cNvPr id="147" name="Oval 160"/>
                <p:cNvSpPr/>
                <p:nvPr/>
              </p:nvSpPr>
              <p:spPr bwMode="auto">
                <a:xfrm>
                  <a:off x="7288839" y="5040038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\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148" name="Oval 160"/>
                <p:cNvSpPr/>
                <p:nvPr/>
              </p:nvSpPr>
              <p:spPr bwMode="auto">
                <a:xfrm>
                  <a:off x="7820494" y="4572008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8173805" y="4585863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h+2</a:t>
                  </a:r>
                  <a:endParaRPr lang="th-TH" sz="2400" dirty="0"/>
                </a:p>
              </p:txBody>
            </p:sp>
            <p:sp>
              <p:nvSpPr>
                <p:cNvPr id="150" name="Oval 160"/>
                <p:cNvSpPr/>
                <p:nvPr/>
              </p:nvSpPr>
              <p:spPr bwMode="auto">
                <a:xfrm>
                  <a:off x="8316681" y="4986781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7138587" y="4585863"/>
                  <a:ext cx="52129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h+2</a:t>
                  </a:r>
                  <a:endParaRPr lang="th-TH" sz="2400" dirty="0"/>
                </a:p>
              </p:txBody>
            </p:sp>
            <p:sp>
              <p:nvSpPr>
                <p:cNvPr id="167" name="Oval 166"/>
                <p:cNvSpPr/>
                <p:nvPr/>
              </p:nvSpPr>
              <p:spPr bwMode="auto">
                <a:xfrm>
                  <a:off x="7286676" y="4824721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y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 bwMode="auto">
                <a:xfrm>
                  <a:off x="7820494" y="4396093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z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169" name="Straight Connector 168"/>
                <p:cNvCxnSpPr>
                  <a:stCxn id="168" idx="2"/>
                  <a:endCxn id="167" idx="0"/>
                </p:cNvCxnSpPr>
                <p:nvPr/>
              </p:nvCxnSpPr>
              <p:spPr>
                <a:xfrm rot="10800000" flipV="1">
                  <a:off x="7412676" y="4522093"/>
                  <a:ext cx="407818" cy="302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Freeform 169"/>
                <p:cNvSpPr/>
                <p:nvPr/>
              </p:nvSpPr>
              <p:spPr>
                <a:xfrm>
                  <a:off x="7643866" y="4071942"/>
                  <a:ext cx="253713" cy="318993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1" name="Isosceles Triangle 170"/>
                <p:cNvSpPr/>
                <p:nvPr/>
              </p:nvSpPr>
              <p:spPr>
                <a:xfrm>
                  <a:off x="7487980" y="5156907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2" name="สี่เหลี่ยมผืนผ้า 156"/>
                <p:cNvSpPr/>
                <p:nvPr/>
              </p:nvSpPr>
              <p:spPr>
                <a:xfrm>
                  <a:off x="7478468" y="5274236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T2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173" name="Isosceles Triangle 172"/>
                <p:cNvSpPr/>
                <p:nvPr/>
              </p:nvSpPr>
              <p:spPr>
                <a:xfrm>
                  <a:off x="6929486" y="5156907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74" name="สี่เหลี่ยมผืนผ้า 156"/>
                <p:cNvSpPr/>
                <p:nvPr/>
              </p:nvSpPr>
              <p:spPr>
                <a:xfrm>
                  <a:off x="6919974" y="5274236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T3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175" name="Straight Connector 174"/>
                <p:cNvCxnSpPr>
                  <a:stCxn id="167" idx="2"/>
                  <a:endCxn id="173" idx="0"/>
                </p:cNvCxnSpPr>
                <p:nvPr/>
              </p:nvCxnSpPr>
              <p:spPr>
                <a:xfrm rot="10800000" flipV="1">
                  <a:off x="7139038" y="4950721"/>
                  <a:ext cx="147638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endCxn id="171" idx="0"/>
                </p:cNvCxnSpPr>
                <p:nvPr/>
              </p:nvCxnSpPr>
              <p:spPr>
                <a:xfrm rot="16200000" flipH="1">
                  <a:off x="7485407" y="4944781"/>
                  <a:ext cx="227709" cy="1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Oval 176"/>
                <p:cNvSpPr/>
                <p:nvPr/>
              </p:nvSpPr>
              <p:spPr bwMode="auto">
                <a:xfrm>
                  <a:off x="8316681" y="4826119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x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178" name="Straight Connector 177"/>
                <p:cNvCxnSpPr>
                  <a:stCxn id="168" idx="6"/>
                  <a:endCxn id="177" idx="0"/>
                </p:cNvCxnSpPr>
                <p:nvPr/>
              </p:nvCxnSpPr>
              <p:spPr>
                <a:xfrm>
                  <a:off x="8072494" y="4522093"/>
                  <a:ext cx="370187" cy="30402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Isosceles Triangle 178"/>
                <p:cNvSpPr/>
                <p:nvPr/>
              </p:nvSpPr>
              <p:spPr>
                <a:xfrm>
                  <a:off x="8517985" y="515830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0" name="สี่เหลี่ยมผืนผ้า 156"/>
                <p:cNvSpPr/>
                <p:nvPr/>
              </p:nvSpPr>
              <p:spPr>
                <a:xfrm>
                  <a:off x="8508473" y="5275634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T0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181" name="Isosceles Triangle 180"/>
                <p:cNvSpPr/>
                <p:nvPr/>
              </p:nvSpPr>
              <p:spPr>
                <a:xfrm>
                  <a:off x="7929618" y="515830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solidFill>
                  <a:srgbClr val="CCFF33"/>
                </a:solidFill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82" name="สี่เหลี่ยมผืนผ้า 156"/>
                <p:cNvSpPr/>
                <p:nvPr/>
              </p:nvSpPr>
              <p:spPr>
                <a:xfrm>
                  <a:off x="7920106" y="5272533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T1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183" name="Straight Connector 182"/>
                <p:cNvCxnSpPr>
                  <a:stCxn id="177" idx="2"/>
                  <a:endCxn id="181" idx="0"/>
                </p:cNvCxnSpPr>
                <p:nvPr/>
              </p:nvCxnSpPr>
              <p:spPr>
                <a:xfrm rot="10800000" flipV="1">
                  <a:off x="8139171" y="4952119"/>
                  <a:ext cx="177511" cy="206186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7" idx="6"/>
                  <a:endCxn id="179" idx="0"/>
                </p:cNvCxnSpPr>
                <p:nvPr/>
              </p:nvCxnSpPr>
              <p:spPr>
                <a:xfrm>
                  <a:off x="8568681" y="4952119"/>
                  <a:ext cx="15885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>
                  <a:endCxn id="186" idx="0"/>
                </p:cNvCxnSpPr>
                <p:nvPr/>
              </p:nvCxnSpPr>
              <p:spPr>
                <a:xfrm rot="16200000" flipH="1">
                  <a:off x="8032209" y="5561765"/>
                  <a:ext cx="18105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Oval 185"/>
                <p:cNvSpPr/>
                <p:nvPr/>
              </p:nvSpPr>
              <p:spPr bwMode="auto">
                <a:xfrm>
                  <a:off x="8001056" y="5652293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  <p:grpSp>
              <p:nvGrpSpPr>
                <p:cNvPr id="12" name="Group 536"/>
                <p:cNvGrpSpPr/>
                <p:nvPr/>
              </p:nvGrpSpPr>
              <p:grpSpPr>
                <a:xfrm>
                  <a:off x="6885758" y="4932068"/>
                  <a:ext cx="2115430" cy="363394"/>
                  <a:chOff x="6881242" y="4948086"/>
                  <a:chExt cx="2115430" cy="363394"/>
                </a:xfrm>
              </p:grpSpPr>
              <p:sp>
                <p:nvSpPr>
                  <p:cNvPr id="191" name="Rectangle 190"/>
                  <p:cNvSpPr/>
                  <p:nvPr/>
                </p:nvSpPr>
                <p:spPr>
                  <a:xfrm>
                    <a:off x="7570253" y="4959071"/>
                    <a:ext cx="295274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</a:t>
                    </a:r>
                    <a:endParaRPr lang="th-TH" sz="2400" dirty="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879411" y="4948086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494611" y="4972926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6881242" y="4959071"/>
                    <a:ext cx="52129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</p:grpSp>
            <p:sp>
              <p:nvSpPr>
                <p:cNvPr id="188" name="Oval 160"/>
                <p:cNvSpPr/>
                <p:nvPr/>
              </p:nvSpPr>
              <p:spPr bwMode="auto">
                <a:xfrm>
                  <a:off x="8001056" y="5861911"/>
                  <a:ext cx="2520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189" name="Isosceles Triangle 188"/>
                <p:cNvSpPr/>
                <p:nvPr/>
              </p:nvSpPr>
              <p:spPr>
                <a:xfrm>
                  <a:off x="7649853" y="5157367"/>
                  <a:ext cx="1008000" cy="792000"/>
                </a:xfrm>
                <a:prstGeom prst="triangle">
                  <a:avLst/>
                </a:prstGeom>
                <a:noFill/>
                <a:ln w="9525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90" name="Right Arrow 189"/>
              <p:cNvSpPr/>
              <p:nvPr/>
            </p:nvSpPr>
            <p:spPr>
              <a:xfrm>
                <a:off x="6500826" y="3571876"/>
                <a:ext cx="785818" cy="1214446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36000" rIns="0" bIns="0" rtlCol="0" anchor="ctr"/>
              <a:lstStyle/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  <a:t>Left</a:t>
                </a:r>
                <a:b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</a:br>
                <a: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  <a:t>Rotate</a:t>
                </a:r>
              </a:p>
              <a:p>
                <a:pPr algn="ctr"/>
                <a:r>
                  <a:rPr lang="en-US" sz="1400">
                    <a:solidFill>
                      <a:prstClr val="black"/>
                    </a:solidFill>
                    <a:latin typeface="Comic Sans MS" pitchFamily="66" charset="0"/>
                  </a:rPr>
                  <a:t>at </a:t>
                </a:r>
                <a:r>
                  <a:rPr lang="en-US" sz="1400" dirty="0">
                    <a:solidFill>
                      <a:prstClr val="black"/>
                    </a:solidFill>
                    <a:latin typeface="Comic Sans MS" pitchFamily="66" charset="0"/>
                  </a:rPr>
                  <a:t>x</a:t>
                </a:r>
                <a:endParaRPr lang="th-TH" sz="1400" dirty="0"/>
              </a:p>
            </p:txBody>
          </p:sp>
          <p:grpSp>
            <p:nvGrpSpPr>
              <p:cNvPr id="13" name="Group 155"/>
              <p:cNvGrpSpPr/>
              <p:nvPr/>
            </p:nvGrpSpPr>
            <p:grpSpPr>
              <a:xfrm flipH="1">
                <a:off x="0" y="4149080"/>
                <a:ext cx="2127494" cy="2057249"/>
                <a:chOff x="0" y="4149080"/>
                <a:chExt cx="2127494" cy="2057249"/>
              </a:xfrm>
            </p:grpSpPr>
            <p:sp>
              <p:nvSpPr>
                <p:cNvPr id="222" name="Rectangle 221"/>
                <p:cNvSpPr/>
                <p:nvPr/>
              </p:nvSpPr>
              <p:spPr>
                <a:xfrm>
                  <a:off x="222130" y="5432947"/>
                  <a:ext cx="6607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h-1/</a:t>
                  </a:r>
                  <a:r>
                    <a:rPr lang="en-US" sz="1600" b="1" dirty="0">
                      <a:solidFill>
                        <a:srgbClr val="FF00FF"/>
                      </a:solidFill>
                    </a:rPr>
                    <a:t>h</a:t>
                  </a:r>
                  <a:endParaRPr lang="th-TH" sz="2400" dirty="0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0" y="4974446"/>
                  <a:ext cx="70083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h/</a:t>
                  </a:r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1219873" y="4622696"/>
                  <a:ext cx="90762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r>
                    <a:rPr lang="en-US" sz="16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/h+2</a:t>
                  </a:r>
                  <a:endParaRPr lang="th-TH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1214446" y="5405795"/>
                  <a:ext cx="29527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</a:t>
                  </a:r>
                  <a:endParaRPr lang="th-TH" sz="2400" dirty="0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813714" y="5034936"/>
                  <a:ext cx="52129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13448" y="4591794"/>
                  <a:ext cx="52129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h+2</a:t>
                  </a:r>
                  <a:endParaRPr lang="th-TH" sz="2400" dirty="0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994637" y="4149080"/>
                  <a:ext cx="521297" cy="21600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h+3</a:t>
                  </a:r>
                  <a:endParaRPr lang="th-TH" sz="2400" dirty="0"/>
                </a:p>
              </p:txBody>
            </p:sp>
            <p:grpSp>
              <p:nvGrpSpPr>
                <p:cNvPr id="14" name="Group 384"/>
                <p:cNvGrpSpPr/>
                <p:nvPr/>
              </p:nvGrpSpPr>
              <p:grpSpPr>
                <a:xfrm>
                  <a:off x="204802" y="4160918"/>
                  <a:ext cx="1509710" cy="1839850"/>
                  <a:chOff x="4776802" y="1027165"/>
                  <a:chExt cx="1509710" cy="1839850"/>
                </a:xfrm>
              </p:grpSpPr>
              <p:sp>
                <p:nvSpPr>
                  <p:cNvPr id="233" name="Oval 232"/>
                  <p:cNvSpPr/>
                  <p:nvPr/>
                </p:nvSpPr>
                <p:spPr bwMode="auto">
                  <a:xfrm>
                    <a:off x="5513704" y="2140501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z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34" name="Oval 233"/>
                  <p:cNvSpPr/>
                  <p:nvPr/>
                </p:nvSpPr>
                <p:spPr bwMode="auto">
                  <a:xfrm>
                    <a:off x="5214942" y="1711873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y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35" name="Oval 234"/>
                  <p:cNvSpPr/>
                  <p:nvPr/>
                </p:nvSpPr>
                <p:spPr bwMode="auto">
                  <a:xfrm>
                    <a:off x="5618894" y="1320931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000" b="1" dirty="0">
                        <a:latin typeface="Comic Sans MS" pitchFamily="66" charset="0"/>
                      </a:rPr>
                      <a:t>x</a:t>
                    </a:r>
                    <a:endParaRPr lang="th-TH" sz="1000" b="1" dirty="0"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36" name="Straight Connector 235"/>
                  <p:cNvCxnSpPr>
                    <a:stCxn id="235" idx="2"/>
                    <a:endCxn id="234" idx="0"/>
                  </p:cNvCxnSpPr>
                  <p:nvPr/>
                </p:nvCxnSpPr>
                <p:spPr>
                  <a:xfrm rot="10800000" flipV="1">
                    <a:off x="5340942" y="1446931"/>
                    <a:ext cx="277952" cy="2649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/>
                  <p:cNvCxnSpPr>
                    <a:stCxn id="234" idx="6"/>
                    <a:endCxn id="233" idx="0"/>
                  </p:cNvCxnSpPr>
                  <p:nvPr/>
                </p:nvCxnSpPr>
                <p:spPr>
                  <a:xfrm>
                    <a:off x="5466942" y="1837873"/>
                    <a:ext cx="172762" cy="30262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8" name="Freeform 237"/>
                  <p:cNvSpPr/>
                  <p:nvPr/>
                </p:nvSpPr>
                <p:spPr>
                  <a:xfrm>
                    <a:off x="5580777" y="1027165"/>
                    <a:ext cx="180181" cy="288000"/>
                  </a:xfrm>
                  <a:custGeom>
                    <a:avLst/>
                    <a:gdLst>
                      <a:gd name="connsiteX0" fmla="*/ 0 w 180181"/>
                      <a:gd name="connsiteY0" fmla="*/ 794 h 205582"/>
                      <a:gd name="connsiteX1" fmla="*/ 109538 w 180181"/>
                      <a:gd name="connsiteY1" fmla="*/ 19844 h 205582"/>
                      <a:gd name="connsiteX2" fmla="*/ 52388 w 180181"/>
                      <a:gd name="connsiteY2" fmla="*/ 119857 h 205582"/>
                      <a:gd name="connsiteX3" fmla="*/ 161925 w 180181"/>
                      <a:gd name="connsiteY3" fmla="*/ 153194 h 205582"/>
                      <a:gd name="connsiteX4" fmla="*/ 161925 w 180181"/>
                      <a:gd name="connsiteY4" fmla="*/ 205582 h 205582"/>
                      <a:gd name="connsiteX5" fmla="*/ 161925 w 180181"/>
                      <a:gd name="connsiteY5" fmla="*/ 205582 h 205582"/>
                      <a:gd name="connsiteX6" fmla="*/ 161925 w 180181"/>
                      <a:gd name="connsiteY6" fmla="*/ 205582 h 205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0181" h="205582">
                        <a:moveTo>
                          <a:pt x="0" y="794"/>
                        </a:moveTo>
                        <a:cubicBezTo>
                          <a:pt x="50403" y="397"/>
                          <a:pt x="100807" y="0"/>
                          <a:pt x="109538" y="19844"/>
                        </a:cubicBezTo>
                        <a:cubicBezTo>
                          <a:pt x="118269" y="39688"/>
                          <a:pt x="43657" y="97632"/>
                          <a:pt x="52388" y="119857"/>
                        </a:cubicBezTo>
                        <a:cubicBezTo>
                          <a:pt x="61119" y="142082"/>
                          <a:pt x="143669" y="138907"/>
                          <a:pt x="161925" y="153194"/>
                        </a:cubicBezTo>
                        <a:cubicBezTo>
                          <a:pt x="180181" y="167481"/>
                          <a:pt x="161925" y="205582"/>
                          <a:pt x="161925" y="205582"/>
                        </a:cubicBezTo>
                        <a:lnTo>
                          <a:pt x="161925" y="205582"/>
                        </a:lnTo>
                        <a:lnTo>
                          <a:pt x="161925" y="205582"/>
                        </a:lnTo>
                      </a:path>
                    </a:pathLst>
                  </a:custGeom>
                </p:spPr>
                <p:style>
                  <a:lnRef idx="3">
                    <a:schemeClr val="accent5"/>
                  </a:lnRef>
                  <a:fillRef idx="0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39" name="Isosceles Triangle 238"/>
                  <p:cNvSpPr/>
                  <p:nvPr/>
                </p:nvSpPr>
                <p:spPr>
                  <a:xfrm>
                    <a:off x="5715008" y="2472687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40" name="สี่เหลี่ยมผืนผ้า 156"/>
                  <p:cNvSpPr/>
                  <p:nvPr/>
                </p:nvSpPr>
                <p:spPr>
                  <a:xfrm>
                    <a:off x="5705496" y="2590016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T1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41" name="Isosceles Triangle 240"/>
                  <p:cNvSpPr/>
                  <p:nvPr/>
                </p:nvSpPr>
                <p:spPr>
                  <a:xfrm>
                    <a:off x="4786314" y="2034535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42" name="สี่เหลี่ยมผืนผ้า 156"/>
                  <p:cNvSpPr/>
                  <p:nvPr/>
                </p:nvSpPr>
                <p:spPr>
                  <a:xfrm>
                    <a:off x="4776802" y="2151864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T3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43" name="Isosceles Triangle 242"/>
                  <p:cNvSpPr/>
                  <p:nvPr/>
                </p:nvSpPr>
                <p:spPr>
                  <a:xfrm>
                    <a:off x="5857884" y="1721169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44" name="สี่เหลี่ยมผืนผ้า 156"/>
                  <p:cNvSpPr/>
                  <p:nvPr/>
                </p:nvSpPr>
                <p:spPr>
                  <a:xfrm>
                    <a:off x="5848372" y="1838498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T0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45" name="Isosceles Triangle 244"/>
                  <p:cNvSpPr/>
                  <p:nvPr/>
                </p:nvSpPr>
                <p:spPr>
                  <a:xfrm>
                    <a:off x="5085076" y="2472687"/>
                    <a:ext cx="428628" cy="324000"/>
                  </a:xfrm>
                  <a:prstGeom prst="triangle">
                    <a:avLst>
                      <a:gd name="adj" fmla="val 48889"/>
                    </a:avLst>
                  </a:prstGeom>
                  <a:noFill/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46" name="สี่เหลี่ยมผืนผ้า 156"/>
                  <p:cNvSpPr/>
                  <p:nvPr/>
                </p:nvSpPr>
                <p:spPr>
                  <a:xfrm>
                    <a:off x="5075564" y="2590016"/>
                    <a:ext cx="409585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200" b="1" dirty="0">
                        <a:solidFill>
                          <a:srgbClr val="0000FF"/>
                        </a:solidFill>
                        <a:latin typeface="Comic Sans MS" pitchFamily="66" charset="0"/>
                      </a:rPr>
                      <a:t>T2</a:t>
                    </a:r>
                    <a:endParaRPr lang="th-TH" sz="1200" b="1" dirty="0">
                      <a:solidFill>
                        <a:srgbClr val="0000FF"/>
                      </a:solidFill>
                      <a:latin typeface="Comic Sans MS" pitchFamily="66" charset="0"/>
                    </a:endParaRPr>
                  </a:p>
                </p:txBody>
              </p:sp>
              <p:cxnSp>
                <p:nvCxnSpPr>
                  <p:cNvPr id="247" name="Straight Connector 246"/>
                  <p:cNvCxnSpPr>
                    <a:stCxn id="233" idx="2"/>
                    <a:endCxn id="245" idx="0"/>
                  </p:cNvCxnSpPr>
                  <p:nvPr/>
                </p:nvCxnSpPr>
                <p:spPr>
                  <a:xfrm rot="10800000" flipV="1">
                    <a:off x="5294628" y="2266501"/>
                    <a:ext cx="219076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/>
                  <p:cNvCxnSpPr>
                    <a:stCxn id="233" idx="6"/>
                    <a:endCxn id="239" idx="0"/>
                  </p:cNvCxnSpPr>
                  <p:nvPr/>
                </p:nvCxnSpPr>
                <p:spPr>
                  <a:xfrm>
                    <a:off x="5765704" y="2266501"/>
                    <a:ext cx="158856" cy="20618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/>
                  <p:cNvCxnSpPr>
                    <a:stCxn id="234" idx="2"/>
                    <a:endCxn id="241" idx="0"/>
                  </p:cNvCxnSpPr>
                  <p:nvPr/>
                </p:nvCxnSpPr>
                <p:spPr>
                  <a:xfrm rot="10800000" flipV="1">
                    <a:off x="4995866" y="1837873"/>
                    <a:ext cx="219076" cy="19666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/>
                  <p:cNvCxnSpPr>
                    <a:stCxn id="235" idx="6"/>
                    <a:endCxn id="243" idx="0"/>
                  </p:cNvCxnSpPr>
                  <p:nvPr/>
                </p:nvCxnSpPr>
                <p:spPr>
                  <a:xfrm>
                    <a:off x="5870894" y="1446931"/>
                    <a:ext cx="196542" cy="274238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0" name="Oval 160"/>
                <p:cNvSpPr/>
                <p:nvPr/>
              </p:nvSpPr>
              <p:spPr bwMode="auto">
                <a:xfrm>
                  <a:off x="642942" y="5032215"/>
                  <a:ext cx="2520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231" name="Oval 160"/>
                <p:cNvSpPr/>
                <p:nvPr/>
              </p:nvSpPr>
              <p:spPr bwMode="auto">
                <a:xfrm>
                  <a:off x="1043860" y="4660984"/>
                  <a:ext cx="2520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\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232" name="Oval 160"/>
                <p:cNvSpPr/>
                <p:nvPr/>
              </p:nvSpPr>
              <p:spPr bwMode="auto">
                <a:xfrm>
                  <a:off x="942549" y="5436826"/>
                  <a:ext cx="2520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293" name="สี่เหลี่ยมผืนผ้า 156"/>
                <p:cNvSpPr/>
                <p:nvPr/>
              </p:nvSpPr>
              <p:spPr>
                <a:xfrm>
                  <a:off x="928662" y="5929330"/>
                  <a:ext cx="971561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Long Side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15" name="Group 156"/>
              <p:cNvGrpSpPr/>
              <p:nvPr/>
            </p:nvGrpSpPr>
            <p:grpSpPr>
              <a:xfrm flipH="1">
                <a:off x="1714480" y="3645024"/>
                <a:ext cx="3136696" cy="2877835"/>
                <a:chOff x="1347820" y="3645024"/>
                <a:chExt cx="3136696" cy="2877835"/>
              </a:xfrm>
            </p:grpSpPr>
            <p:grpSp>
              <p:nvGrpSpPr>
                <p:cNvPr id="16" name="Group 266"/>
                <p:cNvGrpSpPr/>
                <p:nvPr/>
              </p:nvGrpSpPr>
              <p:grpSpPr>
                <a:xfrm>
                  <a:off x="2269938" y="3934368"/>
                  <a:ext cx="1662514" cy="2566466"/>
                  <a:chOff x="2631602" y="3755577"/>
                  <a:chExt cx="1662514" cy="2566466"/>
                </a:xfrm>
              </p:grpSpPr>
              <p:sp>
                <p:nvSpPr>
                  <p:cNvPr id="253" name="Oval 160"/>
                  <p:cNvSpPr/>
                  <p:nvPr/>
                </p:nvSpPr>
                <p:spPr bwMode="auto">
                  <a:xfrm>
                    <a:off x="3687034" y="6070043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-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23244" y="5201095"/>
                    <a:ext cx="295274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9644"/>
                        </a:solidFill>
                      </a:rPr>
                      <a:t>h</a:t>
                    </a:r>
                    <a:endParaRPr lang="th-TH" sz="2400" dirty="0">
                      <a:solidFill>
                        <a:srgbClr val="009644"/>
                      </a:solidFill>
                    </a:endParaRPr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645685" y="4742594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9644"/>
                        </a:solidFill>
                      </a:rPr>
                      <a:t>h+1</a:t>
                    </a:r>
                    <a:endParaRPr lang="th-TH" sz="2400" dirty="0">
                      <a:solidFill>
                        <a:srgbClr val="009644"/>
                      </a:solidFill>
                    </a:endParaRPr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693407" y="4390844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C00000"/>
                        </a:solidFill>
                      </a:rPr>
                      <a:t>h+1</a:t>
                    </a:r>
                    <a:endParaRPr lang="th-TH" sz="2400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561967" y="5173943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h+1</a:t>
                    </a:r>
                    <a:endParaRPr lang="th-TH" sz="2400" dirty="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258220" y="4803084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h+2</a:t>
                    </a:r>
                    <a:endParaRPr lang="th-TH" sz="2400" dirty="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2957954" y="4359942"/>
                    <a:ext cx="50206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h+3</a:t>
                    </a:r>
                    <a:endParaRPr lang="th-TH" sz="2400" dirty="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3318712" y="3995689"/>
                    <a:ext cx="502061" cy="2160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FF00FF"/>
                        </a:solidFill>
                      </a:rPr>
                      <a:t>h+4</a:t>
                    </a:r>
                    <a:endParaRPr lang="th-TH" sz="2400" dirty="0"/>
                  </a:p>
                </p:txBody>
              </p:sp>
              <p:grpSp>
                <p:nvGrpSpPr>
                  <p:cNvPr id="17" name="Group 384"/>
                  <p:cNvGrpSpPr/>
                  <p:nvPr/>
                </p:nvGrpSpPr>
                <p:grpSpPr>
                  <a:xfrm>
                    <a:off x="2631602" y="3929066"/>
                    <a:ext cx="1527416" cy="1839850"/>
                    <a:chOff x="4759096" y="1027165"/>
                    <a:chExt cx="1527416" cy="1839850"/>
                  </a:xfrm>
                </p:grpSpPr>
                <p:sp>
                  <p:nvSpPr>
                    <p:cNvPr id="275" name="Oval 274"/>
                    <p:cNvSpPr/>
                    <p:nvPr/>
                  </p:nvSpPr>
                  <p:spPr bwMode="auto">
                    <a:xfrm>
                      <a:off x="5513704" y="2140501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z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76" name="Oval 275"/>
                    <p:cNvSpPr/>
                    <p:nvPr/>
                  </p:nvSpPr>
                  <p:spPr bwMode="auto">
                    <a:xfrm>
                      <a:off x="5214942" y="1711873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y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77" name="Oval 276"/>
                    <p:cNvSpPr/>
                    <p:nvPr/>
                  </p:nvSpPr>
                  <p:spPr bwMode="auto">
                    <a:xfrm>
                      <a:off x="5618894" y="1320931"/>
                      <a:ext cx="252000" cy="252000"/>
                    </a:xfrm>
                    <a:prstGeom prst="ellipse">
                      <a:avLst/>
                    </a:prstGeom>
                    <a:ln/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0" tIns="36000" rIns="0" bIns="0" anchor="ctr"/>
                    <a:lstStyle/>
                    <a:p>
                      <a:pPr algn="ctr">
                        <a:defRPr/>
                      </a:pPr>
                      <a:r>
                        <a:rPr lang="en-US" sz="1000" b="1" dirty="0">
                          <a:latin typeface="Comic Sans MS" pitchFamily="66" charset="0"/>
                        </a:rPr>
                        <a:t>x</a:t>
                      </a:r>
                      <a:endParaRPr lang="th-TH" sz="1000" b="1" dirty="0">
                        <a:latin typeface="Comic Sans MS" pitchFamily="66" charset="0"/>
                      </a:endParaRPr>
                    </a:p>
                  </p:txBody>
                </p:sp>
                <p:cxnSp>
                  <p:nvCxnSpPr>
                    <p:cNvPr id="278" name="Straight Connector 277"/>
                    <p:cNvCxnSpPr>
                      <a:stCxn id="277" idx="2"/>
                      <a:endCxn id="276" idx="0"/>
                    </p:cNvCxnSpPr>
                    <p:nvPr/>
                  </p:nvCxnSpPr>
                  <p:spPr>
                    <a:xfrm rot="10800000" flipV="1">
                      <a:off x="5340942" y="1446931"/>
                      <a:ext cx="277952" cy="26494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9" name="Straight Connector 278"/>
                    <p:cNvCxnSpPr>
                      <a:stCxn id="276" idx="6"/>
                      <a:endCxn id="275" idx="0"/>
                    </p:cNvCxnSpPr>
                    <p:nvPr/>
                  </p:nvCxnSpPr>
                  <p:spPr>
                    <a:xfrm>
                      <a:off x="5466942" y="1837873"/>
                      <a:ext cx="172762" cy="30262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0" name="Freeform 279"/>
                    <p:cNvSpPr/>
                    <p:nvPr/>
                  </p:nvSpPr>
                  <p:spPr>
                    <a:xfrm>
                      <a:off x="5580777" y="1027165"/>
                      <a:ext cx="180181" cy="288000"/>
                    </a:xfrm>
                    <a:custGeom>
                      <a:avLst/>
                      <a:gdLst>
                        <a:gd name="connsiteX0" fmla="*/ 0 w 180181"/>
                        <a:gd name="connsiteY0" fmla="*/ 794 h 205582"/>
                        <a:gd name="connsiteX1" fmla="*/ 109538 w 180181"/>
                        <a:gd name="connsiteY1" fmla="*/ 19844 h 205582"/>
                        <a:gd name="connsiteX2" fmla="*/ 52388 w 180181"/>
                        <a:gd name="connsiteY2" fmla="*/ 119857 h 205582"/>
                        <a:gd name="connsiteX3" fmla="*/ 161925 w 180181"/>
                        <a:gd name="connsiteY3" fmla="*/ 153194 h 205582"/>
                        <a:gd name="connsiteX4" fmla="*/ 161925 w 180181"/>
                        <a:gd name="connsiteY4" fmla="*/ 205582 h 205582"/>
                        <a:gd name="connsiteX5" fmla="*/ 161925 w 180181"/>
                        <a:gd name="connsiteY5" fmla="*/ 205582 h 205582"/>
                        <a:gd name="connsiteX6" fmla="*/ 161925 w 180181"/>
                        <a:gd name="connsiteY6" fmla="*/ 205582 h 2055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0181" h="205582">
                          <a:moveTo>
                            <a:pt x="0" y="794"/>
                          </a:moveTo>
                          <a:cubicBezTo>
                            <a:pt x="50403" y="397"/>
                            <a:pt x="100807" y="0"/>
                            <a:pt x="109538" y="19844"/>
                          </a:cubicBezTo>
                          <a:cubicBezTo>
                            <a:pt x="118269" y="39688"/>
                            <a:pt x="43657" y="97632"/>
                            <a:pt x="52388" y="119857"/>
                          </a:cubicBezTo>
                          <a:cubicBezTo>
                            <a:pt x="61119" y="142082"/>
                            <a:pt x="143669" y="138907"/>
                            <a:pt x="161925" y="153194"/>
                          </a:cubicBezTo>
                          <a:cubicBezTo>
                            <a:pt x="180181" y="167481"/>
                            <a:pt x="161925" y="205582"/>
                            <a:pt x="161925" y="205582"/>
                          </a:cubicBezTo>
                          <a:lnTo>
                            <a:pt x="161925" y="205582"/>
                          </a:lnTo>
                          <a:lnTo>
                            <a:pt x="161925" y="205582"/>
                          </a:lnTo>
                        </a:path>
                      </a:pathLst>
                    </a:custGeom>
                  </p:spPr>
                  <p:style>
                    <a:lnRef idx="3">
                      <a:schemeClr val="accent5"/>
                    </a:lnRef>
                    <a:fillRef idx="0">
                      <a:schemeClr val="accent5"/>
                    </a:fillRef>
                    <a:effectRef idx="2">
                      <a:schemeClr val="accent5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81" name="Isosceles Triangle 280"/>
                    <p:cNvSpPr/>
                    <p:nvPr/>
                  </p:nvSpPr>
                  <p:spPr>
                    <a:xfrm>
                      <a:off x="5715008" y="2472687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82" name="สี่เหลี่ยมผืนผ้า 156"/>
                    <p:cNvSpPr/>
                    <p:nvPr/>
                  </p:nvSpPr>
                  <p:spPr>
                    <a:xfrm>
                      <a:off x="5687790" y="2590016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T1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83" name="Isosceles Triangle 282"/>
                    <p:cNvSpPr/>
                    <p:nvPr/>
                  </p:nvSpPr>
                  <p:spPr>
                    <a:xfrm>
                      <a:off x="4786314" y="2034535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84" name="สี่เหลี่ยมผืนผ้า 156"/>
                    <p:cNvSpPr/>
                    <p:nvPr/>
                  </p:nvSpPr>
                  <p:spPr>
                    <a:xfrm>
                      <a:off x="4759096" y="2151864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T3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85" name="Isosceles Triangle 284"/>
                    <p:cNvSpPr/>
                    <p:nvPr/>
                  </p:nvSpPr>
                  <p:spPr>
                    <a:xfrm>
                      <a:off x="5857884" y="1721169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86" name="สี่เหลี่ยมผืนผ้า 156"/>
                    <p:cNvSpPr/>
                    <p:nvPr/>
                  </p:nvSpPr>
                  <p:spPr>
                    <a:xfrm>
                      <a:off x="5830666" y="1838498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T0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sp>
                  <p:nvSpPr>
                    <p:cNvPr id="287" name="Isosceles Triangle 286"/>
                    <p:cNvSpPr/>
                    <p:nvPr/>
                  </p:nvSpPr>
                  <p:spPr>
                    <a:xfrm>
                      <a:off x="5085076" y="2472687"/>
                      <a:ext cx="428628" cy="324000"/>
                    </a:xfrm>
                    <a:prstGeom prst="triangle">
                      <a:avLst>
                        <a:gd name="adj" fmla="val 48889"/>
                      </a:avLst>
                    </a:prstGeom>
                    <a:noFill/>
                    <a:ln w="12700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88" name="สี่เหลี่ยมผืนผ้า 156"/>
                    <p:cNvSpPr/>
                    <p:nvPr/>
                  </p:nvSpPr>
                  <p:spPr>
                    <a:xfrm>
                      <a:off x="5057858" y="2590016"/>
                      <a:ext cx="409585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T2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  <p:cxnSp>
                  <p:nvCxnSpPr>
                    <p:cNvPr id="289" name="Straight Connector 288"/>
                    <p:cNvCxnSpPr>
                      <a:stCxn id="275" idx="2"/>
                      <a:endCxn id="287" idx="0"/>
                    </p:cNvCxnSpPr>
                    <p:nvPr/>
                  </p:nvCxnSpPr>
                  <p:spPr>
                    <a:xfrm rot="10800000" flipV="1">
                      <a:off x="5294628" y="2266501"/>
                      <a:ext cx="219076" cy="20618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0" name="Straight Connector 289"/>
                    <p:cNvCxnSpPr>
                      <a:stCxn id="275" idx="6"/>
                      <a:endCxn id="281" idx="0"/>
                    </p:cNvCxnSpPr>
                    <p:nvPr/>
                  </p:nvCxnSpPr>
                  <p:spPr>
                    <a:xfrm>
                      <a:off x="5765704" y="2266501"/>
                      <a:ext cx="158856" cy="20618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1" name="Straight Connector 290"/>
                    <p:cNvCxnSpPr>
                      <a:stCxn id="276" idx="2"/>
                      <a:endCxn id="283" idx="0"/>
                    </p:cNvCxnSpPr>
                    <p:nvPr/>
                  </p:nvCxnSpPr>
                  <p:spPr>
                    <a:xfrm rot="10800000" flipV="1">
                      <a:off x="4995866" y="1837873"/>
                      <a:ext cx="219076" cy="196662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2" name="Straight Connector 291"/>
                    <p:cNvCxnSpPr>
                      <a:stCxn id="277" idx="6"/>
                      <a:endCxn id="285" idx="0"/>
                    </p:cNvCxnSpPr>
                    <p:nvPr/>
                  </p:nvCxnSpPr>
                  <p:spPr>
                    <a:xfrm>
                      <a:off x="5870894" y="1446931"/>
                      <a:ext cx="196542" cy="27423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62" name="Straight Connector 261"/>
                  <p:cNvCxnSpPr>
                    <a:endCxn id="263" idx="0"/>
                  </p:cNvCxnSpPr>
                  <p:nvPr/>
                </p:nvCxnSpPr>
                <p:spPr>
                  <a:xfrm rot="16200000" flipH="1">
                    <a:off x="3718187" y="5798953"/>
                    <a:ext cx="18105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Oval 262"/>
                  <p:cNvSpPr/>
                  <p:nvPr/>
                </p:nvSpPr>
                <p:spPr bwMode="auto">
                  <a:xfrm>
                    <a:off x="3687034" y="5889481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endParaRPr lang="th-TH" sz="1100" b="1" dirty="0">
                      <a:solidFill>
                        <a:schemeClr val="bg1">
                          <a:lumMod val="75000"/>
                        </a:schemeClr>
                      </a:solidFill>
                      <a:latin typeface="Comic Sans MS" pitchFamily="66" charset="0"/>
                    </a:endParaRPr>
                  </a:p>
                </p:txBody>
              </p:sp>
              <p:sp>
                <p:nvSpPr>
                  <p:cNvPr id="264" name="Isosceles Triangle 263"/>
                  <p:cNvSpPr/>
                  <p:nvPr/>
                </p:nvSpPr>
                <p:spPr>
                  <a:xfrm>
                    <a:off x="3286116" y="5365499"/>
                    <a:ext cx="1008000" cy="792000"/>
                  </a:xfrm>
                  <a:prstGeom prst="triangle">
                    <a:avLst/>
                  </a:prstGeom>
                  <a:noFill/>
                  <a:ln w="9525"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sp>
                <p:nvSpPr>
                  <p:cNvPr id="265" name="Oval 160"/>
                  <p:cNvSpPr/>
                  <p:nvPr/>
                </p:nvSpPr>
                <p:spPr bwMode="auto">
                  <a:xfrm>
                    <a:off x="3087820" y="4843905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/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sp>
                <p:nvSpPr>
                  <p:cNvPr id="266" name="Oval 160"/>
                  <p:cNvSpPr/>
                  <p:nvPr/>
                </p:nvSpPr>
                <p:spPr bwMode="auto">
                  <a:xfrm>
                    <a:off x="3488738" y="4429132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solidFill>
                          <a:srgbClr val="FF0000"/>
                        </a:solidFill>
                        <a:latin typeface="Arial Black" pitchFamily="34" charset="0"/>
                      </a:rPr>
                      <a:t>\\</a:t>
                    </a:r>
                    <a:endParaRPr lang="th-TH" sz="1400" b="1" dirty="0">
                      <a:solidFill>
                        <a:srgbClr val="FF0000"/>
                      </a:solidFill>
                      <a:latin typeface="Arial Black" pitchFamily="34" charset="0"/>
                    </a:endParaRPr>
                  </a:p>
                </p:txBody>
              </p:sp>
              <p:sp>
                <p:nvSpPr>
                  <p:cNvPr id="267" name="Oval 160"/>
                  <p:cNvSpPr/>
                  <p:nvPr/>
                </p:nvSpPr>
                <p:spPr bwMode="auto">
                  <a:xfrm>
                    <a:off x="3387427" y="5260394"/>
                    <a:ext cx="252000" cy="25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b="1" dirty="0">
                        <a:latin typeface="Arial Black" pitchFamily="34" charset="0"/>
                      </a:rPr>
                      <a:t>/</a:t>
                    </a:r>
                    <a:endParaRPr lang="th-TH" sz="1400" b="1" dirty="0">
                      <a:latin typeface="Arial Black" pitchFamily="34" charset="0"/>
                    </a:endParaRPr>
                  </a:p>
                </p:txBody>
              </p:sp>
              <p:grpSp>
                <p:nvGrpSpPr>
                  <p:cNvPr id="18" name="Group 409"/>
                  <p:cNvGrpSpPr/>
                  <p:nvPr/>
                </p:nvGrpSpPr>
                <p:grpSpPr>
                  <a:xfrm>
                    <a:off x="2729306" y="4339513"/>
                    <a:ext cx="694920" cy="276999"/>
                    <a:chOff x="4886301" y="1894603"/>
                    <a:chExt cx="694920" cy="276999"/>
                  </a:xfrm>
                </p:grpSpPr>
                <p:sp>
                  <p:nvSpPr>
                    <p:cNvPr id="273" name="รูปแบบอิสระ 4"/>
                    <p:cNvSpPr/>
                    <p:nvPr/>
                  </p:nvSpPr>
                  <p:spPr>
                    <a:xfrm flipH="1">
                      <a:off x="5085921" y="1901092"/>
                      <a:ext cx="495300" cy="236722"/>
                    </a:xfrm>
                    <a:custGeom>
                      <a:avLst/>
                      <a:gdLst>
                        <a:gd name="connsiteX0" fmla="*/ 0 w 495300"/>
                        <a:gd name="connsiteY0" fmla="*/ 131947 h 236722"/>
                        <a:gd name="connsiteX1" fmla="*/ 133350 w 495300"/>
                        <a:gd name="connsiteY1" fmla="*/ 8122 h 236722"/>
                        <a:gd name="connsiteX2" fmla="*/ 333375 w 495300"/>
                        <a:gd name="connsiteY2" fmla="*/ 27172 h 236722"/>
                        <a:gd name="connsiteX3" fmla="*/ 466725 w 495300"/>
                        <a:gd name="connsiteY3" fmla="*/ 150997 h 236722"/>
                        <a:gd name="connsiteX4" fmla="*/ 495300 w 495300"/>
                        <a:gd name="connsiteY4" fmla="*/ 236722 h 236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5300" h="236722">
                          <a:moveTo>
                            <a:pt x="0" y="131947"/>
                          </a:moveTo>
                          <a:cubicBezTo>
                            <a:pt x="38893" y="78766"/>
                            <a:pt x="77787" y="25585"/>
                            <a:pt x="133350" y="8122"/>
                          </a:cubicBezTo>
                          <a:cubicBezTo>
                            <a:pt x="188913" y="-9341"/>
                            <a:pt x="277813" y="3360"/>
                            <a:pt x="333375" y="27172"/>
                          </a:cubicBezTo>
                          <a:cubicBezTo>
                            <a:pt x="388937" y="50984"/>
                            <a:pt x="439738" y="116072"/>
                            <a:pt x="466725" y="150997"/>
                          </a:cubicBezTo>
                          <a:cubicBezTo>
                            <a:pt x="493713" y="185922"/>
                            <a:pt x="494506" y="211322"/>
                            <a:pt x="495300" y="236722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74" name="สี่เหลี่ยมผืนผ้า 156"/>
                    <p:cNvSpPr/>
                    <p:nvPr/>
                  </p:nvSpPr>
                  <p:spPr>
                    <a:xfrm>
                      <a:off x="4886301" y="1894603"/>
                      <a:ext cx="252000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1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</p:grpSp>
              <p:grpSp>
                <p:nvGrpSpPr>
                  <p:cNvPr id="19" name="Group 410"/>
                  <p:cNvGrpSpPr/>
                  <p:nvPr/>
                </p:nvGrpSpPr>
                <p:grpSpPr>
                  <a:xfrm>
                    <a:off x="3387427" y="3755577"/>
                    <a:ext cx="545449" cy="451434"/>
                    <a:chOff x="5500694" y="1425833"/>
                    <a:chExt cx="545449" cy="451434"/>
                  </a:xfrm>
                </p:grpSpPr>
                <p:sp>
                  <p:nvSpPr>
                    <p:cNvPr id="271" name="รูปแบบอิสระ 4"/>
                    <p:cNvSpPr/>
                    <p:nvPr/>
                  </p:nvSpPr>
                  <p:spPr>
                    <a:xfrm>
                      <a:off x="5500694" y="1640545"/>
                      <a:ext cx="495300" cy="236722"/>
                    </a:xfrm>
                    <a:custGeom>
                      <a:avLst/>
                      <a:gdLst>
                        <a:gd name="connsiteX0" fmla="*/ 0 w 495300"/>
                        <a:gd name="connsiteY0" fmla="*/ 131947 h 236722"/>
                        <a:gd name="connsiteX1" fmla="*/ 133350 w 495300"/>
                        <a:gd name="connsiteY1" fmla="*/ 8122 h 236722"/>
                        <a:gd name="connsiteX2" fmla="*/ 333375 w 495300"/>
                        <a:gd name="connsiteY2" fmla="*/ 27172 h 236722"/>
                        <a:gd name="connsiteX3" fmla="*/ 466725 w 495300"/>
                        <a:gd name="connsiteY3" fmla="*/ 150997 h 236722"/>
                        <a:gd name="connsiteX4" fmla="*/ 495300 w 495300"/>
                        <a:gd name="connsiteY4" fmla="*/ 236722 h 236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5300" h="236722">
                          <a:moveTo>
                            <a:pt x="0" y="131947"/>
                          </a:moveTo>
                          <a:cubicBezTo>
                            <a:pt x="38893" y="78766"/>
                            <a:pt x="77787" y="25585"/>
                            <a:pt x="133350" y="8122"/>
                          </a:cubicBezTo>
                          <a:cubicBezTo>
                            <a:pt x="188913" y="-9341"/>
                            <a:pt x="277813" y="3360"/>
                            <a:pt x="333375" y="27172"/>
                          </a:cubicBezTo>
                          <a:cubicBezTo>
                            <a:pt x="388937" y="50984"/>
                            <a:pt x="439738" y="116072"/>
                            <a:pt x="466725" y="150997"/>
                          </a:cubicBezTo>
                          <a:cubicBezTo>
                            <a:pt x="493713" y="185922"/>
                            <a:pt x="494506" y="211322"/>
                            <a:pt x="495300" y="236722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sp>
                  <p:nvSpPr>
                    <p:cNvPr id="272" name="สี่เหลี่ยมผืนผ้า 156"/>
                    <p:cNvSpPr/>
                    <p:nvPr/>
                  </p:nvSpPr>
                  <p:spPr>
                    <a:xfrm>
                      <a:off x="5794143" y="1425833"/>
                      <a:ext cx="252000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US" sz="1200" b="1" dirty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2</a:t>
                      </a:r>
                      <a:endParaRPr lang="th-TH" sz="1200" b="1" dirty="0">
                        <a:solidFill>
                          <a:srgbClr val="0000FF"/>
                        </a:solidFill>
                        <a:latin typeface="Comic Sans MS" pitchFamily="66" charset="0"/>
                      </a:endParaRPr>
                    </a:p>
                  </p:txBody>
                </p:sp>
              </p:grpSp>
            </p:grpSp>
            <p:sp>
              <p:nvSpPr>
                <p:cNvPr id="294" name="Rectangle 293"/>
                <p:cNvSpPr/>
                <p:nvPr/>
              </p:nvSpPr>
              <p:spPr>
                <a:xfrm>
                  <a:off x="1347820" y="3929066"/>
                  <a:ext cx="142218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C00000"/>
                      </a:solidFill>
                      <a:latin typeface="Comic Sans MS" pitchFamily="66" charset="0"/>
                    </a:rPr>
                    <a:t>1</a:t>
                  </a:r>
                  <a:r>
                    <a:rPr lang="en-US" sz="1400" b="1" baseline="30000" dirty="0">
                      <a:solidFill>
                        <a:srgbClr val="C00000"/>
                      </a:solidFill>
                      <a:latin typeface="Comic Sans MS" pitchFamily="66" charset="0"/>
                    </a:rPr>
                    <a:t>st</a:t>
                  </a:r>
                  <a:r>
                    <a:rPr lang="en-US" sz="1400" b="1" dirty="0">
                      <a:solidFill>
                        <a:srgbClr val="C00000"/>
                      </a:solidFill>
                      <a:latin typeface="Comic Sans MS" pitchFamily="66" charset="0"/>
                    </a:rPr>
                    <a:t> unbalanced</a:t>
                  </a:r>
                  <a:endParaRPr lang="th-TH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261104" y="3645024"/>
                  <a:ext cx="122341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C00000"/>
                      </a:solidFill>
                      <a:latin typeface="Comic Sans MS" pitchFamily="66" charset="0"/>
                    </a:rPr>
                    <a:t>1</a:t>
                  </a:r>
                  <a:r>
                    <a:rPr lang="en-US" sz="1400" b="1" baseline="30000" dirty="0">
                      <a:solidFill>
                        <a:srgbClr val="C00000"/>
                      </a:solidFill>
                      <a:latin typeface="Comic Sans MS" pitchFamily="66" charset="0"/>
                    </a:rPr>
                    <a:t>st</a:t>
                  </a:r>
                  <a:r>
                    <a:rPr lang="en-US" sz="1400" b="1" dirty="0">
                      <a:solidFill>
                        <a:srgbClr val="C00000"/>
                      </a:solidFill>
                      <a:latin typeface="Comic Sans MS" pitchFamily="66" charset="0"/>
                    </a:rPr>
                    <a:t> Diff &gt; 1</a:t>
                  </a:r>
                  <a:endParaRPr lang="th-TH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1714480" y="6000768"/>
                  <a:ext cx="93326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8A3E"/>
                      </a:solidFill>
                      <a:latin typeface="Comic Sans MS" pitchFamily="66" charset="0"/>
                    </a:rPr>
                    <a:t>balanced</a:t>
                  </a:r>
                  <a:endParaRPr lang="th-TH" b="1" dirty="0">
                    <a:solidFill>
                      <a:srgbClr val="008A3E"/>
                    </a:solidFill>
                  </a:endParaRPr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1698434" y="6215082"/>
                  <a:ext cx="105990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8A3E"/>
                      </a:solidFill>
                      <a:latin typeface="Comic Sans MS" pitchFamily="66" charset="0"/>
                    </a:rPr>
                    <a:t>H.Diff ≤1</a:t>
                  </a:r>
                  <a:endParaRPr lang="th-TH" dirty="0">
                    <a:solidFill>
                      <a:srgbClr val="008A3E"/>
                    </a:solidFill>
                  </a:endParaRPr>
                </a:p>
              </p:txBody>
            </p:sp>
            <p:sp>
              <p:nvSpPr>
                <p:cNvPr id="318" name="Freeform 317"/>
                <p:cNvSpPr/>
                <p:nvPr/>
              </p:nvSpPr>
              <p:spPr>
                <a:xfrm>
                  <a:off x="2119745" y="4918364"/>
                  <a:ext cx="554182" cy="1094509"/>
                </a:xfrm>
                <a:custGeom>
                  <a:avLst/>
                  <a:gdLst>
                    <a:gd name="connsiteX0" fmla="*/ 13855 w 554182"/>
                    <a:gd name="connsiteY0" fmla="*/ 1094509 h 1094509"/>
                    <a:gd name="connsiteX1" fmla="*/ 0 w 554182"/>
                    <a:gd name="connsiteY1" fmla="*/ 0 h 1094509"/>
                    <a:gd name="connsiteX2" fmla="*/ 554182 w 554182"/>
                    <a:gd name="connsiteY2" fmla="*/ 0 h 109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4182" h="1094509">
                      <a:moveTo>
                        <a:pt x="13855" y="1094509"/>
                      </a:moveTo>
                      <a:lnTo>
                        <a:pt x="0" y="0"/>
                      </a:lnTo>
                      <a:lnTo>
                        <a:pt x="554182" y="0"/>
                      </a:lnTo>
                    </a:path>
                  </a:pathLst>
                </a:custGeom>
                <a:ln>
                  <a:solidFill>
                    <a:srgbClr val="009644"/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319" name="Freeform 318"/>
                <p:cNvSpPr/>
                <p:nvPr/>
              </p:nvSpPr>
              <p:spPr>
                <a:xfrm>
                  <a:off x="2618509" y="5514109"/>
                  <a:ext cx="484909" cy="637309"/>
                </a:xfrm>
                <a:custGeom>
                  <a:avLst/>
                  <a:gdLst>
                    <a:gd name="connsiteX0" fmla="*/ 0 w 484909"/>
                    <a:gd name="connsiteY0" fmla="*/ 637309 h 637309"/>
                    <a:gd name="connsiteX1" fmla="*/ 484909 w 484909"/>
                    <a:gd name="connsiteY1" fmla="*/ 623455 h 637309"/>
                    <a:gd name="connsiteX2" fmla="*/ 484909 w 484909"/>
                    <a:gd name="connsiteY2" fmla="*/ 0 h 637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4909" h="637309">
                      <a:moveTo>
                        <a:pt x="0" y="637309"/>
                      </a:moveTo>
                      <a:lnTo>
                        <a:pt x="484909" y="623455"/>
                      </a:lnTo>
                      <a:lnTo>
                        <a:pt x="484909" y="0"/>
                      </a:lnTo>
                    </a:path>
                  </a:pathLst>
                </a:custGeom>
                <a:ln>
                  <a:solidFill>
                    <a:srgbClr val="009644"/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</p:grpSp>
          <p:sp>
            <p:nvSpPr>
              <p:cNvPr id="162" name="Freeform 161"/>
              <p:cNvSpPr/>
              <p:nvPr/>
            </p:nvSpPr>
            <p:spPr>
              <a:xfrm rot="10800000">
                <a:off x="3071802" y="4198800"/>
                <a:ext cx="714380" cy="285752"/>
              </a:xfrm>
              <a:custGeom>
                <a:avLst/>
                <a:gdLst>
                  <a:gd name="connsiteX0" fmla="*/ 13855 w 554182"/>
                  <a:gd name="connsiteY0" fmla="*/ 1094509 h 1094509"/>
                  <a:gd name="connsiteX1" fmla="*/ 0 w 554182"/>
                  <a:gd name="connsiteY1" fmla="*/ 0 h 1094509"/>
                  <a:gd name="connsiteX2" fmla="*/ 554182 w 554182"/>
                  <a:gd name="connsiteY2" fmla="*/ 0 h 1094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4182" h="1094509">
                    <a:moveTo>
                      <a:pt x="13855" y="1094509"/>
                    </a:moveTo>
                    <a:lnTo>
                      <a:pt x="0" y="0"/>
                    </a:lnTo>
                    <a:lnTo>
                      <a:pt x="554182" y="0"/>
                    </a:lnTo>
                  </a:path>
                </a:pathLst>
              </a:custGeom>
              <a:ln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3" name="Freeform 162"/>
              <p:cNvSpPr/>
              <p:nvPr/>
            </p:nvSpPr>
            <p:spPr>
              <a:xfrm rot="10800000" flipH="1">
                <a:off x="2000232" y="4000504"/>
                <a:ext cx="428628" cy="714380"/>
              </a:xfrm>
              <a:custGeom>
                <a:avLst/>
                <a:gdLst>
                  <a:gd name="connsiteX0" fmla="*/ 13855 w 554182"/>
                  <a:gd name="connsiteY0" fmla="*/ 1094509 h 1094509"/>
                  <a:gd name="connsiteX1" fmla="*/ 0 w 554182"/>
                  <a:gd name="connsiteY1" fmla="*/ 0 h 1094509"/>
                  <a:gd name="connsiteX2" fmla="*/ 554182 w 554182"/>
                  <a:gd name="connsiteY2" fmla="*/ 0 h 1094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4182" h="1094509">
                    <a:moveTo>
                      <a:pt x="13855" y="1094509"/>
                    </a:moveTo>
                    <a:lnTo>
                      <a:pt x="0" y="0"/>
                    </a:lnTo>
                    <a:lnTo>
                      <a:pt x="554182" y="0"/>
                    </a:lnTo>
                  </a:path>
                </a:pathLst>
              </a:custGeom>
              <a:ln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161" name="Rectangle 160"/>
            <p:cNvSpPr/>
            <p:nvPr/>
          </p:nvSpPr>
          <p:spPr>
            <a:xfrm>
              <a:off x="5796136" y="6186790"/>
              <a:ext cx="3137397" cy="338554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  <a:latin typeface="Comic Sans MS" pitchFamily="66" charset="0"/>
                </a:rPr>
                <a:t>Left </a:t>
              </a:r>
              <a:r>
                <a:rPr lang="en-US" sz="1600" dirty="0" err="1">
                  <a:solidFill>
                    <a:srgbClr val="00B0F0"/>
                  </a:solidFill>
                  <a:latin typeface="Comic Sans MS" pitchFamily="66" charset="0"/>
                </a:rPr>
                <a:t>Subtree</a:t>
              </a:r>
              <a:r>
                <a:rPr lang="en-US" sz="1600" dirty="0">
                  <a:solidFill>
                    <a:srgbClr val="00B0F0"/>
                  </a:solidFill>
                  <a:latin typeface="Comic Sans MS" pitchFamily="66" charset="0"/>
                </a:rPr>
                <a:t> of Right son of </a:t>
              </a:r>
              <a:r>
                <a:rPr lang="en-US" sz="1600" dirty="0">
                  <a:solidFill>
                    <a:srgbClr val="FF0000"/>
                  </a:solidFill>
                  <a:latin typeface="Comic Sans MS" pitchFamily="66" charset="0"/>
                </a:rPr>
                <a:t>x</a:t>
              </a:r>
              <a:endParaRPr lang="en-US" sz="1600" dirty="0">
                <a:solidFill>
                  <a:srgbClr val="00B0F0"/>
                </a:solidFill>
                <a:latin typeface="Comic Sans MS" pitchFamily="66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683568" y="2179464"/>
            <a:ext cx="1944216" cy="228724"/>
          </a:xfrm>
          <a:prstGeom prst="rect">
            <a:avLst/>
          </a:prstGeom>
          <a:solidFill>
            <a:srgbClr val="FF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70868" y="2480196"/>
            <a:ext cx="1296144" cy="2160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Right Rotation &amp; Single Left Rotation Algorithms</a:t>
            </a:r>
            <a:endParaRPr lang="th-TH" dirty="0"/>
          </a:p>
        </p:txBody>
      </p:sp>
      <p:sp>
        <p:nvSpPr>
          <p:cNvPr id="4" name="Rectangle 183"/>
          <p:cNvSpPr/>
          <p:nvPr/>
        </p:nvSpPr>
        <p:spPr>
          <a:xfrm>
            <a:off x="285720" y="980728"/>
            <a:ext cx="3278168" cy="20313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n-US" dirty="0">
                <a:solidFill>
                  <a:srgbClr val="009644"/>
                </a:solidFill>
                <a:cs typeface="Courier New" panose="02070309020205020404" pitchFamily="49" charset="0"/>
              </a:rPr>
              <a:t>// Single Right Rotation</a:t>
            </a:r>
          </a:p>
          <a:p>
            <a:pPr marL="0" lvl="1"/>
            <a:r>
              <a:rPr lang="en-US" dirty="0">
                <a:solidFill>
                  <a:srgbClr val="009644"/>
                </a:solidFill>
                <a:cs typeface="Courier New" panose="02070309020205020404" pitchFamily="49" charset="0"/>
              </a:rPr>
              <a:t>// </a:t>
            </a:r>
            <a:r>
              <a:rPr lang="en-US" dirty="0" err="1">
                <a:solidFill>
                  <a:srgbClr val="009644"/>
                </a:solidFill>
                <a:cs typeface="Courier New" panose="02070309020205020404" pitchFamily="49" charset="0"/>
              </a:rPr>
              <a:t>LeftLeftRotate</a:t>
            </a:r>
            <a:r>
              <a:rPr lang="en-US" dirty="0">
                <a:solidFill>
                  <a:srgbClr val="009644"/>
                </a:solidFill>
                <a:cs typeface="Courier New" panose="02070309020205020404" pitchFamily="49" charset="0"/>
              </a:rPr>
              <a:t>(t)</a:t>
            </a:r>
          </a:p>
          <a:p>
            <a:pPr marL="0" lvl="1"/>
            <a:r>
              <a:rPr lang="en-US" dirty="0">
                <a:cs typeface="Courier New" panose="02070309020205020404" pitchFamily="49" charset="0"/>
              </a:rPr>
              <a:t>LeftLeftRotate(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 *</a:t>
            </a:r>
            <a:r>
              <a:rPr lang="en-US" dirty="0"/>
              <a:t>px</a:t>
            </a:r>
            <a:r>
              <a:rPr lang="en-US" dirty="0">
                <a:cs typeface="Courier New" panose="02070309020205020404" pitchFamily="49" charset="0"/>
              </a:rPr>
              <a:t>) </a:t>
            </a:r>
          </a:p>
          <a:p>
            <a:pPr marL="538163" lvl="3" indent="-228600"/>
            <a:r>
              <a:rPr lang="en-US" dirty="0">
                <a:solidFill>
                  <a:schemeClr val="bg1">
                    <a:lumMod val="75000"/>
                  </a:schemeClr>
                </a:solidFill>
                <a:cs typeface="Courier New" panose="02070309020205020404" pitchFamily="49" charset="0"/>
              </a:rPr>
              <a:t>node* </a:t>
            </a:r>
            <a:r>
              <a:rPr lang="en-US" dirty="0">
                <a:cs typeface="Courier New" panose="02070309020205020404" pitchFamily="49" charset="0"/>
              </a:rPr>
              <a:t>py = </a:t>
            </a:r>
            <a:r>
              <a:rPr lang="en-US" dirty="0" err="1">
                <a:cs typeface="Courier New" panose="02070309020205020404" pitchFamily="49" charset="0"/>
              </a:rPr>
              <a:t>px.left</a:t>
            </a:r>
            <a:r>
              <a:rPr lang="en-US" dirty="0"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ourier New" panose="02070309020205020404" pitchFamily="49" charset="0"/>
              </a:rPr>
              <a:t>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Courier New" panose="02070309020205020404" pitchFamily="49" charset="0"/>
              </a:rPr>
              <a:t>px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Courier New" panose="02070309020205020404" pitchFamily="49" charset="0"/>
              </a:rPr>
              <a:t>-&gt;left</a:t>
            </a:r>
          </a:p>
          <a:p>
            <a:pPr marL="538163" lvl="3" indent="-228600"/>
            <a:r>
              <a:rPr lang="en-US" dirty="0" err="1">
                <a:cs typeface="Courier New" panose="02070309020205020404" pitchFamily="49" charset="0"/>
              </a:rPr>
              <a:t>px.left</a:t>
            </a:r>
            <a:r>
              <a:rPr lang="en-US" dirty="0">
                <a:cs typeface="Courier New" panose="02070309020205020404" pitchFamily="49" charset="0"/>
              </a:rPr>
              <a:t> = </a:t>
            </a:r>
            <a:r>
              <a:rPr lang="en-US" dirty="0" err="1">
                <a:cs typeface="Courier New" panose="02070309020205020404" pitchFamily="49" charset="0"/>
              </a:rPr>
              <a:t>py.right</a:t>
            </a:r>
            <a:endParaRPr lang="en-US" dirty="0">
              <a:cs typeface="Courier New" panose="02070309020205020404" pitchFamily="49" charset="0"/>
            </a:endParaRPr>
          </a:p>
          <a:p>
            <a:pPr marL="538163" lvl="3" indent="-228600"/>
            <a:r>
              <a:rPr lang="en-US" dirty="0" err="1">
                <a:cs typeface="Courier New" panose="02070309020205020404" pitchFamily="49" charset="0"/>
              </a:rPr>
              <a:t>py.right</a:t>
            </a:r>
            <a:r>
              <a:rPr lang="en-US" dirty="0">
                <a:cs typeface="Courier New" panose="02070309020205020404" pitchFamily="49" charset="0"/>
              </a:rPr>
              <a:t> = px</a:t>
            </a:r>
          </a:p>
          <a:p>
            <a:pPr marL="538163" lvl="3" indent="-228600"/>
            <a:r>
              <a:rPr lang="en-US" dirty="0">
                <a:cs typeface="Courier New" panose="02070309020205020404" pitchFamily="49" charset="0"/>
              </a:rPr>
              <a:t>return py</a:t>
            </a:r>
            <a:endParaRPr lang="th-TH" sz="2400" dirty="0"/>
          </a:p>
        </p:txBody>
      </p:sp>
      <p:grpSp>
        <p:nvGrpSpPr>
          <p:cNvPr id="3" name="Group 381"/>
          <p:cNvGrpSpPr/>
          <p:nvPr/>
        </p:nvGrpSpPr>
        <p:grpSpPr>
          <a:xfrm>
            <a:off x="6704022" y="1330828"/>
            <a:ext cx="2205052" cy="1790713"/>
            <a:chOff x="2000232" y="1110511"/>
            <a:chExt cx="2205052" cy="1790713"/>
          </a:xfrm>
        </p:grpSpPr>
        <p:sp>
          <p:nvSpPr>
            <p:cNvPr id="6" name="Oval 217"/>
            <p:cNvSpPr/>
            <p:nvPr/>
          </p:nvSpPr>
          <p:spPr bwMode="auto">
            <a:xfrm>
              <a:off x="2387295" y="1749879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z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7" name="Oval 218"/>
            <p:cNvSpPr/>
            <p:nvPr/>
          </p:nvSpPr>
          <p:spPr bwMode="auto">
            <a:xfrm>
              <a:off x="2996012" y="1321251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y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8" name="Straight Connector 221"/>
            <p:cNvCxnSpPr>
              <a:stCxn id="7" idx="2"/>
              <a:endCxn id="6" idx="0"/>
            </p:cNvCxnSpPr>
            <p:nvPr/>
          </p:nvCxnSpPr>
          <p:spPr>
            <a:xfrm rot="10800000" flipV="1">
              <a:off x="2513296" y="1447251"/>
              <a:ext cx="482717" cy="302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222"/>
            <p:cNvSpPr/>
            <p:nvPr/>
          </p:nvSpPr>
          <p:spPr>
            <a:xfrm>
              <a:off x="2963059" y="1110511"/>
              <a:ext cx="180181" cy="205582"/>
            </a:xfrm>
            <a:custGeom>
              <a:avLst/>
              <a:gdLst>
                <a:gd name="connsiteX0" fmla="*/ 0 w 180181"/>
                <a:gd name="connsiteY0" fmla="*/ 794 h 205582"/>
                <a:gd name="connsiteX1" fmla="*/ 109538 w 180181"/>
                <a:gd name="connsiteY1" fmla="*/ 19844 h 205582"/>
                <a:gd name="connsiteX2" fmla="*/ 52388 w 180181"/>
                <a:gd name="connsiteY2" fmla="*/ 119857 h 205582"/>
                <a:gd name="connsiteX3" fmla="*/ 161925 w 180181"/>
                <a:gd name="connsiteY3" fmla="*/ 153194 h 205582"/>
                <a:gd name="connsiteX4" fmla="*/ 161925 w 180181"/>
                <a:gd name="connsiteY4" fmla="*/ 205582 h 205582"/>
                <a:gd name="connsiteX5" fmla="*/ 161925 w 180181"/>
                <a:gd name="connsiteY5" fmla="*/ 205582 h 205582"/>
                <a:gd name="connsiteX6" fmla="*/ 161925 w 180181"/>
                <a:gd name="connsiteY6" fmla="*/ 205582 h 20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81" h="205582">
                  <a:moveTo>
                    <a:pt x="0" y="794"/>
                  </a:moveTo>
                  <a:cubicBezTo>
                    <a:pt x="50403" y="397"/>
                    <a:pt x="100807" y="0"/>
                    <a:pt x="109538" y="19844"/>
                  </a:cubicBezTo>
                  <a:cubicBezTo>
                    <a:pt x="118269" y="39688"/>
                    <a:pt x="43657" y="97632"/>
                    <a:pt x="52388" y="119857"/>
                  </a:cubicBezTo>
                  <a:cubicBezTo>
                    <a:pt x="61119" y="142082"/>
                    <a:pt x="143669" y="138907"/>
                    <a:pt x="161925" y="153194"/>
                  </a:cubicBezTo>
                  <a:cubicBezTo>
                    <a:pt x="180181" y="167481"/>
                    <a:pt x="161925" y="205582"/>
                    <a:pt x="161925" y="205582"/>
                  </a:cubicBezTo>
                  <a:lnTo>
                    <a:pt x="161925" y="205582"/>
                  </a:lnTo>
                  <a:lnTo>
                    <a:pt x="161925" y="205582"/>
                  </a:lnTo>
                </a:path>
              </a:pathLst>
            </a:cu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Isosceles Triangle 223"/>
            <p:cNvSpPr/>
            <p:nvPr/>
          </p:nvSpPr>
          <p:spPr>
            <a:xfrm>
              <a:off x="2588599" y="2082065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สี่เหลี่ยมผืนผ้า 156"/>
            <p:cNvSpPr/>
            <p:nvPr/>
          </p:nvSpPr>
          <p:spPr>
            <a:xfrm>
              <a:off x="2620652" y="2199394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12" name="Isosceles Triangle 229"/>
            <p:cNvSpPr/>
            <p:nvPr/>
          </p:nvSpPr>
          <p:spPr>
            <a:xfrm>
              <a:off x="2000232" y="2082065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สี่เหลี่ยมผืนผ้า 156"/>
            <p:cNvSpPr/>
            <p:nvPr/>
          </p:nvSpPr>
          <p:spPr>
            <a:xfrm>
              <a:off x="2032285" y="2199394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14" name="Straight Connector 231"/>
            <p:cNvCxnSpPr>
              <a:stCxn id="6" idx="2"/>
              <a:endCxn id="12" idx="0"/>
            </p:cNvCxnSpPr>
            <p:nvPr/>
          </p:nvCxnSpPr>
          <p:spPr>
            <a:xfrm rot="10800000" flipV="1">
              <a:off x="2209785" y="1875879"/>
              <a:ext cx="177511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32"/>
            <p:cNvCxnSpPr>
              <a:stCxn id="6" idx="6"/>
              <a:endCxn id="10" idx="0"/>
            </p:cNvCxnSpPr>
            <p:nvPr/>
          </p:nvCxnSpPr>
          <p:spPr>
            <a:xfrm>
              <a:off x="2639295" y="1875879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238"/>
            <p:cNvSpPr/>
            <p:nvPr/>
          </p:nvSpPr>
          <p:spPr bwMode="auto">
            <a:xfrm>
              <a:off x="3562342" y="1751277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x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17" name="Straight Connector 239"/>
            <p:cNvCxnSpPr>
              <a:stCxn id="7" idx="6"/>
              <a:endCxn id="16" idx="0"/>
            </p:cNvCxnSpPr>
            <p:nvPr/>
          </p:nvCxnSpPr>
          <p:spPr>
            <a:xfrm>
              <a:off x="3248012" y="1447251"/>
              <a:ext cx="440330" cy="304026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Isosceles Triangle 240"/>
            <p:cNvSpPr/>
            <p:nvPr/>
          </p:nvSpPr>
          <p:spPr>
            <a:xfrm>
              <a:off x="3763646" y="2083463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 156"/>
            <p:cNvSpPr/>
            <p:nvPr/>
          </p:nvSpPr>
          <p:spPr>
            <a:xfrm>
              <a:off x="3795699" y="2200792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20" name="Isosceles Triangle 242"/>
            <p:cNvSpPr/>
            <p:nvPr/>
          </p:nvSpPr>
          <p:spPr>
            <a:xfrm>
              <a:off x="3175279" y="2083463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สี่เหลี่ยมผืนผ้า 156"/>
            <p:cNvSpPr/>
            <p:nvPr/>
          </p:nvSpPr>
          <p:spPr>
            <a:xfrm>
              <a:off x="3207332" y="2200792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22" name="Straight Connector 244"/>
            <p:cNvCxnSpPr>
              <a:stCxn id="16" idx="2"/>
              <a:endCxn id="20" idx="0"/>
            </p:cNvCxnSpPr>
            <p:nvPr/>
          </p:nvCxnSpPr>
          <p:spPr>
            <a:xfrm rot="10800000" flipV="1">
              <a:off x="3384832" y="1877277"/>
              <a:ext cx="177511" cy="206186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Straight Connector 245"/>
            <p:cNvCxnSpPr>
              <a:stCxn id="16" idx="6"/>
              <a:endCxn id="18" idx="0"/>
            </p:cNvCxnSpPr>
            <p:nvPr/>
          </p:nvCxnSpPr>
          <p:spPr>
            <a:xfrm>
              <a:off x="3814342" y="1877277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325"/>
            <p:cNvGrpSpPr/>
            <p:nvPr/>
          </p:nvGrpSpPr>
          <p:grpSpPr>
            <a:xfrm>
              <a:off x="2115398" y="2414461"/>
              <a:ext cx="252000" cy="433056"/>
              <a:chOff x="101279" y="2839213"/>
              <a:chExt cx="252000" cy="433056"/>
            </a:xfrm>
          </p:grpSpPr>
          <p:cxnSp>
            <p:nvCxnSpPr>
              <p:cNvPr id="29" name="Straight Connector 326"/>
              <p:cNvCxnSpPr>
                <a:endCxn id="30" idx="0"/>
              </p:cNvCxnSpPr>
              <p:nvPr/>
            </p:nvCxnSpPr>
            <p:spPr>
              <a:xfrm rot="16200000" flipH="1">
                <a:off x="132432" y="2929741"/>
                <a:ext cx="1810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327"/>
              <p:cNvSpPr/>
              <p:nvPr/>
            </p:nvSpPr>
            <p:spPr bwMode="auto">
              <a:xfrm>
                <a:off x="101279" y="302026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</p:grpSp>
        <p:grpSp>
          <p:nvGrpSpPr>
            <p:cNvPr id="24" name="Group 328"/>
            <p:cNvGrpSpPr/>
            <p:nvPr/>
          </p:nvGrpSpPr>
          <p:grpSpPr>
            <a:xfrm>
              <a:off x="2690781" y="2405034"/>
              <a:ext cx="252000" cy="433056"/>
              <a:chOff x="101279" y="2839213"/>
              <a:chExt cx="252000" cy="433056"/>
            </a:xfrm>
          </p:grpSpPr>
          <p:cxnSp>
            <p:nvCxnSpPr>
              <p:cNvPr id="27" name="Straight Connector 329"/>
              <p:cNvCxnSpPr>
                <a:endCxn id="28" idx="0"/>
              </p:cNvCxnSpPr>
              <p:nvPr/>
            </p:nvCxnSpPr>
            <p:spPr>
              <a:xfrm rot="16200000" flipH="1">
                <a:off x="132432" y="2929741"/>
                <a:ext cx="1810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330"/>
              <p:cNvSpPr/>
              <p:nvPr/>
            </p:nvSpPr>
            <p:spPr bwMode="auto">
              <a:xfrm>
                <a:off x="101279" y="302026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26" name="TextBox 331"/>
            <p:cNvSpPr txBox="1"/>
            <p:nvPr/>
          </p:nvSpPr>
          <p:spPr>
            <a:xfrm>
              <a:off x="2318020" y="2531892"/>
              <a:ext cx="468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or</a:t>
              </a:r>
              <a:endParaRPr lang="th-TH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Group 407"/>
          <p:cNvGrpSpPr/>
          <p:nvPr/>
        </p:nvGrpSpPr>
        <p:grpSpPr>
          <a:xfrm>
            <a:off x="3917940" y="1402266"/>
            <a:ext cx="1900271" cy="2182992"/>
            <a:chOff x="215127" y="1404041"/>
            <a:chExt cx="1900271" cy="2182992"/>
          </a:xfrm>
        </p:grpSpPr>
        <p:sp>
          <p:nvSpPr>
            <p:cNvPr id="32" name="Oval 4"/>
            <p:cNvSpPr/>
            <p:nvPr/>
          </p:nvSpPr>
          <p:spPr bwMode="auto">
            <a:xfrm>
              <a:off x="602190" y="2429177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z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3" name="Oval 5"/>
            <p:cNvSpPr/>
            <p:nvPr/>
          </p:nvSpPr>
          <p:spPr bwMode="auto">
            <a:xfrm>
              <a:off x="989253" y="2000549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y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4" name="Oval 6"/>
            <p:cNvSpPr/>
            <p:nvPr/>
          </p:nvSpPr>
          <p:spPr bwMode="auto">
            <a:xfrm>
              <a:off x="1388008" y="1609607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x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35" name="Straight Connector 8"/>
            <p:cNvCxnSpPr>
              <a:stCxn id="34" idx="2"/>
              <a:endCxn id="33" idx="0"/>
            </p:cNvCxnSpPr>
            <p:nvPr/>
          </p:nvCxnSpPr>
          <p:spPr>
            <a:xfrm rot="10800000" flipV="1">
              <a:off x="1115254" y="1735607"/>
              <a:ext cx="272755" cy="264942"/>
            </a:xfrm>
            <a:prstGeom prst="line">
              <a:avLst/>
            </a:prstGeom>
            <a:ln>
              <a:solidFill>
                <a:srgbClr val="FF00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Connector 12"/>
            <p:cNvCxnSpPr>
              <a:stCxn id="33" idx="2"/>
              <a:endCxn id="32" idx="0"/>
            </p:cNvCxnSpPr>
            <p:nvPr/>
          </p:nvCxnSpPr>
          <p:spPr>
            <a:xfrm rot="10800000" flipV="1">
              <a:off x="728191" y="2126549"/>
              <a:ext cx="261063" cy="302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 57"/>
            <p:cNvSpPr/>
            <p:nvPr/>
          </p:nvSpPr>
          <p:spPr>
            <a:xfrm>
              <a:off x="1360298" y="1404041"/>
              <a:ext cx="180181" cy="205582"/>
            </a:xfrm>
            <a:custGeom>
              <a:avLst/>
              <a:gdLst>
                <a:gd name="connsiteX0" fmla="*/ 0 w 180181"/>
                <a:gd name="connsiteY0" fmla="*/ 794 h 205582"/>
                <a:gd name="connsiteX1" fmla="*/ 109538 w 180181"/>
                <a:gd name="connsiteY1" fmla="*/ 19844 h 205582"/>
                <a:gd name="connsiteX2" fmla="*/ 52388 w 180181"/>
                <a:gd name="connsiteY2" fmla="*/ 119857 h 205582"/>
                <a:gd name="connsiteX3" fmla="*/ 161925 w 180181"/>
                <a:gd name="connsiteY3" fmla="*/ 153194 h 205582"/>
                <a:gd name="connsiteX4" fmla="*/ 161925 w 180181"/>
                <a:gd name="connsiteY4" fmla="*/ 205582 h 205582"/>
                <a:gd name="connsiteX5" fmla="*/ 161925 w 180181"/>
                <a:gd name="connsiteY5" fmla="*/ 205582 h 205582"/>
                <a:gd name="connsiteX6" fmla="*/ 161925 w 180181"/>
                <a:gd name="connsiteY6" fmla="*/ 205582 h 20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81" h="205582">
                  <a:moveTo>
                    <a:pt x="0" y="794"/>
                  </a:moveTo>
                  <a:cubicBezTo>
                    <a:pt x="50403" y="397"/>
                    <a:pt x="100807" y="0"/>
                    <a:pt x="109538" y="19844"/>
                  </a:cubicBezTo>
                  <a:cubicBezTo>
                    <a:pt x="118269" y="39688"/>
                    <a:pt x="43657" y="97632"/>
                    <a:pt x="52388" y="119857"/>
                  </a:cubicBezTo>
                  <a:cubicBezTo>
                    <a:pt x="61119" y="142082"/>
                    <a:pt x="143669" y="138907"/>
                    <a:pt x="161925" y="153194"/>
                  </a:cubicBezTo>
                  <a:cubicBezTo>
                    <a:pt x="180181" y="167481"/>
                    <a:pt x="161925" y="205582"/>
                    <a:pt x="161925" y="205582"/>
                  </a:cubicBezTo>
                  <a:lnTo>
                    <a:pt x="161925" y="205582"/>
                  </a:lnTo>
                  <a:lnTo>
                    <a:pt x="161925" y="205582"/>
                  </a:lnTo>
                </a:path>
              </a:pathLst>
            </a:cu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Isosceles Triangle 76"/>
            <p:cNvSpPr/>
            <p:nvPr/>
          </p:nvSpPr>
          <p:spPr>
            <a:xfrm>
              <a:off x="803494" y="2761363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9" name="สี่เหลี่ยมผืนผ้า 156"/>
            <p:cNvSpPr/>
            <p:nvPr/>
          </p:nvSpPr>
          <p:spPr>
            <a:xfrm>
              <a:off x="835547" y="2878692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40" name="Isosceles Triangle 80"/>
            <p:cNvSpPr/>
            <p:nvPr/>
          </p:nvSpPr>
          <p:spPr>
            <a:xfrm>
              <a:off x="1245132" y="2438473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1" name="สี่เหลี่ยมผืนผ้า 156"/>
            <p:cNvSpPr/>
            <p:nvPr/>
          </p:nvSpPr>
          <p:spPr>
            <a:xfrm>
              <a:off x="1277185" y="2555802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42" name="Isosceles Triangle 83"/>
            <p:cNvSpPr/>
            <p:nvPr/>
          </p:nvSpPr>
          <p:spPr>
            <a:xfrm>
              <a:off x="1673760" y="2009845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" name="สี่เหลี่ยมผืนผ้า 156"/>
            <p:cNvSpPr/>
            <p:nvPr/>
          </p:nvSpPr>
          <p:spPr>
            <a:xfrm>
              <a:off x="1705813" y="2127174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44" name="Isosceles Triangle 86"/>
            <p:cNvSpPr/>
            <p:nvPr/>
          </p:nvSpPr>
          <p:spPr>
            <a:xfrm>
              <a:off x="215127" y="2761363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สี่เหลี่ยมผืนผ้า 156"/>
            <p:cNvSpPr/>
            <p:nvPr/>
          </p:nvSpPr>
          <p:spPr>
            <a:xfrm>
              <a:off x="247180" y="2878692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46" name="Straight Connector 89"/>
            <p:cNvCxnSpPr>
              <a:stCxn id="32" idx="2"/>
              <a:endCxn id="44" idx="0"/>
            </p:cNvCxnSpPr>
            <p:nvPr/>
          </p:nvCxnSpPr>
          <p:spPr>
            <a:xfrm rot="10800000" flipV="1">
              <a:off x="424680" y="2555177"/>
              <a:ext cx="177511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91"/>
            <p:cNvCxnSpPr>
              <a:stCxn id="32" idx="6"/>
              <a:endCxn id="38" idx="0"/>
            </p:cNvCxnSpPr>
            <p:nvPr/>
          </p:nvCxnSpPr>
          <p:spPr>
            <a:xfrm>
              <a:off x="854190" y="2555177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94"/>
            <p:cNvCxnSpPr>
              <a:stCxn id="33" idx="6"/>
              <a:endCxn id="40" idx="0"/>
            </p:cNvCxnSpPr>
            <p:nvPr/>
          </p:nvCxnSpPr>
          <p:spPr>
            <a:xfrm>
              <a:off x="1241253" y="2126549"/>
              <a:ext cx="213431" cy="31192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97"/>
            <p:cNvCxnSpPr>
              <a:stCxn id="34" idx="6"/>
              <a:endCxn id="42" idx="0"/>
            </p:cNvCxnSpPr>
            <p:nvPr/>
          </p:nvCxnSpPr>
          <p:spPr>
            <a:xfrm>
              <a:off x="1640008" y="1735607"/>
              <a:ext cx="243304" cy="274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18"/>
            <p:cNvGrpSpPr/>
            <p:nvPr/>
          </p:nvGrpSpPr>
          <p:grpSpPr>
            <a:xfrm>
              <a:off x="316438" y="3100270"/>
              <a:ext cx="252000" cy="433056"/>
              <a:chOff x="101279" y="2839213"/>
              <a:chExt cx="252000" cy="433056"/>
            </a:xfrm>
          </p:grpSpPr>
          <p:cxnSp>
            <p:nvCxnSpPr>
              <p:cNvPr id="56" name="Straight Connector 314"/>
              <p:cNvCxnSpPr>
                <a:endCxn id="57" idx="0"/>
              </p:cNvCxnSpPr>
              <p:nvPr/>
            </p:nvCxnSpPr>
            <p:spPr>
              <a:xfrm rot="16200000" flipH="1">
                <a:off x="132432" y="2929741"/>
                <a:ext cx="18105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317"/>
              <p:cNvSpPr/>
              <p:nvPr/>
            </p:nvSpPr>
            <p:spPr bwMode="auto">
              <a:xfrm>
                <a:off x="101279" y="3020269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</p:grpSp>
        <p:grpSp>
          <p:nvGrpSpPr>
            <p:cNvPr id="50" name="Group 321"/>
            <p:cNvGrpSpPr/>
            <p:nvPr/>
          </p:nvGrpSpPr>
          <p:grpSpPr>
            <a:xfrm>
              <a:off x="891821" y="3090843"/>
              <a:ext cx="252000" cy="433056"/>
              <a:chOff x="101279" y="2839213"/>
              <a:chExt cx="252000" cy="433056"/>
            </a:xfrm>
          </p:grpSpPr>
          <p:cxnSp>
            <p:nvCxnSpPr>
              <p:cNvPr id="54" name="Straight Connector 322"/>
              <p:cNvCxnSpPr>
                <a:endCxn id="55" idx="0"/>
              </p:cNvCxnSpPr>
              <p:nvPr/>
            </p:nvCxnSpPr>
            <p:spPr>
              <a:xfrm rot="16200000" flipH="1">
                <a:off x="132432" y="2929741"/>
                <a:ext cx="18105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323"/>
              <p:cNvSpPr/>
              <p:nvPr/>
            </p:nvSpPr>
            <p:spPr bwMode="auto">
              <a:xfrm>
                <a:off x="101279" y="3020269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52" name="TextBox 324"/>
            <p:cNvSpPr txBox="1"/>
            <p:nvPr/>
          </p:nvSpPr>
          <p:spPr>
            <a:xfrm>
              <a:off x="519060" y="3217701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or</a:t>
              </a:r>
              <a:endParaRPr lang="th-TH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3" name="รูปแบบอิสระ 4"/>
            <p:cNvSpPr/>
            <p:nvPr/>
          </p:nvSpPr>
          <p:spPr>
            <a:xfrm>
              <a:off x="1285852" y="1537869"/>
              <a:ext cx="495300" cy="236722"/>
            </a:xfrm>
            <a:custGeom>
              <a:avLst/>
              <a:gdLst>
                <a:gd name="connsiteX0" fmla="*/ 0 w 495300"/>
                <a:gd name="connsiteY0" fmla="*/ 131947 h 236722"/>
                <a:gd name="connsiteX1" fmla="*/ 133350 w 495300"/>
                <a:gd name="connsiteY1" fmla="*/ 8122 h 236722"/>
                <a:gd name="connsiteX2" fmla="*/ 333375 w 495300"/>
                <a:gd name="connsiteY2" fmla="*/ 27172 h 236722"/>
                <a:gd name="connsiteX3" fmla="*/ 466725 w 495300"/>
                <a:gd name="connsiteY3" fmla="*/ 150997 h 236722"/>
                <a:gd name="connsiteX4" fmla="*/ 495300 w 495300"/>
                <a:gd name="connsiteY4" fmla="*/ 236722 h 2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236722">
                  <a:moveTo>
                    <a:pt x="0" y="131947"/>
                  </a:moveTo>
                  <a:cubicBezTo>
                    <a:pt x="38893" y="78766"/>
                    <a:pt x="77787" y="25585"/>
                    <a:pt x="133350" y="8122"/>
                  </a:cubicBezTo>
                  <a:cubicBezTo>
                    <a:pt x="188913" y="-9341"/>
                    <a:pt x="277813" y="3360"/>
                    <a:pt x="333375" y="27172"/>
                  </a:cubicBezTo>
                  <a:cubicBezTo>
                    <a:pt x="388937" y="50984"/>
                    <a:pt x="439738" y="116072"/>
                    <a:pt x="466725" y="150997"/>
                  </a:cubicBezTo>
                  <a:cubicBezTo>
                    <a:pt x="493713" y="185922"/>
                    <a:pt x="494506" y="211322"/>
                    <a:pt x="495300" y="2367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0" name="Rectangle 183"/>
          <p:cNvSpPr/>
          <p:nvPr/>
        </p:nvSpPr>
        <p:spPr>
          <a:xfrm>
            <a:off x="285720" y="4071942"/>
            <a:ext cx="36433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>
                <a:solidFill>
                  <a:srgbClr val="009644"/>
                </a:solidFill>
                <a:cs typeface="Courier New" panose="02070309020205020404" pitchFamily="49" charset="0"/>
              </a:rPr>
              <a:t>// Single Left Rotation</a:t>
            </a:r>
            <a:endParaRPr lang="th-TH" dirty="0">
              <a:solidFill>
                <a:srgbClr val="009644"/>
              </a:solidFill>
              <a:cs typeface="Courier New" panose="02070309020205020404" pitchFamily="49" charset="0"/>
            </a:endParaRPr>
          </a:p>
          <a:p>
            <a:pPr marL="0" lvl="1"/>
            <a:r>
              <a:rPr lang="en-US" dirty="0">
                <a:solidFill>
                  <a:srgbClr val="009644"/>
                </a:solidFill>
                <a:cs typeface="Courier New" panose="02070309020205020404" pitchFamily="49" charset="0"/>
              </a:rPr>
              <a:t>// </a:t>
            </a:r>
            <a:r>
              <a:rPr lang="en-US" dirty="0" err="1">
                <a:solidFill>
                  <a:srgbClr val="009644"/>
                </a:solidFill>
                <a:cs typeface="Courier New" panose="02070309020205020404" pitchFamily="49" charset="0"/>
              </a:rPr>
              <a:t>RightRightRotate</a:t>
            </a:r>
            <a:r>
              <a:rPr lang="en-US" dirty="0">
                <a:solidFill>
                  <a:srgbClr val="009644"/>
                </a:solidFill>
                <a:cs typeface="Courier New" panose="02070309020205020404" pitchFamily="49" charset="0"/>
              </a:rPr>
              <a:t>(t)</a:t>
            </a:r>
          </a:p>
          <a:p>
            <a:pPr marL="0" lvl="1"/>
            <a:r>
              <a:rPr lang="en-US" dirty="0">
                <a:cs typeface="Courier New" panose="02070309020205020404" pitchFamily="49" charset="0"/>
              </a:rPr>
              <a:t>RightRightRotate(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 *</a:t>
            </a:r>
            <a:r>
              <a:rPr lang="en-US" dirty="0"/>
              <a:t>px</a:t>
            </a:r>
            <a:r>
              <a:rPr lang="en-US" dirty="0">
                <a:cs typeface="Courier New" panose="02070309020205020404" pitchFamily="49" charset="0"/>
              </a:rPr>
              <a:t>)</a:t>
            </a:r>
          </a:p>
          <a:p>
            <a:pPr marL="538163" lvl="3" indent="-228600"/>
            <a:r>
              <a:rPr lang="en-US" dirty="0">
                <a:solidFill>
                  <a:schemeClr val="bg1">
                    <a:lumMod val="75000"/>
                  </a:schemeClr>
                </a:solidFill>
                <a:cs typeface="Courier New" panose="02070309020205020404" pitchFamily="49" charset="0"/>
              </a:rPr>
              <a:t>node* </a:t>
            </a:r>
            <a:r>
              <a:rPr lang="en-US" dirty="0">
                <a:cs typeface="Courier New" panose="02070309020205020404" pitchFamily="49" charset="0"/>
              </a:rPr>
              <a:t>py = </a:t>
            </a:r>
            <a:r>
              <a:rPr lang="en-US" dirty="0" err="1">
                <a:cs typeface="Courier New" panose="02070309020205020404" pitchFamily="49" charset="0"/>
              </a:rPr>
              <a:t>px.right</a:t>
            </a:r>
            <a:endParaRPr lang="en-US" dirty="0">
              <a:cs typeface="Courier New" panose="02070309020205020404" pitchFamily="49" charset="0"/>
            </a:endParaRPr>
          </a:p>
          <a:p>
            <a:pPr marL="538163" lvl="3" indent="-228600"/>
            <a:r>
              <a:rPr lang="en-US" dirty="0" err="1">
                <a:cs typeface="Courier New" panose="02070309020205020404" pitchFamily="49" charset="0"/>
              </a:rPr>
              <a:t>px.right</a:t>
            </a:r>
            <a:r>
              <a:rPr lang="en-US" dirty="0">
                <a:cs typeface="Courier New" panose="02070309020205020404" pitchFamily="49" charset="0"/>
              </a:rPr>
              <a:t>= </a:t>
            </a:r>
            <a:r>
              <a:rPr lang="en-US" dirty="0" err="1">
                <a:cs typeface="Courier New" panose="02070309020205020404" pitchFamily="49" charset="0"/>
              </a:rPr>
              <a:t>py.left</a:t>
            </a:r>
            <a:endParaRPr lang="en-US" dirty="0">
              <a:cs typeface="Courier New" panose="02070309020205020404" pitchFamily="49" charset="0"/>
            </a:endParaRPr>
          </a:p>
          <a:p>
            <a:pPr marL="538163" lvl="3" indent="-228600"/>
            <a:r>
              <a:rPr lang="en-US" dirty="0" err="1">
                <a:cs typeface="Courier New" panose="02070309020205020404" pitchFamily="49" charset="0"/>
              </a:rPr>
              <a:t>py.left</a:t>
            </a:r>
            <a:r>
              <a:rPr lang="en-US" dirty="0">
                <a:cs typeface="Courier New" panose="02070309020205020404" pitchFamily="49" charset="0"/>
              </a:rPr>
              <a:t> = px</a:t>
            </a:r>
          </a:p>
          <a:p>
            <a:pPr marL="538163" lvl="3" indent="-228600"/>
            <a:r>
              <a:rPr lang="en-US" dirty="0">
                <a:cs typeface="Courier New" panose="02070309020205020404" pitchFamily="49" charset="0"/>
              </a:rPr>
              <a:t>return py</a:t>
            </a:r>
            <a:endParaRPr lang="th-TH" sz="2400" dirty="0"/>
          </a:p>
        </p:txBody>
      </p:sp>
      <p:grpSp>
        <p:nvGrpSpPr>
          <p:cNvPr id="51" name="Group 60"/>
          <p:cNvGrpSpPr/>
          <p:nvPr/>
        </p:nvGrpSpPr>
        <p:grpSpPr>
          <a:xfrm>
            <a:off x="6500826" y="4024326"/>
            <a:ext cx="2215409" cy="1762128"/>
            <a:chOff x="2143108" y="4238640"/>
            <a:chExt cx="2215409" cy="1762128"/>
          </a:xfrm>
        </p:grpSpPr>
        <p:sp>
          <p:nvSpPr>
            <p:cNvPr id="62" name="Oval 61"/>
            <p:cNvSpPr/>
            <p:nvPr/>
          </p:nvSpPr>
          <p:spPr bwMode="auto">
            <a:xfrm flipH="1">
              <a:off x="3696087" y="4878008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z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 flipH="1">
              <a:off x="3087370" y="4449380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y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64" name="Straight Connector 63"/>
            <p:cNvCxnSpPr>
              <a:stCxn id="63" idx="2"/>
              <a:endCxn id="62" idx="0"/>
            </p:cNvCxnSpPr>
            <p:nvPr/>
          </p:nvCxnSpPr>
          <p:spPr>
            <a:xfrm rot="10800000" flipH="1" flipV="1">
              <a:off x="3339369" y="4575380"/>
              <a:ext cx="482717" cy="302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4"/>
            <p:cNvSpPr/>
            <p:nvPr/>
          </p:nvSpPr>
          <p:spPr>
            <a:xfrm flipH="1">
              <a:off x="3192142" y="4238640"/>
              <a:ext cx="180181" cy="205582"/>
            </a:xfrm>
            <a:custGeom>
              <a:avLst/>
              <a:gdLst>
                <a:gd name="connsiteX0" fmla="*/ 0 w 180181"/>
                <a:gd name="connsiteY0" fmla="*/ 794 h 205582"/>
                <a:gd name="connsiteX1" fmla="*/ 109538 w 180181"/>
                <a:gd name="connsiteY1" fmla="*/ 19844 h 205582"/>
                <a:gd name="connsiteX2" fmla="*/ 52388 w 180181"/>
                <a:gd name="connsiteY2" fmla="*/ 119857 h 205582"/>
                <a:gd name="connsiteX3" fmla="*/ 161925 w 180181"/>
                <a:gd name="connsiteY3" fmla="*/ 153194 h 205582"/>
                <a:gd name="connsiteX4" fmla="*/ 161925 w 180181"/>
                <a:gd name="connsiteY4" fmla="*/ 205582 h 205582"/>
                <a:gd name="connsiteX5" fmla="*/ 161925 w 180181"/>
                <a:gd name="connsiteY5" fmla="*/ 205582 h 205582"/>
                <a:gd name="connsiteX6" fmla="*/ 161925 w 180181"/>
                <a:gd name="connsiteY6" fmla="*/ 205582 h 20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81" h="205582">
                  <a:moveTo>
                    <a:pt x="0" y="794"/>
                  </a:moveTo>
                  <a:cubicBezTo>
                    <a:pt x="50403" y="397"/>
                    <a:pt x="100807" y="0"/>
                    <a:pt x="109538" y="19844"/>
                  </a:cubicBezTo>
                  <a:cubicBezTo>
                    <a:pt x="118269" y="39688"/>
                    <a:pt x="43657" y="97632"/>
                    <a:pt x="52388" y="119857"/>
                  </a:cubicBezTo>
                  <a:cubicBezTo>
                    <a:pt x="61119" y="142082"/>
                    <a:pt x="143669" y="138907"/>
                    <a:pt x="161925" y="153194"/>
                  </a:cubicBezTo>
                  <a:cubicBezTo>
                    <a:pt x="180181" y="167481"/>
                    <a:pt x="161925" y="205582"/>
                    <a:pt x="161925" y="205582"/>
                  </a:cubicBezTo>
                  <a:lnTo>
                    <a:pt x="161925" y="205582"/>
                  </a:lnTo>
                  <a:lnTo>
                    <a:pt x="161925" y="205582"/>
                  </a:lnTo>
                </a:path>
              </a:pathLst>
            </a:cu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6" name="Isosceles Triangle 65"/>
            <p:cNvSpPr/>
            <p:nvPr/>
          </p:nvSpPr>
          <p:spPr>
            <a:xfrm flipH="1">
              <a:off x="3318155" y="5210194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7" name="สี่เหลี่ยมผืนผ้า 156"/>
            <p:cNvSpPr/>
            <p:nvPr/>
          </p:nvSpPr>
          <p:spPr>
            <a:xfrm flipH="1">
              <a:off x="3360565" y="5327523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68" name="Isosceles Triangle 67"/>
            <p:cNvSpPr/>
            <p:nvPr/>
          </p:nvSpPr>
          <p:spPr>
            <a:xfrm flipH="1">
              <a:off x="3906522" y="5210194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9" name="สี่เหลี่ยมผืนผ้า 156"/>
            <p:cNvSpPr/>
            <p:nvPr/>
          </p:nvSpPr>
          <p:spPr>
            <a:xfrm flipH="1">
              <a:off x="3948932" y="5327523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70" name="Straight Connector 69"/>
            <p:cNvCxnSpPr>
              <a:stCxn id="62" idx="2"/>
              <a:endCxn id="68" idx="0"/>
            </p:cNvCxnSpPr>
            <p:nvPr/>
          </p:nvCxnSpPr>
          <p:spPr>
            <a:xfrm rot="10800000" flipH="1" flipV="1">
              <a:off x="3948086" y="5004008"/>
              <a:ext cx="177511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2" idx="6"/>
              <a:endCxn id="66" idx="0"/>
            </p:cNvCxnSpPr>
            <p:nvPr/>
          </p:nvCxnSpPr>
          <p:spPr>
            <a:xfrm flipH="1">
              <a:off x="3537231" y="5004008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 bwMode="auto">
            <a:xfrm flipH="1">
              <a:off x="2521040" y="4879406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x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73" name="Straight Connector 72"/>
            <p:cNvCxnSpPr>
              <a:stCxn id="63" idx="6"/>
              <a:endCxn id="72" idx="0"/>
            </p:cNvCxnSpPr>
            <p:nvPr/>
          </p:nvCxnSpPr>
          <p:spPr>
            <a:xfrm flipH="1">
              <a:off x="2647040" y="4575380"/>
              <a:ext cx="440330" cy="304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Isosceles Triangle 73"/>
            <p:cNvSpPr/>
            <p:nvPr/>
          </p:nvSpPr>
          <p:spPr>
            <a:xfrm flipH="1">
              <a:off x="2143108" y="5211592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5" name="สี่เหลี่ยมผืนผ้า 156"/>
            <p:cNvSpPr/>
            <p:nvPr/>
          </p:nvSpPr>
          <p:spPr>
            <a:xfrm flipH="1">
              <a:off x="2185518" y="5328921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76" name="Isosceles Triangle 75"/>
            <p:cNvSpPr/>
            <p:nvPr/>
          </p:nvSpPr>
          <p:spPr>
            <a:xfrm flipH="1">
              <a:off x="2731475" y="5211592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7" name="สี่เหลี่ยมผืนผ้า 156"/>
            <p:cNvSpPr/>
            <p:nvPr/>
          </p:nvSpPr>
          <p:spPr>
            <a:xfrm flipH="1">
              <a:off x="2773885" y="5328921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78" name="Straight Connector 77"/>
            <p:cNvCxnSpPr>
              <a:stCxn id="72" idx="2"/>
              <a:endCxn id="76" idx="0"/>
            </p:cNvCxnSpPr>
            <p:nvPr/>
          </p:nvCxnSpPr>
          <p:spPr>
            <a:xfrm rot="10800000" flipH="1" flipV="1">
              <a:off x="2773039" y="5005406"/>
              <a:ext cx="177511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2" idx="6"/>
              <a:endCxn id="74" idx="0"/>
            </p:cNvCxnSpPr>
            <p:nvPr/>
          </p:nvCxnSpPr>
          <p:spPr>
            <a:xfrm flipH="1">
              <a:off x="2362184" y="5005406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endCxn id="81" idx="0"/>
            </p:cNvCxnSpPr>
            <p:nvPr/>
          </p:nvCxnSpPr>
          <p:spPr>
            <a:xfrm rot="16200000" flipH="1">
              <a:off x="3446290" y="5638334"/>
              <a:ext cx="1810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 bwMode="auto">
            <a:xfrm>
              <a:off x="3415137" y="5728862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cxnSp>
          <p:nvCxnSpPr>
            <p:cNvPr id="82" name="Straight Connector 81"/>
            <p:cNvCxnSpPr>
              <a:endCxn id="83" idx="0"/>
            </p:cNvCxnSpPr>
            <p:nvPr/>
          </p:nvCxnSpPr>
          <p:spPr>
            <a:xfrm rot="16200000" flipH="1">
              <a:off x="4021673" y="5628907"/>
              <a:ext cx="1810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 bwMode="auto">
            <a:xfrm>
              <a:off x="3990520" y="5719435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617758" y="5631436"/>
              <a:ext cx="39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or</a:t>
              </a:r>
              <a:endParaRPr lang="th-TH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85" name="Straight Arrow Connector 84"/>
          <p:cNvCxnSpPr/>
          <p:nvPr/>
        </p:nvCxnSpPr>
        <p:spPr>
          <a:xfrm>
            <a:off x="6132518" y="2259522"/>
            <a:ext cx="428628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408"/>
          <p:cNvGrpSpPr/>
          <p:nvPr/>
        </p:nvGrpSpPr>
        <p:grpSpPr>
          <a:xfrm>
            <a:off x="3786182" y="4214818"/>
            <a:ext cx="1909310" cy="2184705"/>
            <a:chOff x="214282" y="4244691"/>
            <a:chExt cx="1909310" cy="2184705"/>
          </a:xfrm>
        </p:grpSpPr>
        <p:sp>
          <p:nvSpPr>
            <p:cNvPr id="87" name="Oval 86"/>
            <p:cNvSpPr/>
            <p:nvPr/>
          </p:nvSpPr>
          <p:spPr bwMode="auto">
            <a:xfrm flipH="1">
              <a:off x="1462480" y="5269827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z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 flipH="1">
              <a:off x="1075417" y="4841199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y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 flipH="1">
              <a:off x="696973" y="4450257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x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90" name="Straight Connector 89"/>
            <p:cNvCxnSpPr>
              <a:stCxn id="89" idx="2"/>
              <a:endCxn id="88" idx="0"/>
            </p:cNvCxnSpPr>
            <p:nvPr/>
          </p:nvCxnSpPr>
          <p:spPr>
            <a:xfrm>
              <a:off x="948973" y="4576257"/>
              <a:ext cx="252444" cy="2649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8" idx="2"/>
              <a:endCxn id="87" idx="0"/>
            </p:cNvCxnSpPr>
            <p:nvPr/>
          </p:nvCxnSpPr>
          <p:spPr>
            <a:xfrm>
              <a:off x="1327417" y="4967199"/>
              <a:ext cx="261063" cy="302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reeform 91"/>
            <p:cNvSpPr/>
            <p:nvPr/>
          </p:nvSpPr>
          <p:spPr>
            <a:xfrm flipH="1">
              <a:off x="806909" y="4244691"/>
              <a:ext cx="180181" cy="205582"/>
            </a:xfrm>
            <a:custGeom>
              <a:avLst/>
              <a:gdLst>
                <a:gd name="connsiteX0" fmla="*/ 0 w 180181"/>
                <a:gd name="connsiteY0" fmla="*/ 794 h 205582"/>
                <a:gd name="connsiteX1" fmla="*/ 109538 w 180181"/>
                <a:gd name="connsiteY1" fmla="*/ 19844 h 205582"/>
                <a:gd name="connsiteX2" fmla="*/ 52388 w 180181"/>
                <a:gd name="connsiteY2" fmla="*/ 119857 h 205582"/>
                <a:gd name="connsiteX3" fmla="*/ 161925 w 180181"/>
                <a:gd name="connsiteY3" fmla="*/ 153194 h 205582"/>
                <a:gd name="connsiteX4" fmla="*/ 161925 w 180181"/>
                <a:gd name="connsiteY4" fmla="*/ 205582 h 205582"/>
                <a:gd name="connsiteX5" fmla="*/ 161925 w 180181"/>
                <a:gd name="connsiteY5" fmla="*/ 205582 h 205582"/>
                <a:gd name="connsiteX6" fmla="*/ 161925 w 180181"/>
                <a:gd name="connsiteY6" fmla="*/ 205582 h 20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81" h="205582">
                  <a:moveTo>
                    <a:pt x="0" y="794"/>
                  </a:moveTo>
                  <a:cubicBezTo>
                    <a:pt x="50403" y="397"/>
                    <a:pt x="100807" y="0"/>
                    <a:pt x="109538" y="19844"/>
                  </a:cubicBezTo>
                  <a:cubicBezTo>
                    <a:pt x="118269" y="39688"/>
                    <a:pt x="43657" y="97632"/>
                    <a:pt x="52388" y="119857"/>
                  </a:cubicBezTo>
                  <a:cubicBezTo>
                    <a:pt x="61119" y="142082"/>
                    <a:pt x="143669" y="138907"/>
                    <a:pt x="161925" y="153194"/>
                  </a:cubicBezTo>
                  <a:cubicBezTo>
                    <a:pt x="180181" y="167481"/>
                    <a:pt x="161925" y="205582"/>
                    <a:pt x="161925" y="205582"/>
                  </a:cubicBezTo>
                  <a:lnTo>
                    <a:pt x="161925" y="205582"/>
                  </a:lnTo>
                  <a:lnTo>
                    <a:pt x="161925" y="205582"/>
                  </a:lnTo>
                </a:path>
              </a:pathLst>
            </a:cu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3" name="Isosceles Triangle 92"/>
            <p:cNvSpPr/>
            <p:nvPr/>
          </p:nvSpPr>
          <p:spPr>
            <a:xfrm flipH="1">
              <a:off x="1084548" y="5602013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4" name="สี่เหลี่ยมผืนผ้า 156"/>
            <p:cNvSpPr/>
            <p:nvPr/>
          </p:nvSpPr>
          <p:spPr>
            <a:xfrm flipH="1">
              <a:off x="1126958" y="5719342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95" name="Isosceles Triangle 94"/>
            <p:cNvSpPr/>
            <p:nvPr/>
          </p:nvSpPr>
          <p:spPr>
            <a:xfrm flipH="1">
              <a:off x="642910" y="5279123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6" name="สี่เหลี่ยมผืนผ้า 156"/>
            <p:cNvSpPr/>
            <p:nvPr/>
          </p:nvSpPr>
          <p:spPr>
            <a:xfrm flipH="1">
              <a:off x="685320" y="5396452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97" name="Isosceles Triangle 96"/>
            <p:cNvSpPr/>
            <p:nvPr/>
          </p:nvSpPr>
          <p:spPr>
            <a:xfrm flipH="1">
              <a:off x="214282" y="4850495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8" name="สี่เหลี่ยมผืนผ้า 156"/>
            <p:cNvSpPr/>
            <p:nvPr/>
          </p:nvSpPr>
          <p:spPr>
            <a:xfrm flipH="1">
              <a:off x="256692" y="4967824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99" name="Isosceles Triangle 98"/>
            <p:cNvSpPr/>
            <p:nvPr/>
          </p:nvSpPr>
          <p:spPr>
            <a:xfrm flipH="1">
              <a:off x="1671597" y="5602013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0" name="สี่เหลี่ยมผืนผ้า 156"/>
            <p:cNvSpPr/>
            <p:nvPr/>
          </p:nvSpPr>
          <p:spPr>
            <a:xfrm flipH="1">
              <a:off x="1714007" y="5719342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101" name="Straight Connector 100"/>
            <p:cNvCxnSpPr>
              <a:stCxn id="87" idx="2"/>
              <a:endCxn id="99" idx="0"/>
            </p:cNvCxnSpPr>
            <p:nvPr/>
          </p:nvCxnSpPr>
          <p:spPr>
            <a:xfrm>
              <a:off x="1714480" y="5395827"/>
              <a:ext cx="176193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87" idx="6"/>
              <a:endCxn id="93" idx="0"/>
            </p:cNvCxnSpPr>
            <p:nvPr/>
          </p:nvCxnSpPr>
          <p:spPr>
            <a:xfrm flipH="1">
              <a:off x="1303624" y="5395827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88" idx="6"/>
              <a:endCxn id="95" idx="0"/>
            </p:cNvCxnSpPr>
            <p:nvPr/>
          </p:nvCxnSpPr>
          <p:spPr>
            <a:xfrm rot="10800000" flipV="1">
              <a:off x="861987" y="4967199"/>
              <a:ext cx="213431" cy="3119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89" idx="6"/>
              <a:endCxn id="97" idx="0"/>
            </p:cNvCxnSpPr>
            <p:nvPr/>
          </p:nvCxnSpPr>
          <p:spPr>
            <a:xfrm rot="10800000" flipV="1">
              <a:off x="433359" y="4576257"/>
              <a:ext cx="263615" cy="274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endCxn id="106" idx="0"/>
            </p:cNvCxnSpPr>
            <p:nvPr/>
          </p:nvCxnSpPr>
          <p:spPr>
            <a:xfrm rot="16200000" flipH="1">
              <a:off x="1217857" y="6033161"/>
              <a:ext cx="18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 bwMode="auto">
            <a:xfrm>
              <a:off x="1186704" y="6123689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cxnSp>
          <p:nvCxnSpPr>
            <p:cNvPr id="107" name="Straight Connector 106"/>
            <p:cNvCxnSpPr>
              <a:endCxn id="108" idx="0"/>
            </p:cNvCxnSpPr>
            <p:nvPr/>
          </p:nvCxnSpPr>
          <p:spPr>
            <a:xfrm rot="16200000" flipH="1">
              <a:off x="1793240" y="6023734"/>
              <a:ext cx="18105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 bwMode="auto">
            <a:xfrm>
              <a:off x="1762087" y="6114262"/>
              <a:ext cx="252000" cy="25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89326" y="6060064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or</a:t>
              </a:r>
              <a:endParaRPr lang="th-TH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0" name="รูปแบบอิสระ 4"/>
            <p:cNvSpPr/>
            <p:nvPr/>
          </p:nvSpPr>
          <p:spPr>
            <a:xfrm flipH="1">
              <a:off x="571472" y="4335286"/>
              <a:ext cx="495300" cy="236722"/>
            </a:xfrm>
            <a:custGeom>
              <a:avLst/>
              <a:gdLst>
                <a:gd name="connsiteX0" fmla="*/ 0 w 495300"/>
                <a:gd name="connsiteY0" fmla="*/ 131947 h 236722"/>
                <a:gd name="connsiteX1" fmla="*/ 133350 w 495300"/>
                <a:gd name="connsiteY1" fmla="*/ 8122 h 236722"/>
                <a:gd name="connsiteX2" fmla="*/ 333375 w 495300"/>
                <a:gd name="connsiteY2" fmla="*/ 27172 h 236722"/>
                <a:gd name="connsiteX3" fmla="*/ 466725 w 495300"/>
                <a:gd name="connsiteY3" fmla="*/ 150997 h 236722"/>
                <a:gd name="connsiteX4" fmla="*/ 495300 w 495300"/>
                <a:gd name="connsiteY4" fmla="*/ 236722 h 23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236722">
                  <a:moveTo>
                    <a:pt x="0" y="131947"/>
                  </a:moveTo>
                  <a:cubicBezTo>
                    <a:pt x="38893" y="78766"/>
                    <a:pt x="77787" y="25585"/>
                    <a:pt x="133350" y="8122"/>
                  </a:cubicBezTo>
                  <a:cubicBezTo>
                    <a:pt x="188913" y="-9341"/>
                    <a:pt x="277813" y="3360"/>
                    <a:pt x="333375" y="27172"/>
                  </a:cubicBezTo>
                  <a:cubicBezTo>
                    <a:pt x="388937" y="50984"/>
                    <a:pt x="439738" y="116072"/>
                    <a:pt x="466725" y="150997"/>
                  </a:cubicBezTo>
                  <a:cubicBezTo>
                    <a:pt x="493713" y="185922"/>
                    <a:pt x="494506" y="211322"/>
                    <a:pt x="495300" y="2367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cxnSp>
        <p:nvCxnSpPr>
          <p:cNvPr id="111" name="Straight Arrow Connector 110"/>
          <p:cNvCxnSpPr/>
          <p:nvPr/>
        </p:nvCxnSpPr>
        <p:spPr>
          <a:xfrm>
            <a:off x="5857884" y="4816195"/>
            <a:ext cx="428628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116"/>
          <p:cNvGrpSpPr/>
          <p:nvPr/>
        </p:nvGrpSpPr>
        <p:grpSpPr>
          <a:xfrm>
            <a:off x="3703626" y="1515269"/>
            <a:ext cx="1285884" cy="756395"/>
            <a:chOff x="3500430" y="1041673"/>
            <a:chExt cx="1285884" cy="756395"/>
          </a:xfrm>
        </p:grpSpPr>
        <p:sp>
          <p:nvSpPr>
            <p:cNvPr id="112" name="Rectangle 111"/>
            <p:cNvSpPr/>
            <p:nvPr/>
          </p:nvSpPr>
          <p:spPr>
            <a:xfrm>
              <a:off x="3541995" y="1041673"/>
              <a:ext cx="401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cs typeface="Courier New" panose="02070309020205020404" pitchFamily="49" charset="0"/>
                </a:rPr>
                <a:t>px</a:t>
              </a:r>
              <a:endParaRPr lang="th-TH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500430" y="1428736"/>
              <a:ext cx="4624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cs typeface="Courier New" panose="02070309020205020404" pitchFamily="49" charset="0"/>
                </a:rPr>
                <a:t> py</a:t>
              </a:r>
              <a:endParaRPr lang="th-TH" dirty="0"/>
            </a:p>
          </p:txBody>
        </p:sp>
        <p:cxnSp>
          <p:nvCxnSpPr>
            <p:cNvPr id="115" name="Straight Arrow Connector 114"/>
            <p:cNvCxnSpPr>
              <a:stCxn id="112" idx="3"/>
            </p:cNvCxnSpPr>
            <p:nvPr/>
          </p:nvCxnSpPr>
          <p:spPr>
            <a:xfrm flipV="1">
              <a:off x="3943259" y="1214422"/>
              <a:ext cx="84305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3929058" y="1643050"/>
              <a:ext cx="432000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117"/>
          <p:cNvGrpSpPr/>
          <p:nvPr/>
        </p:nvGrpSpPr>
        <p:grpSpPr>
          <a:xfrm flipH="1">
            <a:off x="4500562" y="4315679"/>
            <a:ext cx="1285884" cy="756395"/>
            <a:chOff x="3500430" y="1041673"/>
            <a:chExt cx="1285884" cy="756395"/>
          </a:xfrm>
        </p:grpSpPr>
        <p:sp>
          <p:nvSpPr>
            <p:cNvPr id="119" name="Rectangle 118"/>
            <p:cNvSpPr/>
            <p:nvPr/>
          </p:nvSpPr>
          <p:spPr>
            <a:xfrm>
              <a:off x="3541995" y="1041673"/>
              <a:ext cx="401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cs typeface="Courier New" panose="02070309020205020404" pitchFamily="49" charset="0"/>
                </a:rPr>
                <a:t>px</a:t>
              </a:r>
              <a:endParaRPr lang="th-TH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500430" y="1428736"/>
              <a:ext cx="4624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cs typeface="Courier New" panose="02070309020205020404" pitchFamily="49" charset="0"/>
                </a:rPr>
                <a:t> py</a:t>
              </a:r>
              <a:endParaRPr lang="th-TH" dirty="0"/>
            </a:p>
          </p:txBody>
        </p:sp>
        <p:cxnSp>
          <p:nvCxnSpPr>
            <p:cNvPr id="121" name="Straight Arrow Connector 120"/>
            <p:cNvCxnSpPr>
              <a:stCxn id="119" idx="3"/>
            </p:cNvCxnSpPr>
            <p:nvPr/>
          </p:nvCxnSpPr>
          <p:spPr>
            <a:xfrm flipV="1">
              <a:off x="3943259" y="1214422"/>
              <a:ext cx="84305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V="1">
              <a:off x="3929058" y="1643050"/>
              <a:ext cx="432000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ectangle 122"/>
          <p:cNvSpPr/>
          <p:nvPr/>
        </p:nvSpPr>
        <p:spPr>
          <a:xfrm>
            <a:off x="3985982" y="857232"/>
            <a:ext cx="35383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Comic Sans MS" pitchFamily="66" charset="0"/>
              </a:rPr>
              <a:t>1. Left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 subtree of </a:t>
            </a:r>
            <a:r>
              <a:rPr lang="en-US" dirty="0">
                <a:solidFill>
                  <a:prstClr val="black"/>
                </a:solidFill>
                <a:latin typeface="Comic Sans MS" pitchFamily="66" charset="0"/>
              </a:rPr>
              <a:t>left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 son of </a:t>
            </a:r>
            <a:r>
              <a:rPr lang="en-US" dirty="0">
                <a:solidFill>
                  <a:srgbClr val="C00000"/>
                </a:solidFill>
                <a:latin typeface="Comic Sans MS" pitchFamily="66" charset="0"/>
              </a:rPr>
              <a:t>x</a:t>
            </a:r>
            <a:endParaRPr lang="th-TH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000496" y="3643314"/>
            <a:ext cx="407196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Comic Sans MS" pitchFamily="66" charset="0"/>
              </a:rPr>
              <a:t>3. Right 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subtree of </a:t>
            </a:r>
            <a:r>
              <a:rPr lang="en-US" dirty="0">
                <a:solidFill>
                  <a:prstClr val="black"/>
                </a:solidFill>
                <a:latin typeface="Comic Sans MS" pitchFamily="66" charset="0"/>
              </a:rPr>
              <a:t>right 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son of </a:t>
            </a:r>
            <a:r>
              <a:rPr lang="en-US" dirty="0">
                <a:solidFill>
                  <a:srgbClr val="C00000"/>
                </a:solidFill>
                <a:latin typeface="Comic Sans MS" pitchFamily="66" charset="0"/>
              </a:rPr>
              <a:t>x</a:t>
            </a:r>
            <a:endParaRPr lang="th-TH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47332" y="1105580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>t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7452320" y="1052736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>t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7740352" y="3789040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>t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572000" y="3933056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anose="02070309020205020404" pitchFamily="49" charset="0"/>
              </a:rPr>
              <a:t>t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95536" y="620688"/>
            <a:ext cx="2384884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Python : no type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node*</a:t>
            </a:r>
            <a:endParaRPr lang="th-TH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7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</a:t>
            </a:r>
            <a:endParaRPr lang="th-TH" dirty="0"/>
          </a:p>
        </p:txBody>
      </p:sp>
      <p:sp>
        <p:nvSpPr>
          <p:cNvPr id="2052" name="Content Placeholder 4"/>
          <p:cNvSpPr>
            <a:spLocks noGrp="1"/>
          </p:cNvSpPr>
          <p:nvPr>
            <p:ph idx="4294967295"/>
          </p:nvPr>
        </p:nvSpPr>
        <p:spPr>
          <a:xfrm>
            <a:off x="0" y="1295400"/>
            <a:ext cx="5181600" cy="27432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  <a:cs typeface="Cordia New" pitchFamily="34" charset="-34"/>
              </a:rPr>
              <a:t>Binary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  <a:cs typeface="Cordia New" pitchFamily="34" charset="-34"/>
              </a:rPr>
              <a:t>Representations 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5257800" y="3657600"/>
            <a:ext cx="3429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  <a:defRPr/>
            </a:pPr>
            <a:r>
              <a:rPr lang="en-US" sz="1900" dirty="0">
                <a:cs typeface="+mn-cs"/>
              </a:rPr>
              <a:t>AVL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  <a:defRPr/>
            </a:pPr>
            <a:r>
              <a:rPr lang="en-US" sz="1900" dirty="0">
                <a:cs typeface="+mn-cs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cs typeface="+mn-cs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cs typeface="+mn-cs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cs typeface="+mn-cs"/>
              </a:rPr>
              <a:t>Multiway Search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cs typeface="+mn-cs"/>
              </a:rPr>
              <a:t>B-Trees</a:t>
            </a:r>
          </a:p>
        </p:txBody>
      </p:sp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2080" y="1196752"/>
            <a:ext cx="2200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Rotations Algorithms</a:t>
            </a:r>
            <a:endParaRPr lang="th-TH" dirty="0"/>
          </a:p>
        </p:txBody>
      </p:sp>
      <p:grpSp>
        <p:nvGrpSpPr>
          <p:cNvPr id="3" name="Group 168"/>
          <p:cNvGrpSpPr/>
          <p:nvPr/>
        </p:nvGrpSpPr>
        <p:grpSpPr>
          <a:xfrm>
            <a:off x="4786314" y="1313570"/>
            <a:ext cx="4071966" cy="2329744"/>
            <a:chOff x="4786314" y="1313570"/>
            <a:chExt cx="4071966" cy="2329744"/>
          </a:xfrm>
        </p:grpSpPr>
        <p:grpSp>
          <p:nvGrpSpPr>
            <p:cNvPr id="4" name="Group 384"/>
            <p:cNvGrpSpPr/>
            <p:nvPr/>
          </p:nvGrpSpPr>
          <p:grpSpPr>
            <a:xfrm>
              <a:off x="4786314" y="1404993"/>
              <a:ext cx="1513208" cy="2238321"/>
              <a:chOff x="4786314" y="1115365"/>
              <a:chExt cx="1513208" cy="2238321"/>
            </a:xfrm>
          </p:grpSpPr>
          <p:sp>
            <p:nvSpPr>
              <p:cNvPr id="115" name="Oval 114"/>
              <p:cNvSpPr/>
              <p:nvPr/>
            </p:nvSpPr>
            <p:spPr bwMode="auto">
              <a:xfrm>
                <a:off x="5513704" y="2140501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 bwMode="auto">
              <a:xfrm>
                <a:off x="5214942" y="1711873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 bwMode="auto">
              <a:xfrm>
                <a:off x="5618894" y="1320931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118" name="Straight Connector 117"/>
              <p:cNvCxnSpPr>
                <a:stCxn id="117" idx="2"/>
                <a:endCxn id="116" idx="0"/>
              </p:cNvCxnSpPr>
              <p:nvPr/>
            </p:nvCxnSpPr>
            <p:spPr>
              <a:xfrm rot="10800000" flipV="1">
                <a:off x="5340942" y="1446931"/>
                <a:ext cx="277952" cy="2649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stCxn id="116" idx="6"/>
                <a:endCxn id="115" idx="0"/>
              </p:cNvCxnSpPr>
              <p:nvPr/>
            </p:nvCxnSpPr>
            <p:spPr>
              <a:xfrm>
                <a:off x="5466942" y="1837873"/>
                <a:ext cx="172762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Freeform 119"/>
              <p:cNvSpPr/>
              <p:nvPr/>
            </p:nvSpPr>
            <p:spPr>
              <a:xfrm>
                <a:off x="5580777" y="1115365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1" name="Isosceles Triangle 120"/>
              <p:cNvSpPr/>
              <p:nvPr/>
            </p:nvSpPr>
            <p:spPr>
              <a:xfrm>
                <a:off x="5715008" y="2472687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2" name="สี่เหลี่ยมผืนผ้า 156"/>
              <p:cNvSpPr/>
              <p:nvPr/>
            </p:nvSpPr>
            <p:spPr>
              <a:xfrm>
                <a:off x="5747061" y="2590016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>
              <a:xfrm>
                <a:off x="4786314" y="203453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4" name="สี่เหลี่ยมผืนผ้า 156"/>
              <p:cNvSpPr/>
              <p:nvPr/>
            </p:nvSpPr>
            <p:spPr>
              <a:xfrm>
                <a:off x="4818367" y="215186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25" name="Isosceles Triangle 124"/>
              <p:cNvSpPr/>
              <p:nvPr/>
            </p:nvSpPr>
            <p:spPr>
              <a:xfrm>
                <a:off x="5857884" y="1721169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6" name="สี่เหลี่ยมผืนผ้า 156"/>
              <p:cNvSpPr/>
              <p:nvPr/>
            </p:nvSpPr>
            <p:spPr>
              <a:xfrm>
                <a:off x="5889937" y="1838498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085076" y="2472687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8" name="สี่เหลี่ยมผืนผ้า 156"/>
              <p:cNvSpPr/>
              <p:nvPr/>
            </p:nvSpPr>
            <p:spPr>
              <a:xfrm>
                <a:off x="5117129" y="2590016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129" name="Straight Connector 128"/>
              <p:cNvCxnSpPr>
                <a:stCxn id="115" idx="2"/>
                <a:endCxn id="127" idx="0"/>
              </p:cNvCxnSpPr>
              <p:nvPr/>
            </p:nvCxnSpPr>
            <p:spPr>
              <a:xfrm rot="10800000" flipV="1">
                <a:off x="5294628" y="2266501"/>
                <a:ext cx="21907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stCxn id="115" idx="6"/>
                <a:endCxn id="121" idx="0"/>
              </p:cNvCxnSpPr>
              <p:nvPr/>
            </p:nvCxnSpPr>
            <p:spPr>
              <a:xfrm>
                <a:off x="5765704" y="2266501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16" idx="2"/>
                <a:endCxn id="123" idx="0"/>
              </p:cNvCxnSpPr>
              <p:nvPr/>
            </p:nvCxnSpPr>
            <p:spPr>
              <a:xfrm rot="10800000" flipV="1">
                <a:off x="4995866" y="1837873"/>
                <a:ext cx="219076" cy="1966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stCxn id="117" idx="6"/>
                <a:endCxn id="125" idx="0"/>
              </p:cNvCxnSpPr>
              <p:nvPr/>
            </p:nvCxnSpPr>
            <p:spPr>
              <a:xfrm>
                <a:off x="5870894" y="1446931"/>
                <a:ext cx="196542" cy="2742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endCxn id="134" idx="0"/>
              </p:cNvCxnSpPr>
              <p:nvPr/>
            </p:nvCxnSpPr>
            <p:spPr>
              <a:xfrm rot="16200000" flipH="1">
                <a:off x="5176820" y="2895532"/>
                <a:ext cx="18105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Oval 133"/>
              <p:cNvSpPr/>
              <p:nvPr/>
            </p:nvSpPr>
            <p:spPr bwMode="auto">
              <a:xfrm>
                <a:off x="5145667" y="2986060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135" name="Straight Connector 134"/>
              <p:cNvCxnSpPr>
                <a:endCxn id="136" idx="0"/>
              </p:cNvCxnSpPr>
              <p:nvPr/>
            </p:nvCxnSpPr>
            <p:spPr>
              <a:xfrm rot="16200000" flipH="1">
                <a:off x="5821478" y="2886105"/>
                <a:ext cx="18105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/>
              <p:cNvSpPr/>
              <p:nvPr/>
            </p:nvSpPr>
            <p:spPr bwMode="auto">
              <a:xfrm>
                <a:off x="5790325" y="2976633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5415401" y="2984354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" name="Group 387"/>
            <p:cNvGrpSpPr/>
            <p:nvPr/>
          </p:nvGrpSpPr>
          <p:grpSpPr>
            <a:xfrm>
              <a:off x="6653228" y="1399271"/>
              <a:ext cx="2205052" cy="1815415"/>
              <a:chOff x="6653228" y="1109643"/>
              <a:chExt cx="2205052" cy="1815415"/>
            </a:xfrm>
          </p:grpSpPr>
          <p:sp>
            <p:nvSpPr>
              <p:cNvPr id="139" name="Oval 138"/>
              <p:cNvSpPr/>
              <p:nvPr/>
            </p:nvSpPr>
            <p:spPr bwMode="auto">
              <a:xfrm>
                <a:off x="7040291" y="1749011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 bwMode="auto">
              <a:xfrm>
                <a:off x="7649008" y="1320383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141" name="Straight Connector 140"/>
              <p:cNvCxnSpPr>
                <a:stCxn id="140" idx="2"/>
                <a:endCxn id="139" idx="0"/>
              </p:cNvCxnSpPr>
              <p:nvPr/>
            </p:nvCxnSpPr>
            <p:spPr>
              <a:xfrm rot="10800000" flipV="1">
                <a:off x="7166292" y="1446383"/>
                <a:ext cx="482717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Freeform 141"/>
              <p:cNvSpPr/>
              <p:nvPr/>
            </p:nvSpPr>
            <p:spPr>
              <a:xfrm>
                <a:off x="7616055" y="1109643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43" name="Isosceles Triangle 142"/>
              <p:cNvSpPr/>
              <p:nvPr/>
            </p:nvSpPr>
            <p:spPr>
              <a:xfrm>
                <a:off x="7241595" y="2081197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44" name="สี่เหลี่ยมผืนผ้า 156"/>
              <p:cNvSpPr/>
              <p:nvPr/>
            </p:nvSpPr>
            <p:spPr>
              <a:xfrm>
                <a:off x="7273648" y="2198526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45" name="Isosceles Triangle 144"/>
              <p:cNvSpPr/>
              <p:nvPr/>
            </p:nvSpPr>
            <p:spPr>
              <a:xfrm>
                <a:off x="6653228" y="2081197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46" name="สี่เหลี่ยมผืนผ้า 156"/>
              <p:cNvSpPr/>
              <p:nvPr/>
            </p:nvSpPr>
            <p:spPr>
              <a:xfrm>
                <a:off x="6685281" y="2198526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147" name="Straight Connector 146"/>
              <p:cNvCxnSpPr>
                <a:stCxn id="139" idx="2"/>
                <a:endCxn id="145" idx="0"/>
              </p:cNvCxnSpPr>
              <p:nvPr/>
            </p:nvCxnSpPr>
            <p:spPr>
              <a:xfrm rot="10800000" flipV="1">
                <a:off x="6862781" y="1875011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39" idx="6"/>
                <a:endCxn id="143" idx="0"/>
              </p:cNvCxnSpPr>
              <p:nvPr/>
            </p:nvCxnSpPr>
            <p:spPr>
              <a:xfrm>
                <a:off x="7292291" y="1875011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Oval 148"/>
              <p:cNvSpPr/>
              <p:nvPr/>
            </p:nvSpPr>
            <p:spPr bwMode="auto">
              <a:xfrm>
                <a:off x="8215338" y="175040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150" name="Straight Connector 149"/>
              <p:cNvCxnSpPr>
                <a:stCxn id="140" idx="6"/>
                <a:endCxn id="149" idx="0"/>
              </p:cNvCxnSpPr>
              <p:nvPr/>
            </p:nvCxnSpPr>
            <p:spPr>
              <a:xfrm>
                <a:off x="7901008" y="1446383"/>
                <a:ext cx="440330" cy="304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Isosceles Triangle 150"/>
              <p:cNvSpPr/>
              <p:nvPr/>
            </p:nvSpPr>
            <p:spPr>
              <a:xfrm>
                <a:off x="8416642" y="208259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52" name="สี่เหลี่ยมผืนผ้า 156"/>
              <p:cNvSpPr/>
              <p:nvPr/>
            </p:nvSpPr>
            <p:spPr>
              <a:xfrm>
                <a:off x="8448695" y="219992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53" name="Isosceles Triangle 152"/>
              <p:cNvSpPr/>
              <p:nvPr/>
            </p:nvSpPr>
            <p:spPr>
              <a:xfrm>
                <a:off x="7828275" y="208259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54" name="สี่เหลี่ยมผืนผ้า 156"/>
              <p:cNvSpPr/>
              <p:nvPr/>
            </p:nvSpPr>
            <p:spPr>
              <a:xfrm>
                <a:off x="7860328" y="219992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155" name="Straight Connector 154"/>
              <p:cNvCxnSpPr>
                <a:stCxn id="149" idx="2"/>
                <a:endCxn id="153" idx="0"/>
              </p:cNvCxnSpPr>
              <p:nvPr/>
            </p:nvCxnSpPr>
            <p:spPr>
              <a:xfrm rot="10800000" flipV="1">
                <a:off x="8037828" y="1876409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>
                <a:stCxn id="149" idx="6"/>
                <a:endCxn id="151" idx="0"/>
              </p:cNvCxnSpPr>
              <p:nvPr/>
            </p:nvCxnSpPr>
            <p:spPr>
              <a:xfrm>
                <a:off x="8467338" y="1876409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endCxn id="158" idx="0"/>
              </p:cNvCxnSpPr>
              <p:nvPr/>
            </p:nvCxnSpPr>
            <p:spPr>
              <a:xfrm rot="16200000" flipH="1">
                <a:off x="7367556" y="2495482"/>
                <a:ext cx="1810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/>
              <p:cNvSpPr/>
              <p:nvPr/>
            </p:nvSpPr>
            <p:spPr bwMode="auto">
              <a:xfrm>
                <a:off x="7336403" y="2586010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159" name="Straight Connector 158"/>
              <p:cNvCxnSpPr>
                <a:endCxn id="160" idx="0"/>
              </p:cNvCxnSpPr>
              <p:nvPr/>
            </p:nvCxnSpPr>
            <p:spPr>
              <a:xfrm rot="16200000" flipH="1">
                <a:off x="8012214" y="2486055"/>
                <a:ext cx="1810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val 159"/>
              <p:cNvSpPr/>
              <p:nvPr/>
            </p:nvSpPr>
            <p:spPr bwMode="auto">
              <a:xfrm>
                <a:off x="7981061" y="2576583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7572396" y="2555726"/>
                <a:ext cx="4286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>
            <a:xfrm>
              <a:off x="6429388" y="1714488"/>
              <a:ext cx="42862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409"/>
            <p:cNvGrpSpPr/>
            <p:nvPr/>
          </p:nvGrpSpPr>
          <p:grpSpPr>
            <a:xfrm>
              <a:off x="5085921" y="1700633"/>
              <a:ext cx="495300" cy="437181"/>
              <a:chOff x="5085921" y="1700633"/>
              <a:chExt cx="495300" cy="437181"/>
            </a:xfrm>
          </p:grpSpPr>
          <p:sp>
            <p:nvSpPr>
              <p:cNvPr id="164" name="รูปแบบอิสระ 4"/>
              <p:cNvSpPr/>
              <p:nvPr/>
            </p:nvSpPr>
            <p:spPr>
              <a:xfrm flipH="1">
                <a:off x="5085921" y="1901092"/>
                <a:ext cx="495300" cy="236722"/>
              </a:xfrm>
              <a:custGeom>
                <a:avLst/>
                <a:gdLst>
                  <a:gd name="connsiteX0" fmla="*/ 0 w 495300"/>
                  <a:gd name="connsiteY0" fmla="*/ 131947 h 236722"/>
                  <a:gd name="connsiteX1" fmla="*/ 133350 w 495300"/>
                  <a:gd name="connsiteY1" fmla="*/ 8122 h 236722"/>
                  <a:gd name="connsiteX2" fmla="*/ 333375 w 495300"/>
                  <a:gd name="connsiteY2" fmla="*/ 27172 h 236722"/>
                  <a:gd name="connsiteX3" fmla="*/ 466725 w 495300"/>
                  <a:gd name="connsiteY3" fmla="*/ 150997 h 236722"/>
                  <a:gd name="connsiteX4" fmla="*/ 495300 w 495300"/>
                  <a:gd name="connsiteY4" fmla="*/ 236722 h 23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236722">
                    <a:moveTo>
                      <a:pt x="0" y="131947"/>
                    </a:moveTo>
                    <a:cubicBezTo>
                      <a:pt x="38893" y="78766"/>
                      <a:pt x="77787" y="25585"/>
                      <a:pt x="133350" y="8122"/>
                    </a:cubicBezTo>
                    <a:cubicBezTo>
                      <a:pt x="188913" y="-9341"/>
                      <a:pt x="277813" y="3360"/>
                      <a:pt x="333375" y="27172"/>
                    </a:cubicBezTo>
                    <a:cubicBezTo>
                      <a:pt x="388937" y="50984"/>
                      <a:pt x="439738" y="116072"/>
                      <a:pt x="466725" y="150997"/>
                    </a:cubicBezTo>
                    <a:cubicBezTo>
                      <a:pt x="493713" y="185922"/>
                      <a:pt x="494506" y="211322"/>
                      <a:pt x="495300" y="2367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5" name="สี่เหลี่ยมผืนผ้า 156"/>
              <p:cNvSpPr/>
              <p:nvPr/>
            </p:nvSpPr>
            <p:spPr>
              <a:xfrm>
                <a:off x="5204966" y="1700633"/>
                <a:ext cx="252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p:grpSp>
        <p:grpSp>
          <p:nvGrpSpPr>
            <p:cNvPr id="7" name="Group 410"/>
            <p:cNvGrpSpPr/>
            <p:nvPr/>
          </p:nvGrpSpPr>
          <p:grpSpPr>
            <a:xfrm>
              <a:off x="5500694" y="1313570"/>
              <a:ext cx="495300" cy="423326"/>
              <a:chOff x="5500694" y="1313570"/>
              <a:chExt cx="495300" cy="423326"/>
            </a:xfrm>
          </p:grpSpPr>
          <p:sp>
            <p:nvSpPr>
              <p:cNvPr id="167" name="รูปแบบอิสระ 4"/>
              <p:cNvSpPr/>
              <p:nvPr/>
            </p:nvSpPr>
            <p:spPr>
              <a:xfrm>
                <a:off x="5500694" y="1500174"/>
                <a:ext cx="495300" cy="236722"/>
              </a:xfrm>
              <a:custGeom>
                <a:avLst/>
                <a:gdLst>
                  <a:gd name="connsiteX0" fmla="*/ 0 w 495300"/>
                  <a:gd name="connsiteY0" fmla="*/ 131947 h 236722"/>
                  <a:gd name="connsiteX1" fmla="*/ 133350 w 495300"/>
                  <a:gd name="connsiteY1" fmla="*/ 8122 h 236722"/>
                  <a:gd name="connsiteX2" fmla="*/ 333375 w 495300"/>
                  <a:gd name="connsiteY2" fmla="*/ 27172 h 236722"/>
                  <a:gd name="connsiteX3" fmla="*/ 466725 w 495300"/>
                  <a:gd name="connsiteY3" fmla="*/ 150997 h 236722"/>
                  <a:gd name="connsiteX4" fmla="*/ 495300 w 495300"/>
                  <a:gd name="connsiteY4" fmla="*/ 236722 h 23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236722">
                    <a:moveTo>
                      <a:pt x="0" y="131947"/>
                    </a:moveTo>
                    <a:cubicBezTo>
                      <a:pt x="38893" y="78766"/>
                      <a:pt x="77787" y="25585"/>
                      <a:pt x="133350" y="8122"/>
                    </a:cubicBezTo>
                    <a:cubicBezTo>
                      <a:pt x="188913" y="-9341"/>
                      <a:pt x="277813" y="3360"/>
                      <a:pt x="333375" y="27172"/>
                    </a:cubicBezTo>
                    <a:cubicBezTo>
                      <a:pt x="388937" y="50984"/>
                      <a:pt x="439738" y="116072"/>
                      <a:pt x="466725" y="150997"/>
                    </a:cubicBezTo>
                    <a:cubicBezTo>
                      <a:pt x="493713" y="185922"/>
                      <a:pt x="494506" y="211322"/>
                      <a:pt x="495300" y="2367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8" name="สี่เหลี่ยมผืนผ้า 156"/>
              <p:cNvSpPr/>
              <p:nvPr/>
            </p:nvSpPr>
            <p:spPr>
              <a:xfrm>
                <a:off x="5659588" y="1313570"/>
                <a:ext cx="252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p:grpSp>
      </p:grpSp>
      <p:grpSp>
        <p:nvGrpSpPr>
          <p:cNvPr id="8" name="Group 224"/>
          <p:cNvGrpSpPr/>
          <p:nvPr/>
        </p:nvGrpSpPr>
        <p:grpSpPr>
          <a:xfrm>
            <a:off x="4857752" y="4143380"/>
            <a:ext cx="4071966" cy="2266439"/>
            <a:chOff x="4786314" y="4149970"/>
            <a:chExt cx="4071966" cy="2266439"/>
          </a:xfrm>
        </p:grpSpPr>
        <p:grpSp>
          <p:nvGrpSpPr>
            <p:cNvPr id="9" name="Group 385"/>
            <p:cNvGrpSpPr/>
            <p:nvPr/>
          </p:nvGrpSpPr>
          <p:grpSpPr>
            <a:xfrm>
              <a:off x="4786314" y="4243396"/>
              <a:ext cx="1509710" cy="2173013"/>
              <a:chOff x="4786314" y="3643314"/>
              <a:chExt cx="1509710" cy="2173013"/>
            </a:xfrm>
          </p:grpSpPr>
          <p:sp>
            <p:nvSpPr>
              <p:cNvPr id="171" name="Oval 170"/>
              <p:cNvSpPr/>
              <p:nvPr/>
            </p:nvSpPr>
            <p:spPr bwMode="auto">
              <a:xfrm flipH="1">
                <a:off x="5307122" y="4668450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 flipH="1">
                <a:off x="5605884" y="4239822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 bwMode="auto">
              <a:xfrm flipH="1">
                <a:off x="5201932" y="3848880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174" name="Straight Connector 173"/>
              <p:cNvCxnSpPr>
                <a:stCxn id="173" idx="2"/>
                <a:endCxn id="172" idx="0"/>
              </p:cNvCxnSpPr>
              <p:nvPr/>
            </p:nvCxnSpPr>
            <p:spPr>
              <a:xfrm rot="10800000" flipH="1" flipV="1">
                <a:off x="5453932" y="3974880"/>
                <a:ext cx="277952" cy="2649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>
                <a:stCxn id="172" idx="6"/>
                <a:endCxn id="171" idx="0"/>
              </p:cNvCxnSpPr>
              <p:nvPr/>
            </p:nvCxnSpPr>
            <p:spPr>
              <a:xfrm flipH="1">
                <a:off x="5433122" y="4365822"/>
                <a:ext cx="172762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Freeform 175"/>
              <p:cNvSpPr/>
              <p:nvPr/>
            </p:nvSpPr>
            <p:spPr>
              <a:xfrm flipH="1">
                <a:off x="5311868" y="3643314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77" name="Isosceles Triangle 176"/>
              <p:cNvSpPr/>
              <p:nvPr/>
            </p:nvSpPr>
            <p:spPr>
              <a:xfrm flipH="1">
                <a:off x="4929190" y="5000636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78" name="สี่เหลี่ยมผืนผ้า 156"/>
              <p:cNvSpPr/>
              <p:nvPr/>
            </p:nvSpPr>
            <p:spPr>
              <a:xfrm flipH="1">
                <a:off x="4957745" y="5117965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79" name="Isosceles Triangle 178"/>
              <p:cNvSpPr/>
              <p:nvPr/>
            </p:nvSpPr>
            <p:spPr>
              <a:xfrm flipH="1">
                <a:off x="5857884" y="4562484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80" name="สี่เหลี่ยมผืนผ้า 156"/>
              <p:cNvSpPr/>
              <p:nvPr/>
            </p:nvSpPr>
            <p:spPr>
              <a:xfrm flipH="1">
                <a:off x="5886439" y="4679813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81" name="Isosceles Triangle 180"/>
              <p:cNvSpPr/>
              <p:nvPr/>
            </p:nvSpPr>
            <p:spPr>
              <a:xfrm flipH="1">
                <a:off x="4786314" y="4249118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82" name="สี่เหลี่ยมผืนผ้า 156"/>
              <p:cNvSpPr/>
              <p:nvPr/>
            </p:nvSpPr>
            <p:spPr>
              <a:xfrm flipH="1">
                <a:off x="4814869" y="4366447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83" name="Isosceles Triangle 182"/>
              <p:cNvSpPr/>
              <p:nvPr/>
            </p:nvSpPr>
            <p:spPr>
              <a:xfrm flipH="1">
                <a:off x="5559122" y="5000636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84" name="สี่เหลี่ยมผืนผ้า 156"/>
              <p:cNvSpPr/>
              <p:nvPr/>
            </p:nvSpPr>
            <p:spPr>
              <a:xfrm flipH="1">
                <a:off x="5587677" y="5117965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185" name="Straight Connector 184"/>
              <p:cNvCxnSpPr>
                <a:stCxn id="171" idx="2"/>
                <a:endCxn id="183" idx="0"/>
              </p:cNvCxnSpPr>
              <p:nvPr/>
            </p:nvCxnSpPr>
            <p:spPr>
              <a:xfrm rot="10800000" flipH="1" flipV="1">
                <a:off x="5559122" y="4794450"/>
                <a:ext cx="21907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>
                <a:stCxn id="171" idx="6"/>
                <a:endCxn id="177" idx="0"/>
              </p:cNvCxnSpPr>
              <p:nvPr/>
            </p:nvCxnSpPr>
            <p:spPr>
              <a:xfrm flipH="1">
                <a:off x="5148266" y="4794450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>
                <a:stCxn id="172" idx="2"/>
                <a:endCxn id="179" idx="0"/>
              </p:cNvCxnSpPr>
              <p:nvPr/>
            </p:nvCxnSpPr>
            <p:spPr>
              <a:xfrm rot="10800000" flipH="1" flipV="1">
                <a:off x="5857884" y="4365822"/>
                <a:ext cx="219076" cy="1966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>
                <a:stCxn id="173" idx="6"/>
                <a:endCxn id="181" idx="0"/>
              </p:cNvCxnSpPr>
              <p:nvPr/>
            </p:nvCxnSpPr>
            <p:spPr>
              <a:xfrm flipH="1">
                <a:off x="5005390" y="3974880"/>
                <a:ext cx="196542" cy="2742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>
                <a:endCxn id="190" idx="0"/>
              </p:cNvCxnSpPr>
              <p:nvPr/>
            </p:nvCxnSpPr>
            <p:spPr>
              <a:xfrm rot="16200000" flipH="1">
                <a:off x="5031781" y="5420092"/>
                <a:ext cx="18105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 bwMode="auto">
              <a:xfrm>
                <a:off x="5000628" y="5510620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191" name="Straight Connector 190"/>
              <p:cNvCxnSpPr>
                <a:endCxn id="192" idx="0"/>
              </p:cNvCxnSpPr>
              <p:nvPr/>
            </p:nvCxnSpPr>
            <p:spPr>
              <a:xfrm rot="16200000" flipH="1">
                <a:off x="5676439" y="5410665"/>
                <a:ext cx="18105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/>
              <p:cNvSpPr/>
              <p:nvPr/>
            </p:nvSpPr>
            <p:spPr bwMode="auto">
              <a:xfrm>
                <a:off x="5645286" y="5501193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5244815" y="5446995"/>
                <a:ext cx="500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0" name="Group 386"/>
            <p:cNvGrpSpPr/>
            <p:nvPr/>
          </p:nvGrpSpPr>
          <p:grpSpPr>
            <a:xfrm>
              <a:off x="6642871" y="4242535"/>
              <a:ext cx="2215409" cy="1745246"/>
              <a:chOff x="6642871" y="3642453"/>
              <a:chExt cx="2215409" cy="1745246"/>
            </a:xfrm>
          </p:grpSpPr>
          <p:sp>
            <p:nvSpPr>
              <p:cNvPr id="195" name="Oval 194"/>
              <p:cNvSpPr/>
              <p:nvPr/>
            </p:nvSpPr>
            <p:spPr bwMode="auto">
              <a:xfrm flipH="1">
                <a:off x="8195850" y="4281821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 bwMode="auto">
              <a:xfrm flipH="1">
                <a:off x="7587133" y="3853193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197" name="Straight Connector 196"/>
              <p:cNvCxnSpPr>
                <a:stCxn id="196" idx="2"/>
                <a:endCxn id="195" idx="0"/>
              </p:cNvCxnSpPr>
              <p:nvPr/>
            </p:nvCxnSpPr>
            <p:spPr>
              <a:xfrm rot="10800000" flipH="1" flipV="1">
                <a:off x="7839132" y="3979193"/>
                <a:ext cx="482717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Freeform 197"/>
              <p:cNvSpPr/>
              <p:nvPr/>
            </p:nvSpPr>
            <p:spPr>
              <a:xfrm flipH="1">
                <a:off x="7691905" y="3642453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99" name="Isosceles Triangle 198"/>
              <p:cNvSpPr/>
              <p:nvPr/>
            </p:nvSpPr>
            <p:spPr>
              <a:xfrm flipH="1">
                <a:off x="7817918" y="4614007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0" name="สี่เหลี่ยมผืนผ้า 156"/>
              <p:cNvSpPr/>
              <p:nvPr/>
            </p:nvSpPr>
            <p:spPr>
              <a:xfrm flipH="1">
                <a:off x="7860328" y="4731336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01" name="Isosceles Triangle 200"/>
              <p:cNvSpPr/>
              <p:nvPr/>
            </p:nvSpPr>
            <p:spPr>
              <a:xfrm flipH="1">
                <a:off x="8406285" y="4614007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2" name="สี่เหลี่ยมผืนผ้า 156"/>
              <p:cNvSpPr/>
              <p:nvPr/>
            </p:nvSpPr>
            <p:spPr>
              <a:xfrm flipH="1">
                <a:off x="8448695" y="4731336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203" name="Straight Connector 202"/>
              <p:cNvCxnSpPr>
                <a:stCxn id="195" idx="2"/>
                <a:endCxn id="201" idx="0"/>
              </p:cNvCxnSpPr>
              <p:nvPr/>
            </p:nvCxnSpPr>
            <p:spPr>
              <a:xfrm rot="10800000" flipH="1" flipV="1">
                <a:off x="8447849" y="4407821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>
                <a:stCxn id="195" idx="6"/>
                <a:endCxn id="199" idx="0"/>
              </p:cNvCxnSpPr>
              <p:nvPr/>
            </p:nvCxnSpPr>
            <p:spPr>
              <a:xfrm flipH="1">
                <a:off x="8036994" y="4407821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Oval 204"/>
              <p:cNvSpPr/>
              <p:nvPr/>
            </p:nvSpPr>
            <p:spPr bwMode="auto">
              <a:xfrm flipH="1">
                <a:off x="7020803" y="428321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206" name="Straight Connector 205"/>
              <p:cNvCxnSpPr>
                <a:stCxn id="196" idx="6"/>
                <a:endCxn id="205" idx="0"/>
              </p:cNvCxnSpPr>
              <p:nvPr/>
            </p:nvCxnSpPr>
            <p:spPr>
              <a:xfrm flipH="1">
                <a:off x="7146803" y="3979193"/>
                <a:ext cx="440330" cy="304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Isosceles Triangle 206"/>
              <p:cNvSpPr/>
              <p:nvPr/>
            </p:nvSpPr>
            <p:spPr>
              <a:xfrm flipH="1">
                <a:off x="6642871" y="461540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8" name="สี่เหลี่ยมผืนผ้า 156"/>
              <p:cNvSpPr/>
              <p:nvPr/>
            </p:nvSpPr>
            <p:spPr>
              <a:xfrm flipH="1">
                <a:off x="6685281" y="473273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09" name="Isosceles Triangle 208"/>
              <p:cNvSpPr/>
              <p:nvPr/>
            </p:nvSpPr>
            <p:spPr>
              <a:xfrm flipH="1">
                <a:off x="7231238" y="461540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10" name="สี่เหลี่ยมผืนผ้า 156"/>
              <p:cNvSpPr/>
              <p:nvPr/>
            </p:nvSpPr>
            <p:spPr>
              <a:xfrm flipH="1">
                <a:off x="7273648" y="473273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211" name="Straight Connector 210"/>
              <p:cNvCxnSpPr>
                <a:stCxn id="205" idx="2"/>
                <a:endCxn id="209" idx="0"/>
              </p:cNvCxnSpPr>
              <p:nvPr/>
            </p:nvCxnSpPr>
            <p:spPr>
              <a:xfrm rot="10800000" flipH="1" flipV="1">
                <a:off x="7272802" y="4409219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>
                <a:stCxn id="205" idx="6"/>
                <a:endCxn id="207" idx="0"/>
              </p:cNvCxnSpPr>
              <p:nvPr/>
            </p:nvCxnSpPr>
            <p:spPr>
              <a:xfrm flipH="1">
                <a:off x="6861947" y="4409219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>
                <a:endCxn id="214" idx="0"/>
              </p:cNvCxnSpPr>
              <p:nvPr/>
            </p:nvCxnSpPr>
            <p:spPr>
              <a:xfrm rot="16200000" flipH="1">
                <a:off x="7335978" y="5034331"/>
                <a:ext cx="1810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Oval 213"/>
              <p:cNvSpPr/>
              <p:nvPr/>
            </p:nvSpPr>
            <p:spPr bwMode="auto">
              <a:xfrm>
                <a:off x="7304825" y="512485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215" name="Straight Connector 214"/>
              <p:cNvCxnSpPr>
                <a:endCxn id="216" idx="0"/>
              </p:cNvCxnSpPr>
              <p:nvPr/>
            </p:nvCxnSpPr>
            <p:spPr>
              <a:xfrm rot="16200000" flipH="1">
                <a:off x="7980636" y="5024904"/>
                <a:ext cx="18105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Oval 215"/>
              <p:cNvSpPr/>
              <p:nvPr/>
            </p:nvSpPr>
            <p:spPr bwMode="auto">
              <a:xfrm>
                <a:off x="7949483" y="5115432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17" name="TextBox 216"/>
              <p:cNvSpPr txBox="1"/>
              <p:nvPr/>
            </p:nvSpPr>
            <p:spPr>
              <a:xfrm>
                <a:off x="7549012" y="5018367"/>
                <a:ext cx="452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18" name="Straight Arrow Connector 217"/>
            <p:cNvCxnSpPr/>
            <p:nvPr/>
          </p:nvCxnSpPr>
          <p:spPr>
            <a:xfrm>
              <a:off x="6429388" y="4645034"/>
              <a:ext cx="428628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412"/>
            <p:cNvGrpSpPr/>
            <p:nvPr/>
          </p:nvGrpSpPr>
          <p:grpSpPr>
            <a:xfrm>
              <a:off x="5505460" y="4537033"/>
              <a:ext cx="495300" cy="458301"/>
              <a:chOff x="5505460" y="4537033"/>
              <a:chExt cx="495300" cy="458301"/>
            </a:xfrm>
          </p:grpSpPr>
          <p:sp>
            <p:nvSpPr>
              <p:cNvPr id="220" name="รูปแบบอิสระ 4"/>
              <p:cNvSpPr/>
              <p:nvPr/>
            </p:nvSpPr>
            <p:spPr>
              <a:xfrm>
                <a:off x="5505460" y="4758612"/>
                <a:ext cx="495300" cy="236722"/>
              </a:xfrm>
              <a:custGeom>
                <a:avLst/>
                <a:gdLst>
                  <a:gd name="connsiteX0" fmla="*/ 0 w 495300"/>
                  <a:gd name="connsiteY0" fmla="*/ 131947 h 236722"/>
                  <a:gd name="connsiteX1" fmla="*/ 133350 w 495300"/>
                  <a:gd name="connsiteY1" fmla="*/ 8122 h 236722"/>
                  <a:gd name="connsiteX2" fmla="*/ 333375 w 495300"/>
                  <a:gd name="connsiteY2" fmla="*/ 27172 h 236722"/>
                  <a:gd name="connsiteX3" fmla="*/ 466725 w 495300"/>
                  <a:gd name="connsiteY3" fmla="*/ 150997 h 236722"/>
                  <a:gd name="connsiteX4" fmla="*/ 495300 w 495300"/>
                  <a:gd name="connsiteY4" fmla="*/ 236722 h 23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236722">
                    <a:moveTo>
                      <a:pt x="0" y="131947"/>
                    </a:moveTo>
                    <a:cubicBezTo>
                      <a:pt x="38893" y="78766"/>
                      <a:pt x="77787" y="25585"/>
                      <a:pt x="133350" y="8122"/>
                    </a:cubicBezTo>
                    <a:cubicBezTo>
                      <a:pt x="188913" y="-9341"/>
                      <a:pt x="277813" y="3360"/>
                      <a:pt x="333375" y="27172"/>
                    </a:cubicBezTo>
                    <a:cubicBezTo>
                      <a:pt x="388937" y="50984"/>
                      <a:pt x="439738" y="116072"/>
                      <a:pt x="466725" y="150997"/>
                    </a:cubicBezTo>
                    <a:cubicBezTo>
                      <a:pt x="493713" y="185922"/>
                      <a:pt x="494506" y="211322"/>
                      <a:pt x="495300" y="2367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21" name="สี่เหลี่ยมผืนผ้า 156"/>
              <p:cNvSpPr/>
              <p:nvPr/>
            </p:nvSpPr>
            <p:spPr>
              <a:xfrm>
                <a:off x="5579890" y="4537033"/>
                <a:ext cx="252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p:grpSp>
        <p:grpSp>
          <p:nvGrpSpPr>
            <p:cNvPr id="12" name="Group 411"/>
            <p:cNvGrpSpPr/>
            <p:nvPr/>
          </p:nvGrpSpPr>
          <p:grpSpPr>
            <a:xfrm>
              <a:off x="5088524" y="4149970"/>
              <a:ext cx="495300" cy="430591"/>
              <a:chOff x="5088524" y="4149970"/>
              <a:chExt cx="495300" cy="430591"/>
            </a:xfrm>
          </p:grpSpPr>
          <p:sp>
            <p:nvSpPr>
              <p:cNvPr id="223" name="รูปแบบอิสระ 4"/>
              <p:cNvSpPr/>
              <p:nvPr/>
            </p:nvSpPr>
            <p:spPr>
              <a:xfrm flipH="1">
                <a:off x="5088524" y="4343839"/>
                <a:ext cx="495300" cy="236722"/>
              </a:xfrm>
              <a:custGeom>
                <a:avLst/>
                <a:gdLst>
                  <a:gd name="connsiteX0" fmla="*/ 0 w 495300"/>
                  <a:gd name="connsiteY0" fmla="*/ 131947 h 236722"/>
                  <a:gd name="connsiteX1" fmla="*/ 133350 w 495300"/>
                  <a:gd name="connsiteY1" fmla="*/ 8122 h 236722"/>
                  <a:gd name="connsiteX2" fmla="*/ 333375 w 495300"/>
                  <a:gd name="connsiteY2" fmla="*/ 27172 h 236722"/>
                  <a:gd name="connsiteX3" fmla="*/ 466725 w 495300"/>
                  <a:gd name="connsiteY3" fmla="*/ 150997 h 236722"/>
                  <a:gd name="connsiteX4" fmla="*/ 495300 w 495300"/>
                  <a:gd name="connsiteY4" fmla="*/ 236722 h 23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236722">
                    <a:moveTo>
                      <a:pt x="0" y="131947"/>
                    </a:moveTo>
                    <a:cubicBezTo>
                      <a:pt x="38893" y="78766"/>
                      <a:pt x="77787" y="25585"/>
                      <a:pt x="133350" y="8122"/>
                    </a:cubicBezTo>
                    <a:cubicBezTo>
                      <a:pt x="188913" y="-9341"/>
                      <a:pt x="277813" y="3360"/>
                      <a:pt x="333375" y="27172"/>
                    </a:cubicBezTo>
                    <a:cubicBezTo>
                      <a:pt x="388937" y="50984"/>
                      <a:pt x="439738" y="116072"/>
                      <a:pt x="466725" y="150997"/>
                    </a:cubicBezTo>
                    <a:cubicBezTo>
                      <a:pt x="493713" y="185922"/>
                      <a:pt x="494506" y="211322"/>
                      <a:pt x="495300" y="2367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24" name="สี่เหลี่ยมผืนผ้า 156"/>
              <p:cNvSpPr/>
              <p:nvPr/>
            </p:nvSpPr>
            <p:spPr>
              <a:xfrm>
                <a:off x="5177256" y="4149970"/>
                <a:ext cx="252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p:grpSp>
      </p:grpSp>
      <p:sp>
        <p:nvSpPr>
          <p:cNvPr id="226" name="Rectangle 225"/>
          <p:cNvSpPr/>
          <p:nvPr/>
        </p:nvSpPr>
        <p:spPr>
          <a:xfrm>
            <a:off x="4786314" y="1043444"/>
            <a:ext cx="3929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Comic Sans MS" pitchFamily="66" charset="0"/>
              </a:rPr>
              <a:t>2. 	Right 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subtree of </a:t>
            </a:r>
            <a:r>
              <a:rPr lang="en-US" dirty="0">
                <a:solidFill>
                  <a:prstClr val="black"/>
                </a:solidFill>
                <a:latin typeface="Comic Sans MS" pitchFamily="66" charset="0"/>
              </a:rPr>
              <a:t>left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 son of </a:t>
            </a:r>
            <a:r>
              <a:rPr lang="en-US" dirty="0">
                <a:solidFill>
                  <a:srgbClr val="C00000"/>
                </a:solidFill>
                <a:latin typeface="Comic Sans MS" pitchFamily="66" charset="0"/>
              </a:rPr>
              <a:t>x</a:t>
            </a:r>
            <a:endParaRPr lang="th-TH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4786314" y="3621289"/>
            <a:ext cx="3857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Comic Sans MS" pitchFamily="66" charset="0"/>
              </a:rPr>
              <a:t>4. 	Left 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subtree of </a:t>
            </a:r>
            <a:r>
              <a:rPr lang="en-US" dirty="0">
                <a:solidFill>
                  <a:prstClr val="black"/>
                </a:solidFill>
                <a:latin typeface="Comic Sans MS" pitchFamily="66" charset="0"/>
              </a:rPr>
              <a:t>right 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son of </a:t>
            </a:r>
            <a:r>
              <a:rPr lang="en-US" dirty="0">
                <a:solidFill>
                  <a:srgbClr val="C00000"/>
                </a:solidFill>
                <a:latin typeface="Comic Sans MS" pitchFamily="66" charset="0"/>
              </a:rPr>
              <a:t>x</a:t>
            </a:r>
            <a:endParaRPr lang="th-TH" dirty="0">
              <a:solidFill>
                <a:prstClr val="black"/>
              </a:solidFill>
              <a:latin typeface="Comic Sans MS" pitchFamily="66" charset="0"/>
            </a:endParaRPr>
          </a:p>
        </p:txBody>
      </p:sp>
      <p:grpSp>
        <p:nvGrpSpPr>
          <p:cNvPr id="13" name="Group 227"/>
          <p:cNvGrpSpPr/>
          <p:nvPr/>
        </p:nvGrpSpPr>
        <p:grpSpPr>
          <a:xfrm>
            <a:off x="4186914" y="1514688"/>
            <a:ext cx="1285884" cy="756395"/>
            <a:chOff x="3500430" y="1041673"/>
            <a:chExt cx="1285884" cy="756395"/>
          </a:xfrm>
        </p:grpSpPr>
        <p:sp>
          <p:nvSpPr>
            <p:cNvPr id="229" name="Rectangle 228"/>
            <p:cNvSpPr/>
            <p:nvPr/>
          </p:nvSpPr>
          <p:spPr>
            <a:xfrm>
              <a:off x="3541995" y="1041673"/>
              <a:ext cx="401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cs typeface="Courier New" panose="02070309020205020404" pitchFamily="49" charset="0"/>
                </a:rPr>
                <a:t>px</a:t>
              </a:r>
              <a:endParaRPr lang="th-TH" dirty="0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500430" y="1428736"/>
              <a:ext cx="4624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cs typeface="Courier New" panose="02070309020205020404" pitchFamily="49" charset="0"/>
                </a:rPr>
                <a:t> py</a:t>
              </a:r>
              <a:endParaRPr lang="th-TH" dirty="0"/>
            </a:p>
          </p:txBody>
        </p:sp>
        <p:cxnSp>
          <p:nvCxnSpPr>
            <p:cNvPr id="231" name="Straight Arrow Connector 230"/>
            <p:cNvCxnSpPr>
              <a:stCxn id="229" idx="3"/>
            </p:cNvCxnSpPr>
            <p:nvPr/>
          </p:nvCxnSpPr>
          <p:spPr>
            <a:xfrm flipV="1">
              <a:off x="3943259" y="1214422"/>
              <a:ext cx="84305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3929058" y="1643050"/>
              <a:ext cx="432000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TextBox 232"/>
          <p:cNvSpPr txBox="1"/>
          <p:nvPr/>
        </p:nvSpPr>
        <p:spPr>
          <a:xfrm>
            <a:off x="285720" y="1000108"/>
            <a:ext cx="42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rgbClr val="009644"/>
                </a:solidFill>
                <a:cs typeface="Courier New" panose="02070309020205020404" pitchFamily="49" charset="0"/>
              </a:rPr>
              <a:t>// Double Rotation : </a:t>
            </a:r>
          </a:p>
          <a:p>
            <a:pPr marL="0" lvl="1"/>
            <a:r>
              <a:rPr lang="en-US" dirty="0">
                <a:solidFill>
                  <a:srgbClr val="009644"/>
                </a:solidFill>
                <a:cs typeface="Courier New" panose="02070309020205020404" pitchFamily="49" charset="0"/>
              </a:rPr>
              <a:t>// Case 2 : Left Rotation then Right Rotation </a:t>
            </a:r>
          </a:p>
          <a:p>
            <a:pPr marL="0" lvl="1"/>
            <a:r>
              <a:rPr lang="en-US" dirty="0"/>
              <a:t>RightLeftRotate(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 *</a:t>
            </a:r>
            <a:r>
              <a:rPr lang="en-US" dirty="0"/>
              <a:t>px)</a:t>
            </a:r>
          </a:p>
          <a:p>
            <a:pPr marL="449263"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node* </a:t>
            </a:r>
            <a:r>
              <a:rPr lang="en-US" dirty="0"/>
              <a:t>py = </a:t>
            </a:r>
            <a:r>
              <a:rPr lang="en-US" dirty="0" err="1"/>
              <a:t>px.left</a:t>
            </a:r>
            <a:endParaRPr lang="en-US" dirty="0"/>
          </a:p>
          <a:p>
            <a:pPr lvl="1"/>
            <a:r>
              <a:rPr lang="en-US" dirty="0" err="1"/>
              <a:t>px.left</a:t>
            </a:r>
            <a:r>
              <a:rPr lang="en-US" dirty="0"/>
              <a:t> = </a:t>
            </a:r>
            <a:r>
              <a:rPr lang="en-US" dirty="0" err="1">
                <a:solidFill>
                  <a:srgbClr val="FF0000"/>
                </a:solidFill>
              </a:rPr>
              <a:t>RightRightRotate</a:t>
            </a:r>
            <a:r>
              <a:rPr lang="en-US" dirty="0"/>
              <a:t>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 = </a:t>
            </a:r>
            <a:r>
              <a:rPr lang="en-US" dirty="0">
                <a:solidFill>
                  <a:srgbClr val="FF0000"/>
                </a:solidFill>
              </a:rPr>
              <a:t>LeftLeftRotate</a:t>
            </a:r>
            <a:r>
              <a:rPr lang="en-US" dirty="0"/>
              <a:t>(px)</a:t>
            </a:r>
          </a:p>
          <a:p>
            <a:pPr lvl="1"/>
            <a:r>
              <a:rPr lang="en-US" dirty="0"/>
              <a:t>return py</a:t>
            </a:r>
            <a:endParaRPr lang="th-TH" dirty="0"/>
          </a:p>
        </p:txBody>
      </p:sp>
      <p:sp>
        <p:nvSpPr>
          <p:cNvPr id="234" name="TextBox 233"/>
          <p:cNvSpPr txBox="1"/>
          <p:nvPr/>
        </p:nvSpPr>
        <p:spPr>
          <a:xfrm>
            <a:off x="285720" y="3826567"/>
            <a:ext cx="44291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rgbClr val="009644"/>
                </a:solidFill>
                <a:cs typeface="Courier New" panose="02070309020205020404" pitchFamily="49" charset="0"/>
              </a:rPr>
              <a:t>// Double Rotation : </a:t>
            </a:r>
          </a:p>
          <a:p>
            <a:pPr marL="0" lvl="1"/>
            <a:r>
              <a:rPr lang="en-US" dirty="0">
                <a:solidFill>
                  <a:srgbClr val="009644"/>
                </a:solidFill>
                <a:cs typeface="Courier New" panose="02070309020205020404" pitchFamily="49" charset="0"/>
              </a:rPr>
              <a:t>// Case 4 : Right Rotation then Left Rotation</a:t>
            </a:r>
            <a:endParaRPr lang="en-US" dirty="0"/>
          </a:p>
          <a:p>
            <a:pPr>
              <a:buNone/>
            </a:pPr>
            <a:r>
              <a:rPr lang="en-US" dirty="0"/>
              <a:t>LeftRightRotate 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 *</a:t>
            </a:r>
            <a:r>
              <a:rPr lang="en-US" dirty="0"/>
              <a:t>px)</a:t>
            </a:r>
          </a:p>
          <a:p>
            <a:pPr marL="449263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 *</a:t>
            </a:r>
            <a:r>
              <a:rPr lang="en-US" dirty="0"/>
              <a:t>py = </a:t>
            </a:r>
            <a:r>
              <a:rPr lang="en-US" dirty="0" err="1"/>
              <a:t>px.right</a:t>
            </a:r>
            <a:endParaRPr lang="en-US" dirty="0"/>
          </a:p>
          <a:p>
            <a:pPr lvl="1"/>
            <a:r>
              <a:rPr lang="en-US" dirty="0" err="1"/>
              <a:t>px.right</a:t>
            </a:r>
            <a:r>
              <a:rPr lang="en-US" dirty="0"/>
              <a:t> = </a:t>
            </a:r>
            <a:r>
              <a:rPr lang="en-US" dirty="0" err="1">
                <a:solidFill>
                  <a:srgbClr val="FF0000"/>
                </a:solidFill>
              </a:rPr>
              <a:t>LeftLeftRotate</a:t>
            </a:r>
            <a:r>
              <a:rPr lang="en-US" dirty="0"/>
              <a:t>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 = </a:t>
            </a:r>
            <a:r>
              <a:rPr lang="en-US" dirty="0">
                <a:solidFill>
                  <a:srgbClr val="FF0000"/>
                </a:solidFill>
              </a:rPr>
              <a:t>RightRightRotate</a:t>
            </a:r>
            <a:r>
              <a:rPr lang="en-US" dirty="0"/>
              <a:t>(px)</a:t>
            </a:r>
          </a:p>
          <a:p>
            <a:pPr lvl="1"/>
            <a:r>
              <a:rPr lang="en-US" dirty="0"/>
              <a:t>return py</a:t>
            </a:r>
            <a:endParaRPr lang="th-TH" dirty="0"/>
          </a:p>
        </p:txBody>
      </p:sp>
      <p:grpSp>
        <p:nvGrpSpPr>
          <p:cNvPr id="14" name="Group 234"/>
          <p:cNvGrpSpPr/>
          <p:nvPr/>
        </p:nvGrpSpPr>
        <p:grpSpPr>
          <a:xfrm>
            <a:off x="4228665" y="4401422"/>
            <a:ext cx="1315757" cy="756395"/>
            <a:chOff x="3382755" y="1041673"/>
            <a:chExt cx="1315757" cy="756395"/>
          </a:xfrm>
        </p:grpSpPr>
        <p:sp>
          <p:nvSpPr>
            <p:cNvPr id="236" name="Rectangle 235"/>
            <p:cNvSpPr/>
            <p:nvPr/>
          </p:nvSpPr>
          <p:spPr>
            <a:xfrm>
              <a:off x="3424320" y="1041673"/>
              <a:ext cx="401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cs typeface="Courier New" panose="02070309020205020404" pitchFamily="49" charset="0"/>
                </a:rPr>
                <a:t>px</a:t>
              </a:r>
              <a:endParaRPr lang="th-TH" dirty="0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382755" y="1428736"/>
              <a:ext cx="4624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cs typeface="Courier New" panose="02070309020205020404" pitchFamily="49" charset="0"/>
                </a:rPr>
                <a:t> py</a:t>
              </a:r>
              <a:endParaRPr lang="th-TH" dirty="0"/>
            </a:p>
          </p:txBody>
        </p:sp>
        <p:cxnSp>
          <p:nvCxnSpPr>
            <p:cNvPr id="238" name="Straight Arrow Connector 237"/>
            <p:cNvCxnSpPr/>
            <p:nvPr/>
          </p:nvCxnSpPr>
          <p:spPr>
            <a:xfrm flipV="1">
              <a:off x="3855457" y="1603648"/>
              <a:ext cx="84305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3852948" y="1226114"/>
              <a:ext cx="432000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807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Rotation in AVL</a:t>
            </a:r>
            <a:endParaRPr lang="th-TH" dirty="0"/>
          </a:p>
        </p:txBody>
      </p:sp>
      <p:sp>
        <p:nvSpPr>
          <p:cNvPr id="389" name="Content Placeholder 38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Left</a:t>
            </a:r>
            <a:r>
              <a:rPr lang="en-US" dirty="0">
                <a:solidFill>
                  <a:srgbClr val="0070C0"/>
                </a:solidFill>
              </a:rPr>
              <a:t> subtree of </a:t>
            </a:r>
            <a:r>
              <a:rPr lang="en-US" dirty="0"/>
              <a:t>left</a:t>
            </a:r>
            <a:r>
              <a:rPr lang="en-US" dirty="0">
                <a:solidFill>
                  <a:srgbClr val="0070C0"/>
                </a:solidFill>
              </a:rPr>
              <a:t> 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endParaRPr lang="th-TH" dirty="0"/>
          </a:p>
        </p:txBody>
      </p:sp>
      <p:sp>
        <p:nvSpPr>
          <p:cNvPr id="227" name="Content Placeholder 22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2. Right </a:t>
            </a:r>
            <a:r>
              <a:rPr lang="en-US" dirty="0">
                <a:solidFill>
                  <a:srgbClr val="0070C0"/>
                </a:solidFill>
              </a:rPr>
              <a:t>subtree of </a:t>
            </a:r>
            <a:r>
              <a:rPr lang="en-US" dirty="0"/>
              <a:t>right </a:t>
            </a:r>
            <a:r>
              <a:rPr lang="en-US" dirty="0">
                <a:solidFill>
                  <a:srgbClr val="0070C0"/>
                </a:solidFill>
              </a:rPr>
              <a:t>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endParaRPr lang="th-TH" dirty="0"/>
          </a:p>
          <a:p>
            <a:endParaRPr lang="th-TH" dirty="0"/>
          </a:p>
        </p:txBody>
      </p:sp>
      <p:cxnSp>
        <p:nvCxnSpPr>
          <p:cNvPr id="309" name="Straight Connector 308"/>
          <p:cNvCxnSpPr/>
          <p:nvPr/>
        </p:nvCxnSpPr>
        <p:spPr>
          <a:xfrm flipV="1">
            <a:off x="214282" y="3754658"/>
            <a:ext cx="691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/>
          <p:nvPr/>
        </p:nvCxnSpPr>
        <p:spPr>
          <a:xfrm>
            <a:off x="1643042" y="2786058"/>
            <a:ext cx="428628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Arrow Connector 395"/>
          <p:cNvCxnSpPr/>
          <p:nvPr/>
        </p:nvCxnSpPr>
        <p:spPr>
          <a:xfrm>
            <a:off x="1643042" y="4929198"/>
            <a:ext cx="428628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05"/>
          <p:cNvGrpSpPr/>
          <p:nvPr/>
        </p:nvGrpSpPr>
        <p:grpSpPr>
          <a:xfrm>
            <a:off x="2164831" y="1785926"/>
            <a:ext cx="2522053" cy="1947355"/>
            <a:chOff x="6336227" y="4000504"/>
            <a:chExt cx="2522053" cy="1947355"/>
          </a:xfrm>
        </p:grpSpPr>
        <p:grpSp>
          <p:nvGrpSpPr>
            <p:cNvPr id="4" name="Group 147"/>
            <p:cNvGrpSpPr/>
            <p:nvPr/>
          </p:nvGrpSpPr>
          <p:grpSpPr>
            <a:xfrm>
              <a:off x="6336227" y="4000504"/>
              <a:ext cx="2522053" cy="1947355"/>
              <a:chOff x="6336227" y="4000504"/>
              <a:chExt cx="2522053" cy="1947355"/>
            </a:xfrm>
          </p:grpSpPr>
          <p:sp>
            <p:nvSpPr>
              <p:cNvPr id="371" name="Rectangle 370"/>
              <p:cNvSpPr/>
              <p:nvPr/>
            </p:nvSpPr>
            <p:spPr>
              <a:xfrm>
                <a:off x="7500958" y="4000504"/>
                <a:ext cx="521297" cy="21600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h+3</a:t>
                </a:r>
                <a:endParaRPr lang="th-TH" sz="2400" dirty="0"/>
              </a:p>
            </p:txBody>
          </p:sp>
          <p:sp>
            <p:nvSpPr>
              <p:cNvPr id="375" name="Oval 160"/>
              <p:cNvSpPr/>
              <p:nvPr/>
            </p:nvSpPr>
            <p:spPr bwMode="auto">
              <a:xfrm>
                <a:off x="8207525" y="4838603"/>
                <a:ext cx="252000" cy="252000"/>
              </a:xfrm>
              <a:prstGeom prst="rect">
                <a:avLst/>
              </a:prstGeom>
              <a:solidFill>
                <a:srgbClr val="CCFF33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376" name="Oval 160"/>
              <p:cNvSpPr/>
              <p:nvPr/>
            </p:nvSpPr>
            <p:spPr bwMode="auto">
              <a:xfrm>
                <a:off x="6742850" y="5695859"/>
                <a:ext cx="252000" cy="252000"/>
              </a:xfrm>
              <a:prstGeom prst="rect">
                <a:avLst/>
              </a:prstGeom>
              <a:solidFill>
                <a:srgbClr val="CCFF33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377" name="Oval 160"/>
              <p:cNvSpPr/>
              <p:nvPr/>
            </p:nvSpPr>
            <p:spPr bwMode="auto">
              <a:xfrm>
                <a:off x="7014747" y="4880168"/>
                <a:ext cx="252000" cy="252000"/>
              </a:xfrm>
              <a:prstGeom prst="rect">
                <a:avLst/>
              </a:prstGeom>
              <a:solidFill>
                <a:srgbClr val="CCFF33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/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378" name="Oval 160"/>
              <p:cNvSpPr/>
              <p:nvPr/>
            </p:nvSpPr>
            <p:spPr bwMode="auto">
              <a:xfrm>
                <a:off x="7620003" y="4393957"/>
                <a:ext cx="252000" cy="252000"/>
              </a:xfrm>
              <a:prstGeom prst="rect">
                <a:avLst/>
              </a:prstGeom>
              <a:solidFill>
                <a:srgbClr val="CCFF33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Black" pitchFamily="34" charset="0"/>
                  </a:rPr>
                  <a:t>-</a:t>
                </a:r>
                <a:endParaRPr lang="th-TH" sz="1400" b="1" dirty="0">
                  <a:latin typeface="Arial Black" pitchFamily="34" charset="0"/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286819" y="4781020"/>
                <a:ext cx="2952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</a:t>
                </a:r>
                <a:endParaRPr lang="th-TH" sz="2400" dirty="0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759168" y="4794875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356219" y="4794875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382" name="Isosceles Triangle 381"/>
              <p:cNvSpPr/>
              <p:nvPr/>
            </p:nvSpPr>
            <p:spPr>
              <a:xfrm>
                <a:off x="6336227" y="4979316"/>
                <a:ext cx="1008000" cy="792000"/>
              </a:xfrm>
              <a:prstGeom prst="triangle">
                <a:avLst/>
              </a:prstGeom>
              <a:noFill/>
              <a:ln w="952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6592766" y="4781020"/>
                <a:ext cx="5212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6894368" y="4420058"/>
                <a:ext cx="5212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h+2</a:t>
                </a:r>
                <a:endParaRPr lang="th-TH" sz="2400" dirty="0"/>
              </a:p>
            </p:txBody>
          </p:sp>
        </p:grpSp>
        <p:grpSp>
          <p:nvGrpSpPr>
            <p:cNvPr id="8" name="Group 381"/>
            <p:cNvGrpSpPr/>
            <p:nvPr/>
          </p:nvGrpSpPr>
          <p:grpSpPr>
            <a:xfrm>
              <a:off x="6625689" y="4022912"/>
              <a:ext cx="2200723" cy="1737006"/>
              <a:chOff x="2000232" y="1110511"/>
              <a:chExt cx="2200723" cy="1737006"/>
            </a:xfrm>
          </p:grpSpPr>
          <p:sp>
            <p:nvSpPr>
              <p:cNvPr id="313" name="Oval 312"/>
              <p:cNvSpPr/>
              <p:nvPr/>
            </p:nvSpPr>
            <p:spPr bwMode="auto">
              <a:xfrm>
                <a:off x="2387295" y="174987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314" name="Oval 313"/>
              <p:cNvSpPr/>
              <p:nvPr/>
            </p:nvSpPr>
            <p:spPr bwMode="auto">
              <a:xfrm>
                <a:off x="2996012" y="1321251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316" name="Straight Connector 315"/>
              <p:cNvCxnSpPr>
                <a:stCxn id="314" idx="2"/>
                <a:endCxn id="313" idx="0"/>
              </p:cNvCxnSpPr>
              <p:nvPr/>
            </p:nvCxnSpPr>
            <p:spPr>
              <a:xfrm rot="10800000" flipV="1">
                <a:off x="2513296" y="1447251"/>
                <a:ext cx="482717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Freeform 316"/>
              <p:cNvSpPr/>
              <p:nvPr/>
            </p:nvSpPr>
            <p:spPr>
              <a:xfrm>
                <a:off x="2963059" y="1110511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19" name="Isosceles Triangle 318"/>
              <p:cNvSpPr/>
              <p:nvPr/>
            </p:nvSpPr>
            <p:spPr>
              <a:xfrm>
                <a:off x="2588599" y="208206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20" name="สี่เหลี่ยมผืนผ้า 156"/>
              <p:cNvSpPr/>
              <p:nvPr/>
            </p:nvSpPr>
            <p:spPr>
              <a:xfrm>
                <a:off x="2616323" y="219939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21" name="Isosceles Triangle 320"/>
              <p:cNvSpPr/>
              <p:nvPr/>
            </p:nvSpPr>
            <p:spPr>
              <a:xfrm>
                <a:off x="2000232" y="2082065"/>
                <a:ext cx="428628" cy="324000"/>
              </a:xfrm>
              <a:prstGeom prst="triangle">
                <a:avLst>
                  <a:gd name="adj" fmla="val 48889"/>
                </a:avLst>
              </a:prstGeom>
              <a:solidFill>
                <a:srgbClr val="CCFF33"/>
              </a:solidFill>
              <a:ln w="127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22" name="สี่เหลี่ยมผืนผ้า 156"/>
              <p:cNvSpPr/>
              <p:nvPr/>
            </p:nvSpPr>
            <p:spPr>
              <a:xfrm>
                <a:off x="2027956" y="219939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326" name="Straight Connector 325"/>
              <p:cNvCxnSpPr>
                <a:stCxn id="313" idx="2"/>
                <a:endCxn id="321" idx="0"/>
              </p:cNvCxnSpPr>
              <p:nvPr/>
            </p:nvCxnSpPr>
            <p:spPr>
              <a:xfrm rot="10800000" flipV="1">
                <a:off x="2209785" y="1875879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>
                <a:stCxn id="313" idx="6"/>
                <a:endCxn id="319" idx="0"/>
              </p:cNvCxnSpPr>
              <p:nvPr/>
            </p:nvCxnSpPr>
            <p:spPr>
              <a:xfrm>
                <a:off x="2639295" y="1875879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3" name="Oval 332"/>
              <p:cNvSpPr/>
              <p:nvPr/>
            </p:nvSpPr>
            <p:spPr bwMode="auto">
              <a:xfrm>
                <a:off x="3562342" y="175127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336" name="Straight Connector 335"/>
              <p:cNvCxnSpPr>
                <a:stCxn id="314" idx="6"/>
                <a:endCxn id="333" idx="0"/>
              </p:cNvCxnSpPr>
              <p:nvPr/>
            </p:nvCxnSpPr>
            <p:spPr>
              <a:xfrm>
                <a:off x="3248012" y="1447251"/>
                <a:ext cx="440330" cy="304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Isosceles Triangle 339"/>
              <p:cNvSpPr/>
              <p:nvPr/>
            </p:nvSpPr>
            <p:spPr>
              <a:xfrm>
                <a:off x="3763646" y="20834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43" name="สี่เหลี่ยมผืนผ้า 156"/>
              <p:cNvSpPr/>
              <p:nvPr/>
            </p:nvSpPr>
            <p:spPr>
              <a:xfrm>
                <a:off x="3791370" y="22007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47" name="Isosceles Triangle 346"/>
              <p:cNvSpPr/>
              <p:nvPr/>
            </p:nvSpPr>
            <p:spPr>
              <a:xfrm>
                <a:off x="3175279" y="20834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50" name="สี่เหลี่ยมผืนผ้า 156"/>
              <p:cNvSpPr/>
              <p:nvPr/>
            </p:nvSpPr>
            <p:spPr>
              <a:xfrm>
                <a:off x="3203003" y="22007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354" name="Straight Connector 353"/>
              <p:cNvCxnSpPr>
                <a:stCxn id="333" idx="2"/>
                <a:endCxn id="347" idx="0"/>
              </p:cNvCxnSpPr>
              <p:nvPr/>
            </p:nvCxnSpPr>
            <p:spPr>
              <a:xfrm rot="10800000" flipV="1">
                <a:off x="3384832" y="1877277"/>
                <a:ext cx="177511" cy="206186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>
                <a:stCxn id="333" idx="6"/>
                <a:endCxn id="340" idx="0"/>
              </p:cNvCxnSpPr>
              <p:nvPr/>
            </p:nvCxnSpPr>
            <p:spPr>
              <a:xfrm>
                <a:off x="3814342" y="1877277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325"/>
              <p:cNvGrpSpPr/>
              <p:nvPr/>
            </p:nvGrpSpPr>
            <p:grpSpPr>
              <a:xfrm>
                <a:off x="2115398" y="2414461"/>
                <a:ext cx="252000" cy="433056"/>
                <a:chOff x="101279" y="2839213"/>
                <a:chExt cx="252000" cy="433056"/>
              </a:xfrm>
            </p:grpSpPr>
            <p:cxnSp>
              <p:nvCxnSpPr>
                <p:cNvPr id="364" name="Straight Connector 363"/>
                <p:cNvCxnSpPr>
                  <a:endCxn id="368" idx="0"/>
                </p:cNvCxnSpPr>
                <p:nvPr/>
              </p:nvCxnSpPr>
              <p:spPr>
                <a:xfrm rot="16200000" flipH="1">
                  <a:off x="132432" y="2929741"/>
                  <a:ext cx="18105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8" name="Oval 367"/>
                <p:cNvSpPr/>
                <p:nvPr/>
              </p:nvSpPr>
              <p:spPr bwMode="auto">
                <a:xfrm>
                  <a:off x="101279" y="3020269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</p:grpSp>
        </p:grpSp>
        <p:sp>
          <p:nvSpPr>
            <p:cNvPr id="312" name="Rectangle 311"/>
            <p:cNvSpPr/>
            <p:nvPr/>
          </p:nvSpPr>
          <p:spPr>
            <a:xfrm>
              <a:off x="8051231" y="4413366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</p:grpSp>
      <p:cxnSp>
        <p:nvCxnSpPr>
          <p:cNvPr id="385" name="Straight Connector 384"/>
          <p:cNvCxnSpPr/>
          <p:nvPr/>
        </p:nvCxnSpPr>
        <p:spPr>
          <a:xfrm rot="5400000">
            <a:off x="1143771" y="2753732"/>
            <a:ext cx="20002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386"/>
          <p:cNvGrpSpPr/>
          <p:nvPr/>
        </p:nvGrpSpPr>
        <p:grpSpPr>
          <a:xfrm>
            <a:off x="4736599" y="1785926"/>
            <a:ext cx="2265514" cy="1947355"/>
            <a:chOff x="6592766" y="4071942"/>
            <a:chExt cx="2265514" cy="1947355"/>
          </a:xfrm>
        </p:grpSpPr>
        <p:sp>
          <p:nvSpPr>
            <p:cNvPr id="388" name="Rectangle 387"/>
            <p:cNvSpPr/>
            <p:nvPr/>
          </p:nvSpPr>
          <p:spPr>
            <a:xfrm>
              <a:off x="7500958" y="4071942"/>
              <a:ext cx="521297" cy="21600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h+3</a:t>
              </a:r>
              <a:endParaRPr lang="th-TH" sz="2400" dirty="0"/>
            </a:p>
          </p:txBody>
        </p:sp>
        <p:sp>
          <p:nvSpPr>
            <p:cNvPr id="393" name="Oval 160"/>
            <p:cNvSpPr/>
            <p:nvPr/>
          </p:nvSpPr>
          <p:spPr bwMode="auto">
            <a:xfrm>
              <a:off x="8207525" y="4910041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394" name="Oval 160"/>
            <p:cNvSpPr/>
            <p:nvPr/>
          </p:nvSpPr>
          <p:spPr bwMode="auto">
            <a:xfrm>
              <a:off x="7320396" y="5767297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08" name="Oval 160"/>
            <p:cNvSpPr/>
            <p:nvPr/>
          </p:nvSpPr>
          <p:spPr bwMode="auto">
            <a:xfrm>
              <a:off x="7014747" y="4951606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\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09" name="Oval 160"/>
            <p:cNvSpPr/>
            <p:nvPr/>
          </p:nvSpPr>
          <p:spPr bwMode="auto">
            <a:xfrm>
              <a:off x="7620003" y="4465395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grpSp>
          <p:nvGrpSpPr>
            <p:cNvPr id="12" name="Group 381"/>
            <p:cNvGrpSpPr/>
            <p:nvPr/>
          </p:nvGrpSpPr>
          <p:grpSpPr>
            <a:xfrm>
              <a:off x="6625689" y="4094350"/>
              <a:ext cx="2200723" cy="1737006"/>
              <a:chOff x="2000232" y="1110511"/>
              <a:chExt cx="2200723" cy="1737006"/>
            </a:xfrm>
          </p:grpSpPr>
          <p:sp>
            <p:nvSpPr>
              <p:cNvPr id="418" name="Oval 417"/>
              <p:cNvSpPr/>
              <p:nvPr/>
            </p:nvSpPr>
            <p:spPr bwMode="auto">
              <a:xfrm>
                <a:off x="2387295" y="174987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419" name="Oval 418"/>
              <p:cNvSpPr/>
              <p:nvPr/>
            </p:nvSpPr>
            <p:spPr bwMode="auto">
              <a:xfrm>
                <a:off x="2996012" y="1321251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420" name="Straight Connector 419"/>
              <p:cNvCxnSpPr>
                <a:stCxn id="419" idx="2"/>
                <a:endCxn id="418" idx="0"/>
              </p:cNvCxnSpPr>
              <p:nvPr/>
            </p:nvCxnSpPr>
            <p:spPr>
              <a:xfrm rot="10800000" flipV="1">
                <a:off x="2513296" y="1447251"/>
                <a:ext cx="482717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1" name="Freeform 420"/>
              <p:cNvSpPr/>
              <p:nvPr/>
            </p:nvSpPr>
            <p:spPr>
              <a:xfrm>
                <a:off x="2963059" y="1110511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22" name="Isosceles Triangle 421"/>
              <p:cNvSpPr/>
              <p:nvPr/>
            </p:nvSpPr>
            <p:spPr>
              <a:xfrm>
                <a:off x="2588599" y="2082065"/>
                <a:ext cx="428628" cy="324000"/>
              </a:xfrm>
              <a:prstGeom prst="triangle">
                <a:avLst>
                  <a:gd name="adj" fmla="val 48889"/>
                </a:avLst>
              </a:prstGeom>
              <a:solidFill>
                <a:srgbClr val="CCFF33"/>
              </a:solidFill>
              <a:ln w="127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23" name="สี่เหลี่ยมผืนผ้า 156"/>
              <p:cNvSpPr/>
              <p:nvPr/>
            </p:nvSpPr>
            <p:spPr>
              <a:xfrm>
                <a:off x="2622647" y="219939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24" name="Isosceles Triangle 423"/>
              <p:cNvSpPr/>
              <p:nvPr/>
            </p:nvSpPr>
            <p:spPr>
              <a:xfrm>
                <a:off x="2000232" y="208206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25" name="สี่เหลี่ยมผืนผ้า 156"/>
              <p:cNvSpPr/>
              <p:nvPr/>
            </p:nvSpPr>
            <p:spPr>
              <a:xfrm>
                <a:off x="2021270" y="219939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426" name="Straight Connector 425"/>
              <p:cNvCxnSpPr>
                <a:stCxn id="418" idx="2"/>
                <a:endCxn id="424" idx="0"/>
              </p:cNvCxnSpPr>
              <p:nvPr/>
            </p:nvCxnSpPr>
            <p:spPr>
              <a:xfrm rot="10800000" flipV="1">
                <a:off x="2209785" y="1875879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>
                <a:stCxn id="418" idx="6"/>
                <a:endCxn id="422" idx="0"/>
              </p:cNvCxnSpPr>
              <p:nvPr/>
            </p:nvCxnSpPr>
            <p:spPr>
              <a:xfrm>
                <a:off x="2639295" y="1875879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8" name="Oval 427"/>
              <p:cNvSpPr/>
              <p:nvPr/>
            </p:nvSpPr>
            <p:spPr bwMode="auto">
              <a:xfrm>
                <a:off x="3562342" y="175127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429" name="Straight Connector 428"/>
              <p:cNvCxnSpPr>
                <a:stCxn id="419" idx="6"/>
                <a:endCxn id="428" idx="0"/>
              </p:cNvCxnSpPr>
              <p:nvPr/>
            </p:nvCxnSpPr>
            <p:spPr>
              <a:xfrm>
                <a:off x="3248012" y="1447251"/>
                <a:ext cx="440330" cy="304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0" name="Isosceles Triangle 429"/>
              <p:cNvSpPr/>
              <p:nvPr/>
            </p:nvSpPr>
            <p:spPr>
              <a:xfrm>
                <a:off x="3763646" y="20834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31" name="สี่เหลี่ยมผืนผ้า 156"/>
              <p:cNvSpPr/>
              <p:nvPr/>
            </p:nvSpPr>
            <p:spPr>
              <a:xfrm>
                <a:off x="3791370" y="22007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432" name="Isosceles Triangle 431"/>
              <p:cNvSpPr/>
              <p:nvPr/>
            </p:nvSpPr>
            <p:spPr>
              <a:xfrm>
                <a:off x="3175279" y="20834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33" name="สี่เหลี่ยมผืนผ้า 156"/>
              <p:cNvSpPr/>
              <p:nvPr/>
            </p:nvSpPr>
            <p:spPr>
              <a:xfrm>
                <a:off x="3203003" y="22007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434" name="Straight Connector 433"/>
              <p:cNvCxnSpPr>
                <a:stCxn id="428" idx="2"/>
                <a:endCxn id="432" idx="0"/>
              </p:cNvCxnSpPr>
              <p:nvPr/>
            </p:nvCxnSpPr>
            <p:spPr>
              <a:xfrm rot="10800000" flipV="1">
                <a:off x="3384832" y="1877277"/>
                <a:ext cx="177511" cy="206186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>
                <a:stCxn id="428" idx="6"/>
                <a:endCxn id="430" idx="0"/>
              </p:cNvCxnSpPr>
              <p:nvPr/>
            </p:nvCxnSpPr>
            <p:spPr>
              <a:xfrm>
                <a:off x="3814342" y="1877277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325"/>
              <p:cNvGrpSpPr/>
              <p:nvPr/>
            </p:nvGrpSpPr>
            <p:grpSpPr>
              <a:xfrm>
                <a:off x="2681084" y="2414461"/>
                <a:ext cx="252000" cy="433056"/>
                <a:chOff x="666965" y="2839213"/>
                <a:chExt cx="252000" cy="433056"/>
              </a:xfrm>
            </p:grpSpPr>
            <p:cxnSp>
              <p:nvCxnSpPr>
                <p:cNvPr id="437" name="Straight Connector 436"/>
                <p:cNvCxnSpPr>
                  <a:endCxn id="438" idx="0"/>
                </p:cNvCxnSpPr>
                <p:nvPr/>
              </p:nvCxnSpPr>
              <p:spPr>
                <a:xfrm rot="16200000" flipH="1">
                  <a:off x="698118" y="2929741"/>
                  <a:ext cx="18105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8" name="Oval 437"/>
                <p:cNvSpPr/>
                <p:nvPr/>
              </p:nvSpPr>
              <p:spPr bwMode="auto">
                <a:xfrm>
                  <a:off x="666965" y="3020269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endParaRPr lang="th-TH" sz="1100" b="1" dirty="0">
                    <a:solidFill>
                      <a:schemeClr val="bg1">
                        <a:lumMod val="75000"/>
                      </a:schemeClr>
                    </a:solidFill>
                    <a:latin typeface="Comic Sans MS" pitchFamily="66" charset="0"/>
                  </a:endParaRPr>
                </a:p>
              </p:txBody>
            </p:sp>
          </p:grpSp>
        </p:grpSp>
        <p:sp>
          <p:nvSpPr>
            <p:cNvPr id="411" name="Rectangle 410"/>
            <p:cNvSpPr/>
            <p:nvPr/>
          </p:nvSpPr>
          <p:spPr>
            <a:xfrm>
              <a:off x="7192223" y="4852458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h+1</a:t>
              </a:r>
              <a:endParaRPr lang="th-TH" sz="2400" dirty="0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7768949" y="4866313"/>
              <a:ext cx="5020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h+1</a:t>
              </a:r>
              <a:endParaRPr lang="th-TH" sz="2400" dirty="0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8356219" y="4866313"/>
              <a:ext cx="5020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h+1</a:t>
              </a:r>
              <a:endParaRPr lang="th-TH" sz="2400" dirty="0"/>
            </a:p>
          </p:txBody>
        </p:sp>
        <p:sp>
          <p:nvSpPr>
            <p:cNvPr id="414" name="Isosceles Triangle 413"/>
            <p:cNvSpPr/>
            <p:nvPr/>
          </p:nvSpPr>
          <p:spPr>
            <a:xfrm>
              <a:off x="6921586" y="5023044"/>
              <a:ext cx="1008000" cy="792000"/>
            </a:xfrm>
            <a:prstGeom prst="triangle">
              <a:avLst/>
            </a:prstGeom>
            <a:noFill/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6592766" y="4852458"/>
              <a:ext cx="295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</a:t>
              </a:r>
              <a:endParaRPr lang="th-TH" sz="2400" dirty="0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6894368" y="4491496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8051231" y="4500570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</p:grpSp>
      <p:grpSp>
        <p:nvGrpSpPr>
          <p:cNvPr id="15" name="Group 270"/>
          <p:cNvGrpSpPr/>
          <p:nvPr/>
        </p:nvGrpSpPr>
        <p:grpSpPr>
          <a:xfrm>
            <a:off x="4429124" y="4521947"/>
            <a:ext cx="2522053" cy="1947355"/>
            <a:chOff x="6336227" y="4000504"/>
            <a:chExt cx="2522053" cy="1947355"/>
          </a:xfrm>
        </p:grpSpPr>
        <p:grpSp>
          <p:nvGrpSpPr>
            <p:cNvPr id="16" name="Group 268"/>
            <p:cNvGrpSpPr/>
            <p:nvPr/>
          </p:nvGrpSpPr>
          <p:grpSpPr>
            <a:xfrm flipH="1">
              <a:off x="6336227" y="4000504"/>
              <a:ext cx="2522053" cy="1947355"/>
              <a:chOff x="6336227" y="4000504"/>
              <a:chExt cx="2522053" cy="1947355"/>
            </a:xfrm>
          </p:grpSpPr>
          <p:grpSp>
            <p:nvGrpSpPr>
              <p:cNvPr id="17" name="Group 147"/>
              <p:cNvGrpSpPr/>
              <p:nvPr/>
            </p:nvGrpSpPr>
            <p:grpSpPr>
              <a:xfrm>
                <a:off x="6336227" y="4000504"/>
                <a:ext cx="2522053" cy="1947355"/>
                <a:chOff x="6336227" y="4000504"/>
                <a:chExt cx="2522053" cy="1947355"/>
              </a:xfrm>
            </p:grpSpPr>
            <p:sp>
              <p:nvSpPr>
                <p:cNvPr id="465" name="Rectangle 464"/>
                <p:cNvSpPr/>
                <p:nvPr/>
              </p:nvSpPr>
              <p:spPr>
                <a:xfrm>
                  <a:off x="7500958" y="4000504"/>
                  <a:ext cx="521297" cy="21600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h+3</a:t>
                  </a:r>
                  <a:endParaRPr lang="th-TH" sz="2400" dirty="0"/>
                </a:p>
              </p:txBody>
            </p:sp>
            <p:sp>
              <p:nvSpPr>
                <p:cNvPr id="466" name="Oval 160"/>
                <p:cNvSpPr/>
                <p:nvPr/>
              </p:nvSpPr>
              <p:spPr bwMode="auto">
                <a:xfrm>
                  <a:off x="8207525" y="4838603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467" name="Oval 160"/>
                <p:cNvSpPr/>
                <p:nvPr/>
              </p:nvSpPr>
              <p:spPr bwMode="auto">
                <a:xfrm>
                  <a:off x="6742850" y="5695859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468" name="Oval 160"/>
                <p:cNvSpPr/>
                <p:nvPr/>
              </p:nvSpPr>
              <p:spPr bwMode="auto">
                <a:xfrm>
                  <a:off x="7014747" y="4880168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\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469" name="Oval 160"/>
                <p:cNvSpPr/>
                <p:nvPr/>
              </p:nvSpPr>
              <p:spPr bwMode="auto">
                <a:xfrm>
                  <a:off x="7620003" y="4393957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7286819" y="4781020"/>
                  <a:ext cx="29527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</a:t>
                  </a:r>
                  <a:endParaRPr lang="th-TH" sz="2400" dirty="0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759168" y="4794875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8356219" y="4794875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473" name="Isosceles Triangle 472"/>
                <p:cNvSpPr/>
                <p:nvPr/>
              </p:nvSpPr>
              <p:spPr>
                <a:xfrm>
                  <a:off x="6336227" y="4979316"/>
                  <a:ext cx="1008000" cy="792000"/>
                </a:xfrm>
                <a:prstGeom prst="triangle">
                  <a:avLst/>
                </a:prstGeom>
                <a:noFill/>
                <a:ln w="9525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6592766" y="4781020"/>
                  <a:ext cx="52129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6894368" y="4420058"/>
                  <a:ext cx="52129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h+2</a:t>
                  </a:r>
                  <a:endParaRPr lang="th-TH" sz="2400" dirty="0"/>
                </a:p>
              </p:txBody>
            </p:sp>
          </p:grpSp>
          <p:grpSp>
            <p:nvGrpSpPr>
              <p:cNvPr id="18" name="Group 381"/>
              <p:cNvGrpSpPr/>
              <p:nvPr/>
            </p:nvGrpSpPr>
            <p:grpSpPr>
              <a:xfrm>
                <a:off x="6606115" y="4022912"/>
                <a:ext cx="2211616" cy="1737006"/>
                <a:chOff x="1980658" y="1110511"/>
                <a:chExt cx="2211616" cy="1737006"/>
              </a:xfrm>
            </p:grpSpPr>
            <p:sp>
              <p:nvSpPr>
                <p:cNvPr id="444" name="Oval 443"/>
                <p:cNvSpPr/>
                <p:nvPr/>
              </p:nvSpPr>
              <p:spPr bwMode="auto">
                <a:xfrm>
                  <a:off x="2387295" y="1749879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z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445" name="Oval 444"/>
                <p:cNvSpPr/>
                <p:nvPr/>
              </p:nvSpPr>
              <p:spPr bwMode="auto">
                <a:xfrm>
                  <a:off x="2996012" y="1321251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y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446" name="Straight Connector 445"/>
                <p:cNvCxnSpPr>
                  <a:stCxn id="445" idx="2"/>
                  <a:endCxn id="444" idx="0"/>
                </p:cNvCxnSpPr>
                <p:nvPr/>
              </p:nvCxnSpPr>
              <p:spPr>
                <a:xfrm rot="10800000" flipV="1">
                  <a:off x="2513296" y="1447251"/>
                  <a:ext cx="482717" cy="302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Freeform 446"/>
                <p:cNvSpPr/>
                <p:nvPr/>
              </p:nvSpPr>
              <p:spPr>
                <a:xfrm>
                  <a:off x="2963059" y="1110511"/>
                  <a:ext cx="180181" cy="205582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48" name="Isosceles Triangle 447"/>
                <p:cNvSpPr/>
                <p:nvPr/>
              </p:nvSpPr>
              <p:spPr>
                <a:xfrm>
                  <a:off x="2588599" y="208206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49" name="สี่เหลี่ยมผืนผ้า 156"/>
                <p:cNvSpPr/>
                <p:nvPr/>
              </p:nvSpPr>
              <p:spPr>
                <a:xfrm>
                  <a:off x="2569025" y="2215160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T2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0" name="Isosceles Triangle 449"/>
                <p:cNvSpPr/>
                <p:nvPr/>
              </p:nvSpPr>
              <p:spPr>
                <a:xfrm>
                  <a:off x="2000232" y="208206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solidFill>
                  <a:srgbClr val="CCFF33"/>
                </a:solidFill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51" name="สี่เหลี่ยมผืนผ้า 156"/>
                <p:cNvSpPr/>
                <p:nvPr/>
              </p:nvSpPr>
              <p:spPr>
                <a:xfrm>
                  <a:off x="1980658" y="2215160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T3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452" name="Straight Connector 451"/>
                <p:cNvCxnSpPr>
                  <a:stCxn id="444" idx="2"/>
                  <a:endCxn id="450" idx="0"/>
                </p:cNvCxnSpPr>
                <p:nvPr/>
              </p:nvCxnSpPr>
              <p:spPr>
                <a:xfrm rot="10800000" flipV="1">
                  <a:off x="2209785" y="1875879"/>
                  <a:ext cx="177511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/>
                <p:cNvCxnSpPr>
                  <a:stCxn id="444" idx="6"/>
                  <a:endCxn id="448" idx="0"/>
                </p:cNvCxnSpPr>
                <p:nvPr/>
              </p:nvCxnSpPr>
              <p:spPr>
                <a:xfrm>
                  <a:off x="2639295" y="1875879"/>
                  <a:ext cx="15885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4" name="Oval 453"/>
                <p:cNvSpPr/>
                <p:nvPr/>
              </p:nvSpPr>
              <p:spPr bwMode="auto">
                <a:xfrm>
                  <a:off x="3562342" y="1751277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x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455" name="Straight Connector 454"/>
                <p:cNvCxnSpPr>
                  <a:stCxn id="445" idx="6"/>
                  <a:endCxn id="454" idx="0"/>
                </p:cNvCxnSpPr>
                <p:nvPr/>
              </p:nvCxnSpPr>
              <p:spPr>
                <a:xfrm>
                  <a:off x="3248012" y="1447251"/>
                  <a:ext cx="440330" cy="30402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Isosceles Triangle 455"/>
                <p:cNvSpPr/>
                <p:nvPr/>
              </p:nvSpPr>
              <p:spPr>
                <a:xfrm>
                  <a:off x="3763646" y="2083463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57" name="สี่เหลี่ยมผืนผ้า 156"/>
                <p:cNvSpPr/>
                <p:nvPr/>
              </p:nvSpPr>
              <p:spPr>
                <a:xfrm>
                  <a:off x="3744072" y="2216558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T0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8" name="Isosceles Triangle 457"/>
                <p:cNvSpPr/>
                <p:nvPr/>
              </p:nvSpPr>
              <p:spPr>
                <a:xfrm>
                  <a:off x="3175279" y="2083463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59" name="สี่เหลี่ยมผืนผ้า 156"/>
                <p:cNvSpPr/>
                <p:nvPr/>
              </p:nvSpPr>
              <p:spPr>
                <a:xfrm>
                  <a:off x="3155705" y="2216558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T1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460" name="Straight Connector 459"/>
                <p:cNvCxnSpPr>
                  <a:stCxn id="454" idx="2"/>
                  <a:endCxn id="458" idx="0"/>
                </p:cNvCxnSpPr>
                <p:nvPr/>
              </p:nvCxnSpPr>
              <p:spPr>
                <a:xfrm rot="10800000" flipV="1">
                  <a:off x="3384832" y="1877277"/>
                  <a:ext cx="177511" cy="206186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/>
                <p:cNvCxnSpPr>
                  <a:stCxn id="454" idx="6"/>
                  <a:endCxn id="456" idx="0"/>
                </p:cNvCxnSpPr>
                <p:nvPr/>
              </p:nvCxnSpPr>
              <p:spPr>
                <a:xfrm>
                  <a:off x="3814342" y="1877277"/>
                  <a:ext cx="15885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Group 325"/>
                <p:cNvGrpSpPr/>
                <p:nvPr/>
              </p:nvGrpSpPr>
              <p:grpSpPr>
                <a:xfrm>
                  <a:off x="2115398" y="2414461"/>
                  <a:ext cx="252000" cy="433056"/>
                  <a:chOff x="101279" y="2839213"/>
                  <a:chExt cx="252000" cy="433056"/>
                </a:xfrm>
              </p:grpSpPr>
              <p:cxnSp>
                <p:nvCxnSpPr>
                  <p:cNvPr id="463" name="Straight Connector 462"/>
                  <p:cNvCxnSpPr>
                    <a:endCxn id="464" idx="0"/>
                  </p:cNvCxnSpPr>
                  <p:nvPr/>
                </p:nvCxnSpPr>
                <p:spPr>
                  <a:xfrm rot="16200000" flipH="1">
                    <a:off x="132432" y="2929741"/>
                    <a:ext cx="18105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4" name="Oval 463"/>
                  <p:cNvSpPr/>
                  <p:nvPr/>
                </p:nvSpPr>
                <p:spPr bwMode="auto">
                  <a:xfrm>
                    <a:off x="101279" y="3020269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endParaRPr lang="th-TH" sz="1100" b="1" dirty="0">
                      <a:solidFill>
                        <a:schemeClr val="bg1">
                          <a:lumMod val="75000"/>
                        </a:schemeClr>
                      </a:solidFill>
                      <a:latin typeface="Comic Sans MS" pitchFamily="66" charset="0"/>
                    </a:endParaRPr>
                  </a:p>
                </p:txBody>
              </p:sp>
            </p:grpSp>
          </p:grpSp>
        </p:grpSp>
        <p:sp>
          <p:nvSpPr>
            <p:cNvPr id="441" name="Rectangle 440"/>
            <p:cNvSpPr/>
            <p:nvPr/>
          </p:nvSpPr>
          <p:spPr>
            <a:xfrm flipH="1">
              <a:off x="6612170" y="4413366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</p:grpSp>
      <p:grpSp>
        <p:nvGrpSpPr>
          <p:cNvPr id="20" name="Group 270"/>
          <p:cNvGrpSpPr/>
          <p:nvPr/>
        </p:nvGrpSpPr>
        <p:grpSpPr>
          <a:xfrm>
            <a:off x="2071670" y="4553479"/>
            <a:ext cx="2224998" cy="1947355"/>
            <a:chOff x="6336227" y="4000504"/>
            <a:chExt cx="2224998" cy="1947355"/>
          </a:xfrm>
        </p:grpSpPr>
        <p:grpSp>
          <p:nvGrpSpPr>
            <p:cNvPr id="21" name="Group 268"/>
            <p:cNvGrpSpPr/>
            <p:nvPr/>
          </p:nvGrpSpPr>
          <p:grpSpPr>
            <a:xfrm flipH="1">
              <a:off x="6336227" y="4000504"/>
              <a:ext cx="2224998" cy="1947355"/>
              <a:chOff x="6633282" y="4000504"/>
              <a:chExt cx="2224998" cy="1947355"/>
            </a:xfrm>
          </p:grpSpPr>
          <p:grpSp>
            <p:nvGrpSpPr>
              <p:cNvPr id="22" name="Group 147"/>
              <p:cNvGrpSpPr/>
              <p:nvPr/>
            </p:nvGrpSpPr>
            <p:grpSpPr>
              <a:xfrm>
                <a:off x="6671382" y="4000504"/>
                <a:ext cx="2186898" cy="1947355"/>
                <a:chOff x="6671382" y="4000504"/>
                <a:chExt cx="2186898" cy="1947355"/>
              </a:xfrm>
            </p:grpSpPr>
            <p:sp>
              <p:nvSpPr>
                <p:cNvPr id="502" name="Rectangle 501"/>
                <p:cNvSpPr/>
                <p:nvPr/>
              </p:nvSpPr>
              <p:spPr>
                <a:xfrm>
                  <a:off x="7500958" y="4000504"/>
                  <a:ext cx="521297" cy="21600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h+3</a:t>
                  </a:r>
                  <a:endParaRPr lang="th-TH" sz="2400" dirty="0"/>
                </a:p>
              </p:txBody>
            </p:sp>
            <p:sp>
              <p:nvSpPr>
                <p:cNvPr id="503" name="Oval 160"/>
                <p:cNvSpPr/>
                <p:nvPr/>
              </p:nvSpPr>
              <p:spPr bwMode="auto">
                <a:xfrm>
                  <a:off x="8207525" y="4838603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504" name="Oval 160"/>
                <p:cNvSpPr/>
                <p:nvPr/>
              </p:nvSpPr>
              <p:spPr bwMode="auto">
                <a:xfrm>
                  <a:off x="7334149" y="5695859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505" name="Oval 160"/>
                <p:cNvSpPr/>
                <p:nvPr/>
              </p:nvSpPr>
              <p:spPr bwMode="auto">
                <a:xfrm>
                  <a:off x="7014747" y="4880168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/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506" name="Oval 160"/>
                <p:cNvSpPr/>
                <p:nvPr/>
              </p:nvSpPr>
              <p:spPr bwMode="auto">
                <a:xfrm>
                  <a:off x="7620003" y="4393957"/>
                  <a:ext cx="252000" cy="25200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b="1" dirty="0">
                      <a:latin typeface="Arial Black" pitchFamily="34" charset="0"/>
                    </a:rPr>
                    <a:t>-</a:t>
                  </a:r>
                  <a:endParaRPr lang="th-TH" sz="1400" b="1" dirty="0">
                    <a:latin typeface="Arial Black" pitchFamily="34" charset="0"/>
                  </a:endParaRPr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77433" y="4781020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759168" y="4794875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356219" y="4794875"/>
                  <a:ext cx="5020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h+1</a:t>
                  </a:r>
                  <a:endParaRPr lang="th-TH" sz="2400" dirty="0"/>
                </a:p>
              </p:txBody>
            </p:sp>
            <p:sp>
              <p:nvSpPr>
                <p:cNvPr id="510" name="Isosceles Triangle 509"/>
                <p:cNvSpPr/>
                <p:nvPr/>
              </p:nvSpPr>
              <p:spPr>
                <a:xfrm>
                  <a:off x="6934126" y="4979316"/>
                  <a:ext cx="1008000" cy="792000"/>
                </a:xfrm>
                <a:prstGeom prst="triangle">
                  <a:avLst/>
                </a:prstGeom>
                <a:noFill/>
                <a:ln w="9525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6671382" y="4781020"/>
                  <a:ext cx="29527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</a:t>
                  </a:r>
                  <a:endParaRPr lang="th-TH" sz="2400" dirty="0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6894368" y="4420058"/>
                  <a:ext cx="52129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FF00FF"/>
                      </a:solidFill>
                    </a:rPr>
                    <a:t>h+2</a:t>
                  </a:r>
                  <a:endParaRPr lang="th-TH" sz="2400" dirty="0"/>
                </a:p>
              </p:txBody>
            </p:sp>
          </p:grpSp>
          <p:grpSp>
            <p:nvGrpSpPr>
              <p:cNvPr id="23" name="Group 381"/>
              <p:cNvGrpSpPr/>
              <p:nvPr/>
            </p:nvGrpSpPr>
            <p:grpSpPr>
              <a:xfrm>
                <a:off x="6633282" y="4022912"/>
                <a:ext cx="2184449" cy="1737006"/>
                <a:chOff x="2007825" y="1110511"/>
                <a:chExt cx="2184449" cy="1737006"/>
              </a:xfrm>
            </p:grpSpPr>
            <p:sp>
              <p:nvSpPr>
                <p:cNvPr id="481" name="Oval 480"/>
                <p:cNvSpPr/>
                <p:nvPr/>
              </p:nvSpPr>
              <p:spPr bwMode="auto">
                <a:xfrm>
                  <a:off x="2387295" y="1749879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z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482" name="Oval 481"/>
                <p:cNvSpPr/>
                <p:nvPr/>
              </p:nvSpPr>
              <p:spPr bwMode="auto">
                <a:xfrm>
                  <a:off x="2996012" y="1321251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y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483" name="Straight Connector 482"/>
                <p:cNvCxnSpPr>
                  <a:stCxn id="482" idx="2"/>
                  <a:endCxn id="481" idx="0"/>
                </p:cNvCxnSpPr>
                <p:nvPr/>
              </p:nvCxnSpPr>
              <p:spPr>
                <a:xfrm rot="10800000" flipV="1">
                  <a:off x="2513296" y="1447251"/>
                  <a:ext cx="482717" cy="302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4" name="Freeform 483"/>
                <p:cNvSpPr/>
                <p:nvPr/>
              </p:nvSpPr>
              <p:spPr>
                <a:xfrm>
                  <a:off x="2963059" y="1110511"/>
                  <a:ext cx="180181" cy="205582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85" name="Isosceles Triangle 484"/>
                <p:cNvSpPr/>
                <p:nvPr/>
              </p:nvSpPr>
              <p:spPr>
                <a:xfrm>
                  <a:off x="2588599" y="208206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solidFill>
                  <a:srgbClr val="CCFF33"/>
                </a:solidFill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86" name="สี่เหลี่ยมผืนผ้า 156"/>
                <p:cNvSpPr/>
                <p:nvPr/>
              </p:nvSpPr>
              <p:spPr>
                <a:xfrm>
                  <a:off x="2559744" y="2215160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T2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87" name="Isosceles Triangle 486"/>
                <p:cNvSpPr/>
                <p:nvPr/>
              </p:nvSpPr>
              <p:spPr>
                <a:xfrm>
                  <a:off x="2023945" y="208206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88" name="สี่เหลี่ยมผืนผ้า 156"/>
                <p:cNvSpPr/>
                <p:nvPr/>
              </p:nvSpPr>
              <p:spPr>
                <a:xfrm>
                  <a:off x="2007825" y="2215160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T3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489" name="Straight Connector 488"/>
                <p:cNvCxnSpPr>
                  <a:stCxn id="481" idx="2"/>
                  <a:endCxn id="487" idx="0"/>
                </p:cNvCxnSpPr>
                <p:nvPr/>
              </p:nvCxnSpPr>
              <p:spPr>
                <a:xfrm flipH="1">
                  <a:off x="2233497" y="1875879"/>
                  <a:ext cx="153798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/>
                <p:cNvCxnSpPr>
                  <a:stCxn id="481" idx="6"/>
                  <a:endCxn id="485" idx="0"/>
                </p:cNvCxnSpPr>
                <p:nvPr/>
              </p:nvCxnSpPr>
              <p:spPr>
                <a:xfrm>
                  <a:off x="2639295" y="1875879"/>
                  <a:ext cx="15885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1" name="Oval 490"/>
                <p:cNvSpPr/>
                <p:nvPr/>
              </p:nvSpPr>
              <p:spPr bwMode="auto">
                <a:xfrm>
                  <a:off x="3562342" y="1751277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x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492" name="Straight Connector 491"/>
                <p:cNvCxnSpPr>
                  <a:stCxn id="482" idx="6"/>
                  <a:endCxn id="491" idx="0"/>
                </p:cNvCxnSpPr>
                <p:nvPr/>
              </p:nvCxnSpPr>
              <p:spPr>
                <a:xfrm>
                  <a:off x="3248012" y="1447251"/>
                  <a:ext cx="440330" cy="30402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3" name="Isosceles Triangle 492"/>
                <p:cNvSpPr/>
                <p:nvPr/>
              </p:nvSpPr>
              <p:spPr>
                <a:xfrm>
                  <a:off x="3763646" y="2083463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94" name="สี่เหลี่ยมผืนผ้า 156"/>
                <p:cNvSpPr/>
                <p:nvPr/>
              </p:nvSpPr>
              <p:spPr>
                <a:xfrm>
                  <a:off x="3744072" y="2216558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T0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95" name="Isosceles Triangle 494"/>
                <p:cNvSpPr/>
                <p:nvPr/>
              </p:nvSpPr>
              <p:spPr>
                <a:xfrm>
                  <a:off x="3175279" y="2083463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96" name="สี่เหลี่ยมผืนผ้า 156"/>
                <p:cNvSpPr/>
                <p:nvPr/>
              </p:nvSpPr>
              <p:spPr>
                <a:xfrm>
                  <a:off x="3155705" y="2216558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T1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497" name="Straight Connector 496"/>
                <p:cNvCxnSpPr>
                  <a:stCxn id="491" idx="2"/>
                  <a:endCxn id="495" idx="0"/>
                </p:cNvCxnSpPr>
                <p:nvPr/>
              </p:nvCxnSpPr>
              <p:spPr>
                <a:xfrm rot="10800000" flipV="1">
                  <a:off x="3384832" y="1877277"/>
                  <a:ext cx="177511" cy="206186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/>
                <p:cNvCxnSpPr>
                  <a:stCxn id="491" idx="6"/>
                  <a:endCxn id="493" idx="0"/>
                </p:cNvCxnSpPr>
                <p:nvPr/>
              </p:nvCxnSpPr>
              <p:spPr>
                <a:xfrm>
                  <a:off x="3814342" y="1877277"/>
                  <a:ext cx="15885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" name="Group 325"/>
                <p:cNvGrpSpPr/>
                <p:nvPr/>
              </p:nvGrpSpPr>
              <p:grpSpPr>
                <a:xfrm>
                  <a:off x="2706697" y="2414461"/>
                  <a:ext cx="252000" cy="433056"/>
                  <a:chOff x="692578" y="2839213"/>
                  <a:chExt cx="252000" cy="433056"/>
                </a:xfrm>
              </p:grpSpPr>
              <p:cxnSp>
                <p:nvCxnSpPr>
                  <p:cNvPr id="500" name="Straight Connector 499"/>
                  <p:cNvCxnSpPr>
                    <a:endCxn id="501" idx="0"/>
                  </p:cNvCxnSpPr>
                  <p:nvPr/>
                </p:nvCxnSpPr>
                <p:spPr>
                  <a:xfrm rot="16200000" flipH="1">
                    <a:off x="723731" y="2929741"/>
                    <a:ext cx="18105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1" name="Oval 500"/>
                  <p:cNvSpPr/>
                  <p:nvPr/>
                </p:nvSpPr>
                <p:spPr bwMode="auto">
                  <a:xfrm>
                    <a:off x="692578" y="3020269"/>
                    <a:ext cx="252000" cy="252000"/>
                  </a:xfrm>
                  <a:prstGeom prst="ellipse">
                    <a:avLst/>
                  </a:prstGeom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endParaRPr lang="th-TH" sz="1100" b="1" dirty="0">
                      <a:solidFill>
                        <a:schemeClr val="bg1">
                          <a:lumMod val="75000"/>
                        </a:schemeClr>
                      </a:solidFill>
                      <a:latin typeface="Comic Sans MS" pitchFamily="66" charset="0"/>
                    </a:endParaRPr>
                  </a:p>
                </p:txBody>
              </p:sp>
            </p:grpSp>
          </p:grpSp>
        </p:grpSp>
        <p:sp>
          <p:nvSpPr>
            <p:cNvPr id="478" name="Rectangle 477"/>
            <p:cNvSpPr/>
            <p:nvPr/>
          </p:nvSpPr>
          <p:spPr>
            <a:xfrm flipH="1">
              <a:off x="6612170" y="4413366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</p:grpSp>
      <p:cxnSp>
        <p:nvCxnSpPr>
          <p:cNvPr id="514" name="Straight Connector 513"/>
          <p:cNvCxnSpPr/>
          <p:nvPr/>
        </p:nvCxnSpPr>
        <p:spPr>
          <a:xfrm rot="5400000">
            <a:off x="1142182" y="5214156"/>
            <a:ext cx="20002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535"/>
          <p:cNvGrpSpPr/>
          <p:nvPr/>
        </p:nvGrpSpPr>
        <p:grpSpPr>
          <a:xfrm>
            <a:off x="215127" y="1618355"/>
            <a:ext cx="1900271" cy="2143695"/>
            <a:chOff x="215127" y="1404041"/>
            <a:chExt cx="1900271" cy="2143695"/>
          </a:xfrm>
        </p:grpSpPr>
        <p:grpSp>
          <p:nvGrpSpPr>
            <p:cNvPr id="26" name="Group 534"/>
            <p:cNvGrpSpPr/>
            <p:nvPr/>
          </p:nvGrpSpPr>
          <p:grpSpPr>
            <a:xfrm>
              <a:off x="215127" y="1404041"/>
              <a:ext cx="1900271" cy="1751650"/>
              <a:chOff x="215127" y="1404041"/>
              <a:chExt cx="1900271" cy="1751650"/>
            </a:xfrm>
          </p:grpSpPr>
          <p:sp>
            <p:nvSpPr>
              <p:cNvPr id="78" name="สี่เหลี่ยมผืนผ้า 156"/>
              <p:cNvSpPr/>
              <p:nvPr/>
            </p:nvSpPr>
            <p:spPr>
              <a:xfrm>
                <a:off x="835547" y="28786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88" name="สี่เหลี่ยมผืนผ้า 156"/>
              <p:cNvSpPr/>
              <p:nvPr/>
            </p:nvSpPr>
            <p:spPr>
              <a:xfrm>
                <a:off x="247180" y="287869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5" name="Oval 4"/>
              <p:cNvSpPr/>
              <p:nvPr/>
            </p:nvSpPr>
            <p:spPr bwMode="auto">
              <a:xfrm>
                <a:off x="602190" y="242917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6" name="Oval 5"/>
              <p:cNvSpPr/>
              <p:nvPr/>
            </p:nvSpPr>
            <p:spPr bwMode="auto">
              <a:xfrm>
                <a:off x="989253" y="200054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1388008" y="160960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9" name="Straight Connector 8"/>
              <p:cNvCxnSpPr>
                <a:stCxn id="7" idx="2"/>
                <a:endCxn id="6" idx="0"/>
              </p:cNvCxnSpPr>
              <p:nvPr/>
            </p:nvCxnSpPr>
            <p:spPr>
              <a:xfrm rot="10800000" flipV="1">
                <a:off x="1115254" y="1735607"/>
                <a:ext cx="272755" cy="2649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6" idx="2"/>
                <a:endCxn id="5" idx="0"/>
              </p:cNvCxnSpPr>
              <p:nvPr/>
            </p:nvCxnSpPr>
            <p:spPr>
              <a:xfrm rot="10800000" flipV="1">
                <a:off x="728191" y="2126549"/>
                <a:ext cx="261063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reeform 57"/>
              <p:cNvSpPr/>
              <p:nvPr/>
            </p:nvSpPr>
            <p:spPr>
              <a:xfrm>
                <a:off x="1360298" y="1404041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7" name="Isosceles Triangle 76"/>
              <p:cNvSpPr/>
              <p:nvPr/>
            </p:nvSpPr>
            <p:spPr>
              <a:xfrm>
                <a:off x="803494" y="27613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81" name="Isosceles Triangle 80"/>
              <p:cNvSpPr/>
              <p:nvPr/>
            </p:nvSpPr>
            <p:spPr>
              <a:xfrm>
                <a:off x="1245132" y="243847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82" name="สี่เหลี่ยมผืนผ้า 156"/>
              <p:cNvSpPr/>
              <p:nvPr/>
            </p:nvSpPr>
            <p:spPr>
              <a:xfrm>
                <a:off x="1277185" y="255580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84" name="Isosceles Triangle 83"/>
              <p:cNvSpPr/>
              <p:nvPr/>
            </p:nvSpPr>
            <p:spPr>
              <a:xfrm>
                <a:off x="1673760" y="200984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85" name="สี่เหลี่ยมผืนผ้า 156"/>
              <p:cNvSpPr/>
              <p:nvPr/>
            </p:nvSpPr>
            <p:spPr>
              <a:xfrm>
                <a:off x="1705813" y="212717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87" name="Isosceles Triangle 86"/>
              <p:cNvSpPr/>
              <p:nvPr/>
            </p:nvSpPr>
            <p:spPr>
              <a:xfrm>
                <a:off x="215127" y="276136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cxnSp>
            <p:nvCxnSpPr>
              <p:cNvPr id="90" name="Straight Connector 89"/>
              <p:cNvCxnSpPr>
                <a:stCxn id="5" idx="2"/>
                <a:endCxn id="87" idx="0"/>
              </p:cNvCxnSpPr>
              <p:nvPr/>
            </p:nvCxnSpPr>
            <p:spPr>
              <a:xfrm rot="10800000" flipV="1">
                <a:off x="424680" y="2555177"/>
                <a:ext cx="177511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5" idx="6"/>
                <a:endCxn id="77" idx="0"/>
              </p:cNvCxnSpPr>
              <p:nvPr/>
            </p:nvCxnSpPr>
            <p:spPr>
              <a:xfrm>
                <a:off x="854190" y="2555177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6" idx="6"/>
                <a:endCxn id="81" idx="0"/>
              </p:cNvCxnSpPr>
              <p:nvPr/>
            </p:nvCxnSpPr>
            <p:spPr>
              <a:xfrm>
                <a:off x="1241253" y="2126549"/>
                <a:ext cx="213431" cy="3119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7" idx="6"/>
                <a:endCxn id="84" idx="0"/>
              </p:cNvCxnSpPr>
              <p:nvPr/>
            </p:nvCxnSpPr>
            <p:spPr>
              <a:xfrm>
                <a:off x="1640008" y="1735607"/>
                <a:ext cx="243304" cy="2742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8" name="รูปแบบอิสระ 4"/>
              <p:cNvSpPr/>
              <p:nvPr/>
            </p:nvSpPr>
            <p:spPr>
              <a:xfrm>
                <a:off x="1285852" y="1477766"/>
                <a:ext cx="495300" cy="236722"/>
              </a:xfrm>
              <a:custGeom>
                <a:avLst/>
                <a:gdLst>
                  <a:gd name="connsiteX0" fmla="*/ 0 w 495300"/>
                  <a:gd name="connsiteY0" fmla="*/ 131947 h 236722"/>
                  <a:gd name="connsiteX1" fmla="*/ 133350 w 495300"/>
                  <a:gd name="connsiteY1" fmla="*/ 8122 h 236722"/>
                  <a:gd name="connsiteX2" fmla="*/ 333375 w 495300"/>
                  <a:gd name="connsiteY2" fmla="*/ 27172 h 236722"/>
                  <a:gd name="connsiteX3" fmla="*/ 466725 w 495300"/>
                  <a:gd name="connsiteY3" fmla="*/ 150997 h 236722"/>
                  <a:gd name="connsiteX4" fmla="*/ 495300 w 495300"/>
                  <a:gd name="connsiteY4" fmla="*/ 236722 h 23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236722">
                    <a:moveTo>
                      <a:pt x="0" y="131947"/>
                    </a:moveTo>
                    <a:cubicBezTo>
                      <a:pt x="38893" y="78766"/>
                      <a:pt x="77787" y="25585"/>
                      <a:pt x="133350" y="8122"/>
                    </a:cubicBezTo>
                    <a:cubicBezTo>
                      <a:pt x="188913" y="-9341"/>
                      <a:pt x="277813" y="3360"/>
                      <a:pt x="333375" y="27172"/>
                    </a:cubicBezTo>
                    <a:cubicBezTo>
                      <a:pt x="388937" y="50984"/>
                      <a:pt x="439738" y="116072"/>
                      <a:pt x="466725" y="150997"/>
                    </a:cubicBezTo>
                    <a:cubicBezTo>
                      <a:pt x="493713" y="185922"/>
                      <a:pt x="494506" y="211322"/>
                      <a:pt x="495300" y="2367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27" name="Group 514"/>
            <p:cNvGrpSpPr/>
            <p:nvPr/>
          </p:nvGrpSpPr>
          <p:grpSpPr>
            <a:xfrm>
              <a:off x="269954" y="3106966"/>
              <a:ext cx="896658" cy="440770"/>
              <a:chOff x="785786" y="5929330"/>
              <a:chExt cx="896658" cy="440770"/>
            </a:xfrm>
          </p:grpSpPr>
          <p:cxnSp>
            <p:nvCxnSpPr>
              <p:cNvPr id="516" name="Straight Connector 515"/>
              <p:cNvCxnSpPr/>
              <p:nvPr/>
            </p:nvCxnSpPr>
            <p:spPr>
              <a:xfrm rot="16200000" flipH="1">
                <a:off x="853466" y="5988013"/>
                <a:ext cx="108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7" name="Oval 516"/>
              <p:cNvSpPr/>
              <p:nvPr/>
            </p:nvSpPr>
            <p:spPr bwMode="auto">
              <a:xfrm>
                <a:off x="785786" y="6059649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518" name="Straight Connector 517"/>
              <p:cNvCxnSpPr/>
              <p:nvPr/>
            </p:nvCxnSpPr>
            <p:spPr>
              <a:xfrm rot="16200000" flipH="1">
                <a:off x="1498124" y="5983330"/>
                <a:ext cx="108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9" name="Oval 518"/>
              <p:cNvSpPr/>
              <p:nvPr/>
            </p:nvSpPr>
            <p:spPr bwMode="auto">
              <a:xfrm>
                <a:off x="1430444" y="6054966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520" name="TextBox 519"/>
              <p:cNvSpPr txBox="1"/>
              <p:nvPr/>
            </p:nvSpPr>
            <p:spPr>
              <a:xfrm>
                <a:off x="1029973" y="6000768"/>
                <a:ext cx="39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8" name="Group 536"/>
          <p:cNvGrpSpPr/>
          <p:nvPr/>
        </p:nvGrpSpPr>
        <p:grpSpPr>
          <a:xfrm>
            <a:off x="214282" y="4244691"/>
            <a:ext cx="1909310" cy="2125409"/>
            <a:chOff x="214282" y="4244691"/>
            <a:chExt cx="1909310" cy="2125409"/>
          </a:xfrm>
        </p:grpSpPr>
        <p:grpSp>
          <p:nvGrpSpPr>
            <p:cNvPr id="29" name="Group 408"/>
            <p:cNvGrpSpPr/>
            <p:nvPr/>
          </p:nvGrpSpPr>
          <p:grpSpPr>
            <a:xfrm>
              <a:off x="214282" y="4244691"/>
              <a:ext cx="1909310" cy="1751650"/>
              <a:chOff x="214282" y="4244691"/>
              <a:chExt cx="1909310" cy="1751650"/>
            </a:xfrm>
          </p:grpSpPr>
          <p:sp>
            <p:nvSpPr>
              <p:cNvPr id="109" name="Oval 108"/>
              <p:cNvSpPr/>
              <p:nvPr/>
            </p:nvSpPr>
            <p:spPr bwMode="auto">
              <a:xfrm flipH="1">
                <a:off x="1462480" y="526982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z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 flipH="1">
                <a:off x="1075417" y="4841199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y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 bwMode="auto">
              <a:xfrm flipH="1">
                <a:off x="696973" y="4450257"/>
                <a:ext cx="252000" cy="252000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000" b="1" dirty="0">
                    <a:latin typeface="Comic Sans MS" pitchFamily="66" charset="0"/>
                  </a:rPr>
                  <a:t>x</a:t>
                </a:r>
                <a:endParaRPr lang="th-TH" sz="1000" b="1" dirty="0">
                  <a:latin typeface="Comic Sans MS" pitchFamily="66" charset="0"/>
                </a:endParaRPr>
              </a:p>
            </p:txBody>
          </p:sp>
          <p:cxnSp>
            <p:nvCxnSpPr>
              <p:cNvPr id="112" name="Straight Connector 111"/>
              <p:cNvCxnSpPr>
                <a:stCxn id="111" idx="2"/>
                <a:endCxn id="110" idx="0"/>
              </p:cNvCxnSpPr>
              <p:nvPr/>
            </p:nvCxnSpPr>
            <p:spPr>
              <a:xfrm>
                <a:off x="948973" y="4576257"/>
                <a:ext cx="252444" cy="2649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0" idx="2"/>
                <a:endCxn id="109" idx="0"/>
              </p:cNvCxnSpPr>
              <p:nvPr/>
            </p:nvCxnSpPr>
            <p:spPr>
              <a:xfrm>
                <a:off x="1327417" y="4967199"/>
                <a:ext cx="261063" cy="302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113"/>
              <p:cNvSpPr/>
              <p:nvPr/>
            </p:nvSpPr>
            <p:spPr>
              <a:xfrm flipH="1">
                <a:off x="806909" y="4244691"/>
                <a:ext cx="180181" cy="205582"/>
              </a:xfrm>
              <a:custGeom>
                <a:avLst/>
                <a:gdLst>
                  <a:gd name="connsiteX0" fmla="*/ 0 w 180181"/>
                  <a:gd name="connsiteY0" fmla="*/ 794 h 205582"/>
                  <a:gd name="connsiteX1" fmla="*/ 109538 w 180181"/>
                  <a:gd name="connsiteY1" fmla="*/ 19844 h 205582"/>
                  <a:gd name="connsiteX2" fmla="*/ 52388 w 180181"/>
                  <a:gd name="connsiteY2" fmla="*/ 119857 h 205582"/>
                  <a:gd name="connsiteX3" fmla="*/ 161925 w 180181"/>
                  <a:gd name="connsiteY3" fmla="*/ 153194 h 205582"/>
                  <a:gd name="connsiteX4" fmla="*/ 161925 w 180181"/>
                  <a:gd name="connsiteY4" fmla="*/ 205582 h 205582"/>
                  <a:gd name="connsiteX5" fmla="*/ 161925 w 180181"/>
                  <a:gd name="connsiteY5" fmla="*/ 205582 h 205582"/>
                  <a:gd name="connsiteX6" fmla="*/ 161925 w 180181"/>
                  <a:gd name="connsiteY6" fmla="*/ 205582 h 2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181" h="205582">
                    <a:moveTo>
                      <a:pt x="0" y="794"/>
                    </a:moveTo>
                    <a:cubicBezTo>
                      <a:pt x="50403" y="397"/>
                      <a:pt x="100807" y="0"/>
                      <a:pt x="109538" y="19844"/>
                    </a:cubicBezTo>
                    <a:cubicBezTo>
                      <a:pt x="118269" y="39688"/>
                      <a:pt x="43657" y="97632"/>
                      <a:pt x="52388" y="119857"/>
                    </a:cubicBezTo>
                    <a:cubicBezTo>
                      <a:pt x="61119" y="142082"/>
                      <a:pt x="143669" y="138907"/>
                      <a:pt x="161925" y="153194"/>
                    </a:cubicBezTo>
                    <a:cubicBezTo>
                      <a:pt x="180181" y="167481"/>
                      <a:pt x="161925" y="205582"/>
                      <a:pt x="161925" y="205582"/>
                    </a:cubicBezTo>
                    <a:lnTo>
                      <a:pt x="161925" y="205582"/>
                    </a:lnTo>
                    <a:lnTo>
                      <a:pt x="161925" y="205582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15" name="Isosceles Triangle 114"/>
              <p:cNvSpPr/>
              <p:nvPr/>
            </p:nvSpPr>
            <p:spPr>
              <a:xfrm flipH="1">
                <a:off x="1084548" y="560201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16" name="สี่เหลี่ยมผืนผ้า 156"/>
              <p:cNvSpPr/>
              <p:nvPr/>
            </p:nvSpPr>
            <p:spPr>
              <a:xfrm flipH="1">
                <a:off x="1126958" y="571934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H="1">
                <a:off x="642910" y="527912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18" name="สี่เหลี่ยมผืนผ้า 156"/>
              <p:cNvSpPr/>
              <p:nvPr/>
            </p:nvSpPr>
            <p:spPr>
              <a:xfrm flipH="1">
                <a:off x="685320" y="539645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19" name="Isosceles Triangle 118"/>
              <p:cNvSpPr/>
              <p:nvPr/>
            </p:nvSpPr>
            <p:spPr>
              <a:xfrm flipH="1">
                <a:off x="214282" y="4850495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0" name="สี่เหลี่ยมผืนผ้า 156"/>
              <p:cNvSpPr/>
              <p:nvPr/>
            </p:nvSpPr>
            <p:spPr>
              <a:xfrm flipH="1">
                <a:off x="256692" y="4967824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T0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21" name="Isosceles Triangle 120"/>
              <p:cNvSpPr/>
              <p:nvPr/>
            </p:nvSpPr>
            <p:spPr>
              <a:xfrm flipH="1">
                <a:off x="1671597" y="5602013"/>
                <a:ext cx="428628" cy="324000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2" name="สี่เหลี่ยมผืนผ้า 156"/>
              <p:cNvSpPr/>
              <p:nvPr/>
            </p:nvSpPr>
            <p:spPr>
              <a:xfrm flipH="1">
                <a:off x="1714007" y="5719342"/>
                <a:ext cx="40958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T3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123" name="Straight Connector 122"/>
              <p:cNvCxnSpPr>
                <a:stCxn id="109" idx="2"/>
                <a:endCxn id="121" idx="0"/>
              </p:cNvCxnSpPr>
              <p:nvPr/>
            </p:nvCxnSpPr>
            <p:spPr>
              <a:xfrm>
                <a:off x="1714480" y="5395827"/>
                <a:ext cx="176193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09" idx="6"/>
                <a:endCxn id="115" idx="0"/>
              </p:cNvCxnSpPr>
              <p:nvPr/>
            </p:nvCxnSpPr>
            <p:spPr>
              <a:xfrm flipH="1">
                <a:off x="1303624" y="5395827"/>
                <a:ext cx="158856" cy="2061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110" idx="6"/>
                <a:endCxn id="117" idx="0"/>
              </p:cNvCxnSpPr>
              <p:nvPr/>
            </p:nvCxnSpPr>
            <p:spPr>
              <a:xfrm rot="10800000" flipV="1">
                <a:off x="861987" y="4967199"/>
                <a:ext cx="213431" cy="3119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stCxn id="111" idx="6"/>
                <a:endCxn id="119" idx="0"/>
              </p:cNvCxnSpPr>
              <p:nvPr/>
            </p:nvCxnSpPr>
            <p:spPr>
              <a:xfrm rot="10800000" flipV="1">
                <a:off x="433359" y="4576257"/>
                <a:ext cx="263615" cy="2742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9" name="รูปแบบอิสระ 4"/>
              <p:cNvSpPr/>
              <p:nvPr/>
            </p:nvSpPr>
            <p:spPr>
              <a:xfrm flipH="1">
                <a:off x="571472" y="4335286"/>
                <a:ext cx="495300" cy="236722"/>
              </a:xfrm>
              <a:custGeom>
                <a:avLst/>
                <a:gdLst>
                  <a:gd name="connsiteX0" fmla="*/ 0 w 495300"/>
                  <a:gd name="connsiteY0" fmla="*/ 131947 h 236722"/>
                  <a:gd name="connsiteX1" fmla="*/ 133350 w 495300"/>
                  <a:gd name="connsiteY1" fmla="*/ 8122 h 236722"/>
                  <a:gd name="connsiteX2" fmla="*/ 333375 w 495300"/>
                  <a:gd name="connsiteY2" fmla="*/ 27172 h 236722"/>
                  <a:gd name="connsiteX3" fmla="*/ 466725 w 495300"/>
                  <a:gd name="connsiteY3" fmla="*/ 150997 h 236722"/>
                  <a:gd name="connsiteX4" fmla="*/ 495300 w 495300"/>
                  <a:gd name="connsiteY4" fmla="*/ 236722 h 23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236722">
                    <a:moveTo>
                      <a:pt x="0" y="131947"/>
                    </a:moveTo>
                    <a:cubicBezTo>
                      <a:pt x="38893" y="78766"/>
                      <a:pt x="77787" y="25585"/>
                      <a:pt x="133350" y="8122"/>
                    </a:cubicBezTo>
                    <a:cubicBezTo>
                      <a:pt x="188913" y="-9341"/>
                      <a:pt x="277813" y="3360"/>
                      <a:pt x="333375" y="27172"/>
                    </a:cubicBezTo>
                    <a:cubicBezTo>
                      <a:pt x="388937" y="50984"/>
                      <a:pt x="439738" y="116072"/>
                      <a:pt x="466725" y="150997"/>
                    </a:cubicBezTo>
                    <a:cubicBezTo>
                      <a:pt x="493713" y="185922"/>
                      <a:pt x="494506" y="211322"/>
                      <a:pt x="495300" y="2367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30" name="Group 526"/>
            <p:cNvGrpSpPr/>
            <p:nvPr/>
          </p:nvGrpSpPr>
          <p:grpSpPr>
            <a:xfrm>
              <a:off x="1175012" y="5929330"/>
              <a:ext cx="896658" cy="440770"/>
              <a:chOff x="785786" y="5929330"/>
              <a:chExt cx="896658" cy="440770"/>
            </a:xfrm>
          </p:grpSpPr>
          <p:cxnSp>
            <p:nvCxnSpPr>
              <p:cNvPr id="528" name="Straight Connector 527"/>
              <p:cNvCxnSpPr/>
              <p:nvPr/>
            </p:nvCxnSpPr>
            <p:spPr>
              <a:xfrm rot="16200000" flipH="1">
                <a:off x="853466" y="5988013"/>
                <a:ext cx="108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9" name="Oval 528"/>
              <p:cNvSpPr/>
              <p:nvPr/>
            </p:nvSpPr>
            <p:spPr bwMode="auto">
              <a:xfrm>
                <a:off x="785786" y="6059649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530" name="Straight Connector 529"/>
              <p:cNvCxnSpPr/>
              <p:nvPr/>
            </p:nvCxnSpPr>
            <p:spPr>
              <a:xfrm rot="16200000" flipH="1">
                <a:off x="1498124" y="5983330"/>
                <a:ext cx="108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Oval 530"/>
              <p:cNvSpPr/>
              <p:nvPr/>
            </p:nvSpPr>
            <p:spPr bwMode="auto">
              <a:xfrm>
                <a:off x="1430444" y="6054966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532" name="TextBox 531"/>
              <p:cNvSpPr txBox="1"/>
              <p:nvPr/>
            </p:nvSpPr>
            <p:spPr>
              <a:xfrm>
                <a:off x="1029973" y="6000768"/>
                <a:ext cx="39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538" name="Rectangle 537"/>
          <p:cNvSpPr/>
          <p:nvPr/>
        </p:nvSpPr>
        <p:spPr>
          <a:xfrm>
            <a:off x="214282" y="804430"/>
            <a:ext cx="8715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x  = 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1</a:t>
            </a:r>
            <a:r>
              <a:rPr lang="en-US" sz="1600" baseline="30000" dirty="0">
                <a:solidFill>
                  <a:prstClr val="black"/>
                </a:solidFill>
                <a:latin typeface="Comic Sans MS" pitchFamily="66" charset="0"/>
              </a:rPr>
              <a:t>st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 unbalanced node,  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y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= son of x,  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z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= son of y       </a:t>
            </a:r>
            <a:r>
              <a:rPr lang="en-US" sz="2000" dirty="0">
                <a:solidFill>
                  <a:srgbClr val="0000FF"/>
                </a:solidFill>
                <a:latin typeface="Arial Black" pitchFamily="34" charset="0"/>
              </a:rPr>
              <a:t>A &lt; B &lt; C       </a:t>
            </a:r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T0&lt;T1&lt;T2&lt;T3 </a:t>
            </a:r>
            <a:r>
              <a:rPr lang="en-US" sz="2000" dirty="0">
                <a:solidFill>
                  <a:srgbClr val="0000FF"/>
                </a:solidFill>
                <a:latin typeface="Arial Black" pitchFamily="34" charset="0"/>
              </a:rPr>
              <a:t>    </a:t>
            </a:r>
            <a:endParaRPr lang="th-TH" sz="1600" dirty="0">
              <a:solidFill>
                <a:srgbClr val="0000FF"/>
              </a:solidFill>
              <a:latin typeface="Arial Black" pitchFamily="34" charset="0"/>
            </a:endParaRPr>
          </a:p>
        </p:txBody>
      </p:sp>
      <p:grpSp>
        <p:nvGrpSpPr>
          <p:cNvPr id="31" name="Group 538"/>
          <p:cNvGrpSpPr/>
          <p:nvPr/>
        </p:nvGrpSpPr>
        <p:grpSpPr>
          <a:xfrm>
            <a:off x="2775568" y="1492782"/>
            <a:ext cx="1568460" cy="930726"/>
            <a:chOff x="2571736" y="1627284"/>
            <a:chExt cx="1568460" cy="930726"/>
          </a:xfrm>
        </p:grpSpPr>
        <p:sp>
          <p:nvSpPr>
            <p:cNvPr id="540" name="Rectangle 539"/>
            <p:cNvSpPr/>
            <p:nvPr/>
          </p:nvSpPr>
          <p:spPr>
            <a:xfrm>
              <a:off x="2571736" y="2115962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A</a:t>
              </a:r>
              <a:endParaRPr lang="th-TH" dirty="0"/>
            </a:p>
          </p:txBody>
        </p:sp>
        <p:sp>
          <p:nvSpPr>
            <p:cNvPr id="541" name="Rectangle 540"/>
            <p:cNvSpPr/>
            <p:nvPr/>
          </p:nvSpPr>
          <p:spPr>
            <a:xfrm>
              <a:off x="3183146" y="1627284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B</a:t>
              </a:r>
              <a:endParaRPr lang="th-TH" dirty="0"/>
            </a:p>
          </p:txBody>
        </p:sp>
        <p:sp>
          <p:nvSpPr>
            <p:cNvPr id="542" name="Rectangle 541"/>
            <p:cNvSpPr/>
            <p:nvPr/>
          </p:nvSpPr>
          <p:spPr>
            <a:xfrm>
              <a:off x="3756758" y="2157900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C</a:t>
              </a:r>
              <a:endParaRPr lang="th-TH" dirty="0"/>
            </a:p>
          </p:txBody>
        </p:sp>
      </p:grpSp>
      <p:grpSp>
        <p:nvGrpSpPr>
          <p:cNvPr id="32" name="Group 542"/>
          <p:cNvGrpSpPr/>
          <p:nvPr/>
        </p:nvGrpSpPr>
        <p:grpSpPr>
          <a:xfrm>
            <a:off x="5106774" y="1500174"/>
            <a:ext cx="1568460" cy="930726"/>
            <a:chOff x="2571736" y="1627284"/>
            <a:chExt cx="1568460" cy="930726"/>
          </a:xfrm>
        </p:grpSpPr>
        <p:sp>
          <p:nvSpPr>
            <p:cNvPr id="544" name="Rectangle 543"/>
            <p:cNvSpPr/>
            <p:nvPr/>
          </p:nvSpPr>
          <p:spPr>
            <a:xfrm>
              <a:off x="2571736" y="2115962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A</a:t>
              </a:r>
              <a:endParaRPr lang="th-TH" dirty="0"/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3183146" y="1627284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B</a:t>
              </a:r>
              <a:endParaRPr lang="th-TH" dirty="0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3756758" y="2157900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C</a:t>
              </a:r>
              <a:endParaRPr lang="th-TH" dirty="0"/>
            </a:p>
          </p:txBody>
        </p:sp>
      </p:grpSp>
      <p:grpSp>
        <p:nvGrpSpPr>
          <p:cNvPr id="33" name="Group 546"/>
          <p:cNvGrpSpPr/>
          <p:nvPr/>
        </p:nvGrpSpPr>
        <p:grpSpPr>
          <a:xfrm>
            <a:off x="2428860" y="4276832"/>
            <a:ext cx="1568460" cy="930726"/>
            <a:chOff x="2571736" y="1627284"/>
            <a:chExt cx="1568460" cy="930726"/>
          </a:xfrm>
        </p:grpSpPr>
        <p:sp>
          <p:nvSpPr>
            <p:cNvPr id="548" name="Rectangle 547"/>
            <p:cNvSpPr/>
            <p:nvPr/>
          </p:nvSpPr>
          <p:spPr>
            <a:xfrm>
              <a:off x="2571736" y="2115962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A</a:t>
              </a:r>
              <a:endParaRPr lang="th-TH" dirty="0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3120082" y="1627284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B</a:t>
              </a:r>
              <a:endParaRPr lang="th-TH" dirty="0"/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3756758" y="2157900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C</a:t>
              </a:r>
              <a:endParaRPr lang="th-TH" dirty="0"/>
            </a:p>
          </p:txBody>
        </p:sp>
      </p:grpSp>
      <p:grpSp>
        <p:nvGrpSpPr>
          <p:cNvPr id="34" name="Group 550"/>
          <p:cNvGrpSpPr/>
          <p:nvPr/>
        </p:nvGrpSpPr>
        <p:grpSpPr>
          <a:xfrm>
            <a:off x="4760066" y="4284224"/>
            <a:ext cx="1568460" cy="930726"/>
            <a:chOff x="2571736" y="1627284"/>
            <a:chExt cx="1568460" cy="930726"/>
          </a:xfrm>
        </p:grpSpPr>
        <p:sp>
          <p:nvSpPr>
            <p:cNvPr id="552" name="Rectangle 551"/>
            <p:cNvSpPr/>
            <p:nvPr/>
          </p:nvSpPr>
          <p:spPr>
            <a:xfrm>
              <a:off x="2571736" y="2115962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A</a:t>
              </a:r>
              <a:endParaRPr lang="th-TH" dirty="0"/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3183146" y="1627284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B</a:t>
              </a:r>
              <a:endParaRPr lang="th-TH" dirty="0"/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3756758" y="2157900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C</a:t>
              </a:r>
              <a:endParaRPr lang="th-TH" dirty="0"/>
            </a:p>
          </p:txBody>
        </p:sp>
      </p:grpSp>
      <p:sp>
        <p:nvSpPr>
          <p:cNvPr id="557" name="TextBox 556"/>
          <p:cNvSpPr txBox="1"/>
          <p:nvPr/>
        </p:nvSpPr>
        <p:spPr>
          <a:xfrm>
            <a:off x="6985686" y="2571744"/>
            <a:ext cx="1944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B</a:t>
            </a:r>
            <a:r>
              <a:rPr lang="en-US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ตัวค่ากลาง </a:t>
            </a:r>
            <a:b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</a:b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เป็น </a:t>
            </a:r>
            <a:r>
              <a:rPr lang="en-US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root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ใหม่ เสมอ</a:t>
            </a:r>
            <a:endParaRPr lang="th-TH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58" name="TextBox 557"/>
          <p:cNvSpPr txBox="1"/>
          <p:nvPr/>
        </p:nvSpPr>
        <p:spPr>
          <a:xfrm>
            <a:off x="6985718" y="3357562"/>
            <a:ext cx="1944000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Height(Tj)</a:t>
            </a:r>
            <a:r>
              <a:rPr lang="en-US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= h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ตัวเดียว </a:t>
            </a:r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Tj</a:t>
            </a:r>
            <a:r>
              <a:rPr lang="th-TH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คือตัวที่คู่กับ </a:t>
            </a:r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Ti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ที่ </a:t>
            </a:r>
            <a:r>
              <a:rPr lang="en-US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insert node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ใหม่เข้าไป </a:t>
            </a:r>
          </a:p>
          <a:p>
            <a:pPr>
              <a:buFont typeface="Arial" pitchFamily="34" charset="0"/>
              <a:buChar char="•"/>
            </a:pP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นอกนั้น </a:t>
            </a:r>
            <a:r>
              <a:rPr lang="en-US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height(T) = h+1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หมด</a:t>
            </a:r>
            <a:endParaRPr lang="th-TH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59" name="Rectangle 558"/>
          <p:cNvSpPr/>
          <p:nvPr/>
        </p:nvSpPr>
        <p:spPr>
          <a:xfrm>
            <a:off x="3080176" y="3071810"/>
            <a:ext cx="401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Tj</a:t>
            </a:r>
            <a:endParaRPr lang="th-TH" dirty="0"/>
          </a:p>
        </p:txBody>
      </p:sp>
      <p:sp>
        <p:nvSpPr>
          <p:cNvPr id="560" name="Rectangle 559"/>
          <p:cNvSpPr/>
          <p:nvPr/>
        </p:nvSpPr>
        <p:spPr>
          <a:xfrm>
            <a:off x="4788024" y="3071810"/>
            <a:ext cx="401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Tj</a:t>
            </a:r>
            <a:endParaRPr lang="th-TH" dirty="0"/>
          </a:p>
        </p:txBody>
      </p:sp>
      <p:sp>
        <p:nvSpPr>
          <p:cNvPr id="561" name="Rectangle 560"/>
          <p:cNvSpPr/>
          <p:nvPr/>
        </p:nvSpPr>
        <p:spPr>
          <a:xfrm>
            <a:off x="3882896" y="5876528"/>
            <a:ext cx="401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Tj</a:t>
            </a:r>
            <a:endParaRPr lang="th-TH" dirty="0"/>
          </a:p>
        </p:txBody>
      </p:sp>
      <p:sp>
        <p:nvSpPr>
          <p:cNvPr id="562" name="Rectangle 561"/>
          <p:cNvSpPr/>
          <p:nvPr/>
        </p:nvSpPr>
        <p:spPr>
          <a:xfrm>
            <a:off x="5698260" y="5876528"/>
            <a:ext cx="401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Tj</a:t>
            </a:r>
            <a:endParaRPr lang="th-TH" dirty="0"/>
          </a:p>
        </p:txBody>
      </p:sp>
      <p:sp>
        <p:nvSpPr>
          <p:cNvPr id="563" name="TextBox 562"/>
          <p:cNvSpPr txBox="1"/>
          <p:nvPr/>
        </p:nvSpPr>
        <p:spPr>
          <a:xfrm>
            <a:off x="6985718" y="2037132"/>
            <a:ext cx="1944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สรุปรูปผลลัพธ์</a:t>
            </a:r>
            <a:endParaRPr lang="th-TH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4139952" y="4581128"/>
            <a:ext cx="396000" cy="369332"/>
          </a:xfrm>
          <a:prstGeom prst="rect">
            <a:avLst/>
          </a:prstGeom>
          <a:solidFill>
            <a:srgbClr val="FFCD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th-TH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572000" y="1844824"/>
            <a:ext cx="396000" cy="369332"/>
          </a:xfrm>
          <a:prstGeom prst="rect">
            <a:avLst/>
          </a:prstGeom>
          <a:solidFill>
            <a:srgbClr val="FFCD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th-TH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Rotations in AVL</a:t>
            </a:r>
            <a:endParaRPr lang="th-TH" dirty="0"/>
          </a:p>
        </p:txBody>
      </p:sp>
      <p:sp>
        <p:nvSpPr>
          <p:cNvPr id="389" name="Content Placeholder 38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Right </a:t>
            </a:r>
            <a:r>
              <a:rPr lang="en-US" dirty="0">
                <a:solidFill>
                  <a:srgbClr val="0070C0"/>
                </a:solidFill>
              </a:rPr>
              <a:t>subtree of </a:t>
            </a:r>
            <a:r>
              <a:rPr lang="en-US" dirty="0"/>
              <a:t>left</a:t>
            </a:r>
            <a:r>
              <a:rPr lang="en-US" dirty="0">
                <a:solidFill>
                  <a:srgbClr val="0070C0"/>
                </a:solidFill>
              </a:rPr>
              <a:t> 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endParaRPr lang="th-TH" dirty="0"/>
          </a:p>
        </p:txBody>
      </p:sp>
      <p:sp>
        <p:nvSpPr>
          <p:cNvPr id="390" name="Content Placeholder 38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3. 	Left </a:t>
            </a:r>
            <a:r>
              <a:rPr lang="en-US" dirty="0">
                <a:solidFill>
                  <a:srgbClr val="0070C0"/>
                </a:solidFill>
              </a:rPr>
              <a:t>subtree of </a:t>
            </a:r>
            <a:r>
              <a:rPr lang="en-US" dirty="0">
                <a:solidFill>
                  <a:prstClr val="black"/>
                </a:solidFill>
              </a:rPr>
              <a:t>right </a:t>
            </a:r>
            <a:r>
              <a:rPr lang="en-US" dirty="0">
                <a:solidFill>
                  <a:srgbClr val="0070C0"/>
                </a:solidFill>
              </a:rPr>
              <a:t>son of </a:t>
            </a:r>
            <a:r>
              <a:rPr lang="en-US" dirty="0">
                <a:solidFill>
                  <a:srgbClr val="C00000"/>
                </a:solidFill>
              </a:rPr>
              <a:t>x</a:t>
            </a:r>
            <a:endParaRPr lang="th-TH" dirty="0">
              <a:solidFill>
                <a:prstClr val="black"/>
              </a:solidFill>
            </a:endParaRPr>
          </a:p>
        </p:txBody>
      </p:sp>
      <p:cxnSp>
        <p:nvCxnSpPr>
          <p:cNvPr id="309" name="Straight Connector 308"/>
          <p:cNvCxnSpPr/>
          <p:nvPr/>
        </p:nvCxnSpPr>
        <p:spPr>
          <a:xfrm flipV="1">
            <a:off x="214282" y="3815923"/>
            <a:ext cx="626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08"/>
          <p:cNvGrpSpPr/>
          <p:nvPr/>
        </p:nvGrpSpPr>
        <p:grpSpPr>
          <a:xfrm>
            <a:off x="285720" y="4302022"/>
            <a:ext cx="1512687" cy="2220130"/>
            <a:chOff x="285720" y="4122260"/>
            <a:chExt cx="1512687" cy="2220130"/>
          </a:xfrm>
        </p:grpSpPr>
        <p:sp>
          <p:nvSpPr>
            <p:cNvPr id="206" name="สี่เหลี่ยมผืนผ้า 156"/>
            <p:cNvSpPr/>
            <p:nvPr/>
          </p:nvSpPr>
          <p:spPr>
            <a:xfrm flipH="1">
              <a:off x="1388822" y="5264129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197" name="Oval 196"/>
            <p:cNvSpPr/>
            <p:nvPr/>
          </p:nvSpPr>
          <p:spPr bwMode="auto">
            <a:xfrm flipH="1">
              <a:off x="806528" y="5240822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z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98" name="Oval 197"/>
            <p:cNvSpPr/>
            <p:nvPr/>
          </p:nvSpPr>
          <p:spPr bwMode="auto">
            <a:xfrm flipH="1">
              <a:off x="1105290" y="4812194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y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199" name="Oval 198"/>
            <p:cNvSpPr/>
            <p:nvPr/>
          </p:nvSpPr>
          <p:spPr bwMode="auto">
            <a:xfrm flipH="1">
              <a:off x="701338" y="4421252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x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200" name="Straight Connector 199"/>
            <p:cNvCxnSpPr>
              <a:stCxn id="199" idx="2"/>
              <a:endCxn id="198" idx="0"/>
            </p:cNvCxnSpPr>
            <p:nvPr/>
          </p:nvCxnSpPr>
          <p:spPr>
            <a:xfrm rot="10800000" flipH="1" flipV="1">
              <a:off x="953338" y="4547252"/>
              <a:ext cx="277952" cy="2649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98" idx="6"/>
              <a:endCxn id="197" idx="0"/>
            </p:cNvCxnSpPr>
            <p:nvPr/>
          </p:nvCxnSpPr>
          <p:spPr>
            <a:xfrm flipH="1">
              <a:off x="932528" y="4938194"/>
              <a:ext cx="172762" cy="302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Freeform 201"/>
            <p:cNvSpPr/>
            <p:nvPr/>
          </p:nvSpPr>
          <p:spPr>
            <a:xfrm flipH="1">
              <a:off x="811274" y="4215686"/>
              <a:ext cx="180181" cy="205582"/>
            </a:xfrm>
            <a:custGeom>
              <a:avLst/>
              <a:gdLst>
                <a:gd name="connsiteX0" fmla="*/ 0 w 180181"/>
                <a:gd name="connsiteY0" fmla="*/ 794 h 205582"/>
                <a:gd name="connsiteX1" fmla="*/ 109538 w 180181"/>
                <a:gd name="connsiteY1" fmla="*/ 19844 h 205582"/>
                <a:gd name="connsiteX2" fmla="*/ 52388 w 180181"/>
                <a:gd name="connsiteY2" fmla="*/ 119857 h 205582"/>
                <a:gd name="connsiteX3" fmla="*/ 161925 w 180181"/>
                <a:gd name="connsiteY3" fmla="*/ 153194 h 205582"/>
                <a:gd name="connsiteX4" fmla="*/ 161925 w 180181"/>
                <a:gd name="connsiteY4" fmla="*/ 205582 h 205582"/>
                <a:gd name="connsiteX5" fmla="*/ 161925 w 180181"/>
                <a:gd name="connsiteY5" fmla="*/ 205582 h 205582"/>
                <a:gd name="connsiteX6" fmla="*/ 161925 w 180181"/>
                <a:gd name="connsiteY6" fmla="*/ 205582 h 20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81" h="205582">
                  <a:moveTo>
                    <a:pt x="0" y="794"/>
                  </a:moveTo>
                  <a:cubicBezTo>
                    <a:pt x="50403" y="397"/>
                    <a:pt x="100807" y="0"/>
                    <a:pt x="109538" y="19844"/>
                  </a:cubicBezTo>
                  <a:cubicBezTo>
                    <a:pt x="118269" y="39688"/>
                    <a:pt x="43657" y="97632"/>
                    <a:pt x="52388" y="119857"/>
                  </a:cubicBezTo>
                  <a:cubicBezTo>
                    <a:pt x="61119" y="142082"/>
                    <a:pt x="143669" y="138907"/>
                    <a:pt x="161925" y="153194"/>
                  </a:cubicBezTo>
                  <a:cubicBezTo>
                    <a:pt x="180181" y="167481"/>
                    <a:pt x="161925" y="205582"/>
                    <a:pt x="161925" y="205582"/>
                  </a:cubicBezTo>
                  <a:lnTo>
                    <a:pt x="161925" y="205582"/>
                  </a:lnTo>
                  <a:lnTo>
                    <a:pt x="161925" y="20558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3" name="Isosceles Triangle 202"/>
            <p:cNvSpPr/>
            <p:nvPr/>
          </p:nvSpPr>
          <p:spPr>
            <a:xfrm flipH="1">
              <a:off x="428596" y="5573008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4" name="สี่เหลี่ยมผืนผ้า 156"/>
            <p:cNvSpPr/>
            <p:nvPr/>
          </p:nvSpPr>
          <p:spPr>
            <a:xfrm flipH="1">
              <a:off x="457151" y="5690337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205" name="Isosceles Triangle 204"/>
            <p:cNvSpPr/>
            <p:nvPr/>
          </p:nvSpPr>
          <p:spPr>
            <a:xfrm flipH="1">
              <a:off x="1357290" y="5134856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7" name="Isosceles Triangle 206"/>
            <p:cNvSpPr/>
            <p:nvPr/>
          </p:nvSpPr>
          <p:spPr>
            <a:xfrm flipH="1">
              <a:off x="285720" y="4821490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8" name="สี่เหลี่ยมผืนผ้า 156"/>
            <p:cNvSpPr/>
            <p:nvPr/>
          </p:nvSpPr>
          <p:spPr>
            <a:xfrm flipH="1">
              <a:off x="314275" y="4938819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209" name="Isosceles Triangle 208"/>
            <p:cNvSpPr/>
            <p:nvPr/>
          </p:nvSpPr>
          <p:spPr>
            <a:xfrm flipH="1">
              <a:off x="1058528" y="5573008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0" name="สี่เหลี่ยมผืนผ้า 156"/>
            <p:cNvSpPr/>
            <p:nvPr/>
          </p:nvSpPr>
          <p:spPr>
            <a:xfrm flipH="1">
              <a:off x="1087083" y="5690337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211" name="Straight Connector 210"/>
            <p:cNvCxnSpPr>
              <a:stCxn id="197" idx="2"/>
              <a:endCxn id="209" idx="0"/>
            </p:cNvCxnSpPr>
            <p:nvPr/>
          </p:nvCxnSpPr>
          <p:spPr>
            <a:xfrm rot="10800000" flipH="1" flipV="1">
              <a:off x="1058528" y="5366822"/>
              <a:ext cx="21907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97" idx="6"/>
              <a:endCxn id="203" idx="0"/>
            </p:cNvCxnSpPr>
            <p:nvPr/>
          </p:nvCxnSpPr>
          <p:spPr>
            <a:xfrm flipH="1">
              <a:off x="647672" y="5366822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198" idx="2"/>
              <a:endCxn id="205" idx="0"/>
            </p:cNvCxnSpPr>
            <p:nvPr/>
          </p:nvCxnSpPr>
          <p:spPr>
            <a:xfrm rot="10800000" flipH="1" flipV="1">
              <a:off x="1357290" y="4938194"/>
              <a:ext cx="219076" cy="1966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199" idx="6"/>
              <a:endCxn id="207" idx="0"/>
            </p:cNvCxnSpPr>
            <p:nvPr/>
          </p:nvCxnSpPr>
          <p:spPr>
            <a:xfrm flipH="1">
              <a:off x="504796" y="4547252"/>
              <a:ext cx="196542" cy="274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499"/>
            <p:cNvGrpSpPr/>
            <p:nvPr/>
          </p:nvGrpSpPr>
          <p:grpSpPr>
            <a:xfrm>
              <a:off x="500034" y="5901620"/>
              <a:ext cx="896658" cy="440770"/>
              <a:chOff x="785786" y="5929330"/>
              <a:chExt cx="896658" cy="440770"/>
            </a:xfrm>
          </p:grpSpPr>
          <p:cxnSp>
            <p:nvCxnSpPr>
              <p:cNvPr id="362" name="Straight Connector 361"/>
              <p:cNvCxnSpPr/>
              <p:nvPr/>
            </p:nvCxnSpPr>
            <p:spPr>
              <a:xfrm rot="16200000" flipH="1">
                <a:off x="853466" y="5988013"/>
                <a:ext cx="108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3" name="Oval 362"/>
              <p:cNvSpPr/>
              <p:nvPr/>
            </p:nvSpPr>
            <p:spPr bwMode="auto">
              <a:xfrm>
                <a:off x="785786" y="6059649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365" name="Straight Connector 364"/>
              <p:cNvCxnSpPr/>
              <p:nvPr/>
            </p:nvCxnSpPr>
            <p:spPr>
              <a:xfrm rot="16200000" flipH="1">
                <a:off x="1498124" y="5983330"/>
                <a:ext cx="108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6" name="Oval 365"/>
              <p:cNvSpPr/>
              <p:nvPr/>
            </p:nvSpPr>
            <p:spPr bwMode="auto">
              <a:xfrm>
                <a:off x="1430444" y="6054966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67" name="TextBox 366"/>
              <p:cNvSpPr txBox="1"/>
              <p:nvPr/>
            </p:nvSpPr>
            <p:spPr>
              <a:xfrm>
                <a:off x="1029973" y="6000768"/>
                <a:ext cx="39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" name="Group 412"/>
            <p:cNvGrpSpPr/>
            <p:nvPr/>
          </p:nvGrpSpPr>
          <p:grpSpPr>
            <a:xfrm>
              <a:off x="1004866" y="4509323"/>
              <a:ext cx="495300" cy="458301"/>
              <a:chOff x="5505460" y="4537033"/>
              <a:chExt cx="495300" cy="458301"/>
            </a:xfrm>
          </p:grpSpPr>
          <p:sp>
            <p:nvSpPr>
              <p:cNvPr id="401" name="รูปแบบอิสระ 4"/>
              <p:cNvSpPr/>
              <p:nvPr/>
            </p:nvSpPr>
            <p:spPr>
              <a:xfrm>
                <a:off x="5505460" y="4758612"/>
                <a:ext cx="495300" cy="236722"/>
              </a:xfrm>
              <a:custGeom>
                <a:avLst/>
                <a:gdLst>
                  <a:gd name="connsiteX0" fmla="*/ 0 w 495300"/>
                  <a:gd name="connsiteY0" fmla="*/ 131947 h 236722"/>
                  <a:gd name="connsiteX1" fmla="*/ 133350 w 495300"/>
                  <a:gd name="connsiteY1" fmla="*/ 8122 h 236722"/>
                  <a:gd name="connsiteX2" fmla="*/ 333375 w 495300"/>
                  <a:gd name="connsiteY2" fmla="*/ 27172 h 236722"/>
                  <a:gd name="connsiteX3" fmla="*/ 466725 w 495300"/>
                  <a:gd name="connsiteY3" fmla="*/ 150997 h 236722"/>
                  <a:gd name="connsiteX4" fmla="*/ 495300 w 495300"/>
                  <a:gd name="connsiteY4" fmla="*/ 236722 h 23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236722">
                    <a:moveTo>
                      <a:pt x="0" y="131947"/>
                    </a:moveTo>
                    <a:cubicBezTo>
                      <a:pt x="38893" y="78766"/>
                      <a:pt x="77787" y="25585"/>
                      <a:pt x="133350" y="8122"/>
                    </a:cubicBezTo>
                    <a:cubicBezTo>
                      <a:pt x="188913" y="-9341"/>
                      <a:pt x="277813" y="3360"/>
                      <a:pt x="333375" y="27172"/>
                    </a:cubicBezTo>
                    <a:cubicBezTo>
                      <a:pt x="388937" y="50984"/>
                      <a:pt x="439738" y="116072"/>
                      <a:pt x="466725" y="150997"/>
                    </a:cubicBezTo>
                    <a:cubicBezTo>
                      <a:pt x="493713" y="185922"/>
                      <a:pt x="494506" y="211322"/>
                      <a:pt x="495300" y="2367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06" name="สี่เหลี่ยมผืนผ้า 156"/>
              <p:cNvSpPr/>
              <p:nvPr/>
            </p:nvSpPr>
            <p:spPr>
              <a:xfrm>
                <a:off x="5579890" y="4537033"/>
                <a:ext cx="252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1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p:grpSp>
        <p:grpSp>
          <p:nvGrpSpPr>
            <p:cNvPr id="6" name="Group 411"/>
            <p:cNvGrpSpPr/>
            <p:nvPr/>
          </p:nvGrpSpPr>
          <p:grpSpPr>
            <a:xfrm>
              <a:off x="560220" y="4122260"/>
              <a:ext cx="495300" cy="444446"/>
              <a:chOff x="5060814" y="4149970"/>
              <a:chExt cx="495300" cy="444446"/>
            </a:xfrm>
          </p:grpSpPr>
          <p:sp>
            <p:nvSpPr>
              <p:cNvPr id="403" name="รูปแบบอิสระ 4"/>
              <p:cNvSpPr/>
              <p:nvPr/>
            </p:nvSpPr>
            <p:spPr>
              <a:xfrm flipH="1">
                <a:off x="5060814" y="4357694"/>
                <a:ext cx="495300" cy="236722"/>
              </a:xfrm>
              <a:custGeom>
                <a:avLst/>
                <a:gdLst>
                  <a:gd name="connsiteX0" fmla="*/ 0 w 495300"/>
                  <a:gd name="connsiteY0" fmla="*/ 131947 h 236722"/>
                  <a:gd name="connsiteX1" fmla="*/ 133350 w 495300"/>
                  <a:gd name="connsiteY1" fmla="*/ 8122 h 236722"/>
                  <a:gd name="connsiteX2" fmla="*/ 333375 w 495300"/>
                  <a:gd name="connsiteY2" fmla="*/ 27172 h 236722"/>
                  <a:gd name="connsiteX3" fmla="*/ 466725 w 495300"/>
                  <a:gd name="connsiteY3" fmla="*/ 150997 h 236722"/>
                  <a:gd name="connsiteX4" fmla="*/ 495300 w 495300"/>
                  <a:gd name="connsiteY4" fmla="*/ 236722 h 23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236722">
                    <a:moveTo>
                      <a:pt x="0" y="131947"/>
                    </a:moveTo>
                    <a:cubicBezTo>
                      <a:pt x="38893" y="78766"/>
                      <a:pt x="77787" y="25585"/>
                      <a:pt x="133350" y="8122"/>
                    </a:cubicBezTo>
                    <a:cubicBezTo>
                      <a:pt x="188913" y="-9341"/>
                      <a:pt x="277813" y="3360"/>
                      <a:pt x="333375" y="27172"/>
                    </a:cubicBezTo>
                    <a:cubicBezTo>
                      <a:pt x="388937" y="50984"/>
                      <a:pt x="439738" y="116072"/>
                      <a:pt x="466725" y="150997"/>
                    </a:cubicBezTo>
                    <a:cubicBezTo>
                      <a:pt x="493713" y="185922"/>
                      <a:pt x="494506" y="211322"/>
                      <a:pt x="495300" y="236722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07" name="สี่เหลี่ยมผืนผ้า 156"/>
              <p:cNvSpPr/>
              <p:nvPr/>
            </p:nvSpPr>
            <p:spPr>
              <a:xfrm>
                <a:off x="5177256" y="4149970"/>
                <a:ext cx="252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latin typeface="Comic Sans MS" pitchFamily="66" charset="0"/>
                  </a:rPr>
                  <a:t>2</a:t>
                </a:r>
                <a:endParaRPr lang="th-TH" sz="1200" b="1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p:grpSp>
      </p:grpSp>
      <p:sp>
        <p:nvSpPr>
          <p:cNvPr id="226" name="Rectangle 225"/>
          <p:cNvSpPr/>
          <p:nvPr/>
        </p:nvSpPr>
        <p:spPr>
          <a:xfrm>
            <a:off x="214282" y="804430"/>
            <a:ext cx="8715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x  = 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1</a:t>
            </a:r>
            <a:r>
              <a:rPr lang="en-US" sz="1600" baseline="30000" dirty="0">
                <a:solidFill>
                  <a:prstClr val="black"/>
                </a:solidFill>
                <a:latin typeface="Comic Sans MS" pitchFamily="66" charset="0"/>
              </a:rPr>
              <a:t>st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 unbalanced node,  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y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= son of x,  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z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= son of y       </a:t>
            </a:r>
            <a:r>
              <a:rPr lang="en-US" sz="2000" dirty="0">
                <a:solidFill>
                  <a:srgbClr val="0000FF"/>
                </a:solidFill>
                <a:latin typeface="Arial Black" pitchFamily="34" charset="0"/>
              </a:rPr>
              <a:t>A &lt; B &lt; C       </a:t>
            </a:r>
            <a:r>
              <a:rPr lang="en-US" sz="1400" dirty="0">
                <a:solidFill>
                  <a:srgbClr val="0000FF"/>
                </a:solidFill>
                <a:latin typeface="Arial Black" pitchFamily="34" charset="0"/>
              </a:rPr>
              <a:t>T0&lt;T1&lt;T2&lt;T3 </a:t>
            </a:r>
            <a:r>
              <a:rPr lang="en-US" sz="2000" dirty="0">
                <a:solidFill>
                  <a:srgbClr val="0000FF"/>
                </a:solidFill>
                <a:latin typeface="Arial Black" pitchFamily="34" charset="0"/>
              </a:rPr>
              <a:t>    </a:t>
            </a:r>
            <a:endParaRPr lang="th-TH" sz="1600" dirty="0">
              <a:solidFill>
                <a:srgbClr val="0000FF"/>
              </a:solidFill>
              <a:latin typeface="Arial Black" pitchFamily="34" charset="0"/>
            </a:endParaRPr>
          </a:p>
        </p:txBody>
      </p:sp>
      <p:grpSp>
        <p:nvGrpSpPr>
          <p:cNvPr id="7" name="Group 228"/>
          <p:cNvGrpSpPr/>
          <p:nvPr/>
        </p:nvGrpSpPr>
        <p:grpSpPr>
          <a:xfrm>
            <a:off x="2285984" y="1815659"/>
            <a:ext cx="2092965" cy="2041969"/>
            <a:chOff x="6908223" y="4000504"/>
            <a:chExt cx="2092965" cy="2041969"/>
          </a:xfrm>
        </p:grpSpPr>
        <p:sp>
          <p:nvSpPr>
            <p:cNvPr id="234" name="Rectangle 233"/>
            <p:cNvSpPr/>
            <p:nvPr/>
          </p:nvSpPr>
          <p:spPr>
            <a:xfrm>
              <a:off x="7694073" y="4085797"/>
              <a:ext cx="521297" cy="21600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h+3</a:t>
              </a:r>
              <a:endParaRPr lang="th-TH" sz="2400" dirty="0"/>
            </a:p>
          </p:txBody>
        </p:sp>
        <p:sp>
          <p:nvSpPr>
            <p:cNvPr id="235" name="Oval 160"/>
            <p:cNvSpPr/>
            <p:nvPr/>
          </p:nvSpPr>
          <p:spPr bwMode="auto">
            <a:xfrm>
              <a:off x="7288839" y="4968600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236" name="Oval 160"/>
            <p:cNvSpPr/>
            <p:nvPr/>
          </p:nvSpPr>
          <p:spPr bwMode="auto">
            <a:xfrm>
              <a:off x="7820494" y="4500570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8173805" y="4514425"/>
              <a:ext cx="5020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  <p:sp>
          <p:nvSpPr>
            <p:cNvPr id="238" name="Oval 160"/>
            <p:cNvSpPr/>
            <p:nvPr/>
          </p:nvSpPr>
          <p:spPr bwMode="auto">
            <a:xfrm>
              <a:off x="8316681" y="4915343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\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7138587" y="4514425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  <p:sp>
          <p:nvSpPr>
            <p:cNvPr id="248" name="Oval 247"/>
            <p:cNvSpPr/>
            <p:nvPr/>
          </p:nvSpPr>
          <p:spPr bwMode="auto">
            <a:xfrm>
              <a:off x="7286676" y="4753283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y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249" name="Oval 248"/>
            <p:cNvSpPr/>
            <p:nvPr/>
          </p:nvSpPr>
          <p:spPr bwMode="auto">
            <a:xfrm>
              <a:off x="7820494" y="4324655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z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268" name="Straight Connector 267"/>
            <p:cNvCxnSpPr>
              <a:stCxn id="249" idx="2"/>
              <a:endCxn id="248" idx="0"/>
            </p:cNvCxnSpPr>
            <p:nvPr/>
          </p:nvCxnSpPr>
          <p:spPr>
            <a:xfrm rot="10800000" flipV="1">
              <a:off x="7412676" y="4450655"/>
              <a:ext cx="407818" cy="302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Freeform 286"/>
            <p:cNvSpPr/>
            <p:nvPr/>
          </p:nvSpPr>
          <p:spPr>
            <a:xfrm>
              <a:off x="7643866" y="4000504"/>
              <a:ext cx="253713" cy="318993"/>
            </a:xfrm>
            <a:custGeom>
              <a:avLst/>
              <a:gdLst>
                <a:gd name="connsiteX0" fmla="*/ 0 w 180181"/>
                <a:gd name="connsiteY0" fmla="*/ 794 h 205582"/>
                <a:gd name="connsiteX1" fmla="*/ 109538 w 180181"/>
                <a:gd name="connsiteY1" fmla="*/ 19844 h 205582"/>
                <a:gd name="connsiteX2" fmla="*/ 52388 w 180181"/>
                <a:gd name="connsiteY2" fmla="*/ 119857 h 205582"/>
                <a:gd name="connsiteX3" fmla="*/ 161925 w 180181"/>
                <a:gd name="connsiteY3" fmla="*/ 153194 h 205582"/>
                <a:gd name="connsiteX4" fmla="*/ 161925 w 180181"/>
                <a:gd name="connsiteY4" fmla="*/ 205582 h 205582"/>
                <a:gd name="connsiteX5" fmla="*/ 161925 w 180181"/>
                <a:gd name="connsiteY5" fmla="*/ 205582 h 205582"/>
                <a:gd name="connsiteX6" fmla="*/ 161925 w 180181"/>
                <a:gd name="connsiteY6" fmla="*/ 205582 h 20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81" h="205582">
                  <a:moveTo>
                    <a:pt x="0" y="794"/>
                  </a:moveTo>
                  <a:cubicBezTo>
                    <a:pt x="50403" y="397"/>
                    <a:pt x="100807" y="0"/>
                    <a:pt x="109538" y="19844"/>
                  </a:cubicBezTo>
                  <a:cubicBezTo>
                    <a:pt x="118269" y="39688"/>
                    <a:pt x="43657" y="97632"/>
                    <a:pt x="52388" y="119857"/>
                  </a:cubicBezTo>
                  <a:cubicBezTo>
                    <a:pt x="61119" y="142082"/>
                    <a:pt x="143669" y="138907"/>
                    <a:pt x="161925" y="153194"/>
                  </a:cubicBezTo>
                  <a:cubicBezTo>
                    <a:pt x="180181" y="167481"/>
                    <a:pt x="161925" y="205582"/>
                    <a:pt x="161925" y="205582"/>
                  </a:cubicBezTo>
                  <a:lnTo>
                    <a:pt x="161925" y="205582"/>
                  </a:lnTo>
                  <a:lnTo>
                    <a:pt x="161925" y="20558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6" name="Isosceles Triangle 305"/>
            <p:cNvSpPr/>
            <p:nvPr/>
          </p:nvSpPr>
          <p:spPr>
            <a:xfrm>
              <a:off x="7487980" y="5085469"/>
              <a:ext cx="428628" cy="324000"/>
            </a:xfrm>
            <a:prstGeom prst="triangle">
              <a:avLst>
                <a:gd name="adj" fmla="val 48889"/>
              </a:avLst>
            </a:prstGeom>
            <a:solidFill>
              <a:srgbClr val="CCFF33"/>
            </a:solidFill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8" name="สี่เหลี่ยมผืนผ้า 156"/>
            <p:cNvSpPr/>
            <p:nvPr/>
          </p:nvSpPr>
          <p:spPr>
            <a:xfrm>
              <a:off x="7520033" y="5214950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310" name="Isosceles Triangle 309"/>
            <p:cNvSpPr/>
            <p:nvPr/>
          </p:nvSpPr>
          <p:spPr>
            <a:xfrm>
              <a:off x="6929486" y="5085469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2" name="สี่เหลี่ยมผืนผ้า 156"/>
            <p:cNvSpPr/>
            <p:nvPr/>
          </p:nvSpPr>
          <p:spPr>
            <a:xfrm>
              <a:off x="6961539" y="5202798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313" name="Straight Connector 312"/>
            <p:cNvCxnSpPr>
              <a:stCxn id="248" idx="2"/>
              <a:endCxn id="310" idx="0"/>
            </p:cNvCxnSpPr>
            <p:nvPr/>
          </p:nvCxnSpPr>
          <p:spPr>
            <a:xfrm rot="10800000" flipV="1">
              <a:off x="7139038" y="4879283"/>
              <a:ext cx="147638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06" idx="0"/>
            </p:cNvCxnSpPr>
            <p:nvPr/>
          </p:nvCxnSpPr>
          <p:spPr>
            <a:xfrm rot="16200000" flipH="1">
              <a:off x="7485407" y="4873343"/>
              <a:ext cx="227709" cy="196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Oval 315"/>
            <p:cNvSpPr/>
            <p:nvPr/>
          </p:nvSpPr>
          <p:spPr bwMode="auto">
            <a:xfrm>
              <a:off x="8316681" y="4754681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x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317" name="Straight Connector 316"/>
            <p:cNvCxnSpPr>
              <a:stCxn id="249" idx="6"/>
              <a:endCxn id="316" idx="0"/>
            </p:cNvCxnSpPr>
            <p:nvPr/>
          </p:nvCxnSpPr>
          <p:spPr>
            <a:xfrm>
              <a:off x="8072494" y="4450655"/>
              <a:ext cx="370187" cy="304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Isosceles Triangle 318"/>
            <p:cNvSpPr/>
            <p:nvPr/>
          </p:nvSpPr>
          <p:spPr>
            <a:xfrm>
              <a:off x="8517985" y="5086867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0" name="สี่เหลี่ยมผืนผ้า 156"/>
            <p:cNvSpPr/>
            <p:nvPr/>
          </p:nvSpPr>
          <p:spPr>
            <a:xfrm>
              <a:off x="8550038" y="5204196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321" name="Isosceles Triangle 320"/>
            <p:cNvSpPr/>
            <p:nvPr/>
          </p:nvSpPr>
          <p:spPr>
            <a:xfrm>
              <a:off x="7929618" y="5086867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2" name="สี่เหลี่ยมผืนผ้า 156"/>
            <p:cNvSpPr/>
            <p:nvPr/>
          </p:nvSpPr>
          <p:spPr>
            <a:xfrm>
              <a:off x="7961671" y="5214950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326" name="Straight Connector 325"/>
            <p:cNvCxnSpPr>
              <a:stCxn id="316" idx="2"/>
              <a:endCxn id="321" idx="0"/>
            </p:cNvCxnSpPr>
            <p:nvPr/>
          </p:nvCxnSpPr>
          <p:spPr>
            <a:xfrm rot="10800000" flipV="1">
              <a:off x="8139171" y="4880681"/>
              <a:ext cx="177511" cy="20618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16" idx="6"/>
              <a:endCxn id="319" idx="0"/>
            </p:cNvCxnSpPr>
            <p:nvPr/>
          </p:nvCxnSpPr>
          <p:spPr>
            <a:xfrm>
              <a:off x="8568681" y="4880681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endCxn id="336" idx="0"/>
            </p:cNvCxnSpPr>
            <p:nvPr/>
          </p:nvCxnSpPr>
          <p:spPr>
            <a:xfrm rot="16200000" flipH="1">
              <a:off x="7603549" y="5490327"/>
              <a:ext cx="1810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/>
            <p:cNvSpPr/>
            <p:nvPr/>
          </p:nvSpPr>
          <p:spPr bwMode="auto">
            <a:xfrm>
              <a:off x="7572396" y="5580855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8" name="Group 536"/>
            <p:cNvGrpSpPr/>
            <p:nvPr/>
          </p:nvGrpSpPr>
          <p:grpSpPr>
            <a:xfrm>
              <a:off x="6908223" y="4871615"/>
              <a:ext cx="2092965" cy="352409"/>
              <a:chOff x="6903707" y="4959071"/>
              <a:chExt cx="2092965" cy="352409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7440770" y="4959071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986986" y="4972926"/>
                <a:ext cx="2952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</a:t>
                </a:r>
                <a:endParaRPr lang="th-TH" sz="2400" dirty="0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494611" y="4972926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903707" y="4959071"/>
                <a:ext cx="5212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</p:grpSp>
        <p:sp>
          <p:nvSpPr>
            <p:cNvPr id="343" name="Oval 160"/>
            <p:cNvSpPr/>
            <p:nvPr/>
          </p:nvSpPr>
          <p:spPr bwMode="auto">
            <a:xfrm>
              <a:off x="7572396" y="5790473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347" name="Isosceles Triangle 346"/>
            <p:cNvSpPr/>
            <p:nvPr/>
          </p:nvSpPr>
          <p:spPr>
            <a:xfrm>
              <a:off x="7207338" y="5072074"/>
              <a:ext cx="972000" cy="792000"/>
            </a:xfrm>
            <a:prstGeom prst="triangle">
              <a:avLst/>
            </a:prstGeom>
            <a:noFill/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9" name="Group 363"/>
          <p:cNvGrpSpPr/>
          <p:nvPr/>
        </p:nvGrpSpPr>
        <p:grpSpPr>
          <a:xfrm>
            <a:off x="4456834" y="1815659"/>
            <a:ext cx="2115430" cy="2041969"/>
            <a:chOff x="6885758" y="4071942"/>
            <a:chExt cx="2115430" cy="2041969"/>
          </a:xfrm>
        </p:grpSpPr>
        <p:sp>
          <p:nvSpPr>
            <p:cNvPr id="368" name="Rectangle 367"/>
            <p:cNvSpPr/>
            <p:nvPr/>
          </p:nvSpPr>
          <p:spPr>
            <a:xfrm>
              <a:off x="7694073" y="4157235"/>
              <a:ext cx="521297" cy="21600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h+3</a:t>
              </a:r>
              <a:endParaRPr lang="th-TH" sz="2400" dirty="0"/>
            </a:p>
          </p:txBody>
        </p:sp>
        <p:sp>
          <p:nvSpPr>
            <p:cNvPr id="371" name="Oval 160"/>
            <p:cNvSpPr/>
            <p:nvPr/>
          </p:nvSpPr>
          <p:spPr bwMode="auto">
            <a:xfrm>
              <a:off x="7288839" y="5040038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/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375" name="Oval 160"/>
            <p:cNvSpPr/>
            <p:nvPr/>
          </p:nvSpPr>
          <p:spPr bwMode="auto">
            <a:xfrm>
              <a:off x="7820494" y="4572008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8173805" y="4585863"/>
              <a:ext cx="5020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  <p:sp>
          <p:nvSpPr>
            <p:cNvPr id="377" name="Oval 160"/>
            <p:cNvSpPr/>
            <p:nvPr/>
          </p:nvSpPr>
          <p:spPr bwMode="auto">
            <a:xfrm>
              <a:off x="8316681" y="4986781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7138587" y="4585863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  <p:sp>
          <p:nvSpPr>
            <p:cNvPr id="379" name="Oval 378"/>
            <p:cNvSpPr/>
            <p:nvPr/>
          </p:nvSpPr>
          <p:spPr bwMode="auto">
            <a:xfrm>
              <a:off x="7286676" y="4824721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y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380" name="Oval 379"/>
            <p:cNvSpPr/>
            <p:nvPr/>
          </p:nvSpPr>
          <p:spPr bwMode="auto">
            <a:xfrm>
              <a:off x="7820494" y="4396093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z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381" name="Straight Connector 380"/>
            <p:cNvCxnSpPr>
              <a:stCxn id="380" idx="2"/>
              <a:endCxn id="379" idx="0"/>
            </p:cNvCxnSpPr>
            <p:nvPr/>
          </p:nvCxnSpPr>
          <p:spPr>
            <a:xfrm rot="10800000" flipV="1">
              <a:off x="7412676" y="4522093"/>
              <a:ext cx="407818" cy="302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Freeform 381"/>
            <p:cNvSpPr/>
            <p:nvPr/>
          </p:nvSpPr>
          <p:spPr>
            <a:xfrm>
              <a:off x="7643866" y="4071942"/>
              <a:ext cx="253713" cy="318993"/>
            </a:xfrm>
            <a:custGeom>
              <a:avLst/>
              <a:gdLst>
                <a:gd name="connsiteX0" fmla="*/ 0 w 180181"/>
                <a:gd name="connsiteY0" fmla="*/ 794 h 205582"/>
                <a:gd name="connsiteX1" fmla="*/ 109538 w 180181"/>
                <a:gd name="connsiteY1" fmla="*/ 19844 h 205582"/>
                <a:gd name="connsiteX2" fmla="*/ 52388 w 180181"/>
                <a:gd name="connsiteY2" fmla="*/ 119857 h 205582"/>
                <a:gd name="connsiteX3" fmla="*/ 161925 w 180181"/>
                <a:gd name="connsiteY3" fmla="*/ 153194 h 205582"/>
                <a:gd name="connsiteX4" fmla="*/ 161925 w 180181"/>
                <a:gd name="connsiteY4" fmla="*/ 205582 h 205582"/>
                <a:gd name="connsiteX5" fmla="*/ 161925 w 180181"/>
                <a:gd name="connsiteY5" fmla="*/ 205582 h 205582"/>
                <a:gd name="connsiteX6" fmla="*/ 161925 w 180181"/>
                <a:gd name="connsiteY6" fmla="*/ 205582 h 20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81" h="205582">
                  <a:moveTo>
                    <a:pt x="0" y="794"/>
                  </a:moveTo>
                  <a:cubicBezTo>
                    <a:pt x="50403" y="397"/>
                    <a:pt x="100807" y="0"/>
                    <a:pt x="109538" y="19844"/>
                  </a:cubicBezTo>
                  <a:cubicBezTo>
                    <a:pt x="118269" y="39688"/>
                    <a:pt x="43657" y="97632"/>
                    <a:pt x="52388" y="119857"/>
                  </a:cubicBezTo>
                  <a:cubicBezTo>
                    <a:pt x="61119" y="142082"/>
                    <a:pt x="143669" y="138907"/>
                    <a:pt x="161925" y="153194"/>
                  </a:cubicBezTo>
                  <a:cubicBezTo>
                    <a:pt x="180181" y="167481"/>
                    <a:pt x="161925" y="205582"/>
                    <a:pt x="161925" y="205582"/>
                  </a:cubicBezTo>
                  <a:lnTo>
                    <a:pt x="161925" y="205582"/>
                  </a:lnTo>
                  <a:lnTo>
                    <a:pt x="161925" y="20558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3" name="Isosceles Triangle 382"/>
            <p:cNvSpPr/>
            <p:nvPr/>
          </p:nvSpPr>
          <p:spPr>
            <a:xfrm>
              <a:off x="7487980" y="5156907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4" name="สี่เหลี่ยมผืนผ้า 156"/>
            <p:cNvSpPr/>
            <p:nvPr/>
          </p:nvSpPr>
          <p:spPr>
            <a:xfrm>
              <a:off x="7520033" y="5274236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385" name="Isosceles Triangle 384"/>
            <p:cNvSpPr/>
            <p:nvPr/>
          </p:nvSpPr>
          <p:spPr>
            <a:xfrm>
              <a:off x="6929486" y="5156907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6" name="สี่เหลี่ยมผืนผ้า 156"/>
            <p:cNvSpPr/>
            <p:nvPr/>
          </p:nvSpPr>
          <p:spPr>
            <a:xfrm>
              <a:off x="6961539" y="5274236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387" name="Straight Connector 386"/>
            <p:cNvCxnSpPr>
              <a:stCxn id="379" idx="2"/>
              <a:endCxn id="385" idx="0"/>
            </p:cNvCxnSpPr>
            <p:nvPr/>
          </p:nvCxnSpPr>
          <p:spPr>
            <a:xfrm rot="10800000" flipV="1">
              <a:off x="7139038" y="4950721"/>
              <a:ext cx="147638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endCxn id="383" idx="0"/>
            </p:cNvCxnSpPr>
            <p:nvPr/>
          </p:nvCxnSpPr>
          <p:spPr>
            <a:xfrm rot="16200000" flipH="1">
              <a:off x="7485407" y="4944781"/>
              <a:ext cx="227709" cy="196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Oval 392"/>
            <p:cNvSpPr/>
            <p:nvPr/>
          </p:nvSpPr>
          <p:spPr bwMode="auto">
            <a:xfrm>
              <a:off x="8316681" y="4826119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x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394" name="Straight Connector 393"/>
            <p:cNvCxnSpPr>
              <a:stCxn id="380" idx="6"/>
              <a:endCxn id="393" idx="0"/>
            </p:cNvCxnSpPr>
            <p:nvPr/>
          </p:nvCxnSpPr>
          <p:spPr>
            <a:xfrm>
              <a:off x="8072494" y="4522093"/>
              <a:ext cx="370187" cy="304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Isosceles Triangle 407"/>
            <p:cNvSpPr/>
            <p:nvPr/>
          </p:nvSpPr>
          <p:spPr>
            <a:xfrm>
              <a:off x="8517985" y="5158305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9" name="สี่เหลี่ยมผืนผ้า 156"/>
            <p:cNvSpPr/>
            <p:nvPr/>
          </p:nvSpPr>
          <p:spPr>
            <a:xfrm>
              <a:off x="8550038" y="5275634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410" name="Isosceles Triangle 409"/>
            <p:cNvSpPr/>
            <p:nvPr/>
          </p:nvSpPr>
          <p:spPr>
            <a:xfrm>
              <a:off x="7929618" y="5158305"/>
              <a:ext cx="428628" cy="324000"/>
            </a:xfrm>
            <a:prstGeom prst="triangle">
              <a:avLst>
                <a:gd name="adj" fmla="val 48889"/>
              </a:avLst>
            </a:prstGeom>
            <a:solidFill>
              <a:srgbClr val="CCFF33"/>
            </a:solidFill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11" name="สี่เหลี่ยมผืนผ้า 156"/>
            <p:cNvSpPr/>
            <p:nvPr/>
          </p:nvSpPr>
          <p:spPr>
            <a:xfrm>
              <a:off x="7961671" y="5272533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412" name="Straight Connector 411"/>
            <p:cNvCxnSpPr>
              <a:stCxn id="393" idx="2"/>
              <a:endCxn id="410" idx="0"/>
            </p:cNvCxnSpPr>
            <p:nvPr/>
          </p:nvCxnSpPr>
          <p:spPr>
            <a:xfrm rot="10800000" flipV="1">
              <a:off x="8139171" y="4952119"/>
              <a:ext cx="177511" cy="20618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393" idx="6"/>
              <a:endCxn id="408" idx="0"/>
            </p:cNvCxnSpPr>
            <p:nvPr/>
          </p:nvCxnSpPr>
          <p:spPr>
            <a:xfrm>
              <a:off x="8568681" y="4952119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endCxn id="415" idx="0"/>
            </p:cNvCxnSpPr>
            <p:nvPr/>
          </p:nvCxnSpPr>
          <p:spPr>
            <a:xfrm rot="16200000" flipH="1">
              <a:off x="8032209" y="5561765"/>
              <a:ext cx="1810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Oval 414"/>
            <p:cNvSpPr/>
            <p:nvPr/>
          </p:nvSpPr>
          <p:spPr bwMode="auto">
            <a:xfrm>
              <a:off x="8001056" y="5652293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10" name="Group 536"/>
            <p:cNvGrpSpPr/>
            <p:nvPr/>
          </p:nvGrpSpPr>
          <p:grpSpPr>
            <a:xfrm>
              <a:off x="6885758" y="4925376"/>
              <a:ext cx="2115430" cy="370086"/>
              <a:chOff x="6881242" y="4941394"/>
              <a:chExt cx="2115430" cy="370086"/>
            </a:xfrm>
          </p:grpSpPr>
          <p:sp>
            <p:nvSpPr>
              <p:cNvPr id="419" name="Rectangle 418"/>
              <p:cNvSpPr/>
              <p:nvPr/>
            </p:nvSpPr>
            <p:spPr>
              <a:xfrm>
                <a:off x="7570253" y="4959071"/>
                <a:ext cx="2952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</a:t>
                </a:r>
                <a:endParaRPr lang="th-TH" sz="2400" dirty="0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7875777" y="4941394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8494611" y="4972926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6881242" y="4959071"/>
                <a:ext cx="5212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</p:grpSp>
        <p:sp>
          <p:nvSpPr>
            <p:cNvPr id="417" name="Oval 160"/>
            <p:cNvSpPr/>
            <p:nvPr/>
          </p:nvSpPr>
          <p:spPr bwMode="auto">
            <a:xfrm>
              <a:off x="8001056" y="586191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18" name="Isosceles Triangle 417"/>
            <p:cNvSpPr/>
            <p:nvPr/>
          </p:nvSpPr>
          <p:spPr>
            <a:xfrm>
              <a:off x="7635998" y="5143512"/>
              <a:ext cx="1008000" cy="792000"/>
            </a:xfrm>
            <a:prstGeom prst="triangle">
              <a:avLst/>
            </a:prstGeom>
            <a:noFill/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1" name="Group 164"/>
          <p:cNvGrpSpPr/>
          <p:nvPr/>
        </p:nvGrpSpPr>
        <p:grpSpPr>
          <a:xfrm flipH="1">
            <a:off x="2230312" y="4521690"/>
            <a:ext cx="2115430" cy="2041969"/>
            <a:chOff x="6885758" y="4071942"/>
            <a:chExt cx="2115430" cy="2041969"/>
          </a:xfrm>
        </p:grpSpPr>
        <p:sp>
          <p:nvSpPr>
            <p:cNvPr id="424" name="Rectangle 423"/>
            <p:cNvSpPr/>
            <p:nvPr/>
          </p:nvSpPr>
          <p:spPr>
            <a:xfrm>
              <a:off x="7694073" y="4157235"/>
              <a:ext cx="521297" cy="21600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h+3</a:t>
              </a:r>
              <a:endParaRPr lang="th-TH" sz="2400" dirty="0"/>
            </a:p>
          </p:txBody>
        </p:sp>
        <p:sp>
          <p:nvSpPr>
            <p:cNvPr id="425" name="Oval 160"/>
            <p:cNvSpPr/>
            <p:nvPr/>
          </p:nvSpPr>
          <p:spPr bwMode="auto">
            <a:xfrm>
              <a:off x="7288839" y="5040038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\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26" name="Oval 160"/>
            <p:cNvSpPr/>
            <p:nvPr/>
          </p:nvSpPr>
          <p:spPr bwMode="auto">
            <a:xfrm>
              <a:off x="7820494" y="4572008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8173805" y="4585863"/>
              <a:ext cx="5020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  <p:sp>
          <p:nvSpPr>
            <p:cNvPr id="428" name="Oval 160"/>
            <p:cNvSpPr/>
            <p:nvPr/>
          </p:nvSpPr>
          <p:spPr bwMode="auto">
            <a:xfrm>
              <a:off x="8316681" y="4986781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7138587" y="4585863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  <p:sp>
          <p:nvSpPr>
            <p:cNvPr id="430" name="Oval 429"/>
            <p:cNvSpPr/>
            <p:nvPr/>
          </p:nvSpPr>
          <p:spPr bwMode="auto">
            <a:xfrm>
              <a:off x="7286676" y="4824721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y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431" name="Oval 430"/>
            <p:cNvSpPr/>
            <p:nvPr/>
          </p:nvSpPr>
          <p:spPr bwMode="auto">
            <a:xfrm>
              <a:off x="7820494" y="4396093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z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432" name="Straight Connector 431"/>
            <p:cNvCxnSpPr>
              <a:stCxn id="431" idx="2"/>
              <a:endCxn id="430" idx="0"/>
            </p:cNvCxnSpPr>
            <p:nvPr/>
          </p:nvCxnSpPr>
          <p:spPr>
            <a:xfrm rot="10800000" flipV="1">
              <a:off x="7412676" y="4522093"/>
              <a:ext cx="407818" cy="302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Freeform 432"/>
            <p:cNvSpPr/>
            <p:nvPr/>
          </p:nvSpPr>
          <p:spPr>
            <a:xfrm>
              <a:off x="7643866" y="4071942"/>
              <a:ext cx="253713" cy="318993"/>
            </a:xfrm>
            <a:custGeom>
              <a:avLst/>
              <a:gdLst>
                <a:gd name="connsiteX0" fmla="*/ 0 w 180181"/>
                <a:gd name="connsiteY0" fmla="*/ 794 h 205582"/>
                <a:gd name="connsiteX1" fmla="*/ 109538 w 180181"/>
                <a:gd name="connsiteY1" fmla="*/ 19844 h 205582"/>
                <a:gd name="connsiteX2" fmla="*/ 52388 w 180181"/>
                <a:gd name="connsiteY2" fmla="*/ 119857 h 205582"/>
                <a:gd name="connsiteX3" fmla="*/ 161925 w 180181"/>
                <a:gd name="connsiteY3" fmla="*/ 153194 h 205582"/>
                <a:gd name="connsiteX4" fmla="*/ 161925 w 180181"/>
                <a:gd name="connsiteY4" fmla="*/ 205582 h 205582"/>
                <a:gd name="connsiteX5" fmla="*/ 161925 w 180181"/>
                <a:gd name="connsiteY5" fmla="*/ 205582 h 205582"/>
                <a:gd name="connsiteX6" fmla="*/ 161925 w 180181"/>
                <a:gd name="connsiteY6" fmla="*/ 205582 h 20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81" h="205582">
                  <a:moveTo>
                    <a:pt x="0" y="794"/>
                  </a:moveTo>
                  <a:cubicBezTo>
                    <a:pt x="50403" y="397"/>
                    <a:pt x="100807" y="0"/>
                    <a:pt x="109538" y="19844"/>
                  </a:cubicBezTo>
                  <a:cubicBezTo>
                    <a:pt x="118269" y="39688"/>
                    <a:pt x="43657" y="97632"/>
                    <a:pt x="52388" y="119857"/>
                  </a:cubicBezTo>
                  <a:cubicBezTo>
                    <a:pt x="61119" y="142082"/>
                    <a:pt x="143669" y="138907"/>
                    <a:pt x="161925" y="153194"/>
                  </a:cubicBezTo>
                  <a:cubicBezTo>
                    <a:pt x="180181" y="167481"/>
                    <a:pt x="161925" y="205582"/>
                    <a:pt x="161925" y="205582"/>
                  </a:cubicBezTo>
                  <a:lnTo>
                    <a:pt x="161925" y="205582"/>
                  </a:lnTo>
                  <a:lnTo>
                    <a:pt x="161925" y="20558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4" name="Isosceles Triangle 433"/>
            <p:cNvSpPr/>
            <p:nvPr/>
          </p:nvSpPr>
          <p:spPr>
            <a:xfrm>
              <a:off x="7487980" y="5156907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5" name="สี่เหลี่ยมผืนผ้า 156"/>
            <p:cNvSpPr/>
            <p:nvPr/>
          </p:nvSpPr>
          <p:spPr>
            <a:xfrm>
              <a:off x="7478468" y="5274236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436" name="Isosceles Triangle 435"/>
            <p:cNvSpPr/>
            <p:nvPr/>
          </p:nvSpPr>
          <p:spPr>
            <a:xfrm>
              <a:off x="6929486" y="5156907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7" name="สี่เหลี่ยมผืนผ้า 156"/>
            <p:cNvSpPr/>
            <p:nvPr/>
          </p:nvSpPr>
          <p:spPr>
            <a:xfrm>
              <a:off x="6919974" y="5274236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438" name="Straight Connector 437"/>
            <p:cNvCxnSpPr>
              <a:stCxn id="430" idx="2"/>
              <a:endCxn id="436" idx="0"/>
            </p:cNvCxnSpPr>
            <p:nvPr/>
          </p:nvCxnSpPr>
          <p:spPr>
            <a:xfrm rot="10800000" flipV="1">
              <a:off x="7139038" y="4950721"/>
              <a:ext cx="147638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>
              <a:endCxn id="434" idx="0"/>
            </p:cNvCxnSpPr>
            <p:nvPr/>
          </p:nvCxnSpPr>
          <p:spPr>
            <a:xfrm rot="16200000" flipH="1">
              <a:off x="7485407" y="4944781"/>
              <a:ext cx="227709" cy="196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" name="Oval 439"/>
            <p:cNvSpPr/>
            <p:nvPr/>
          </p:nvSpPr>
          <p:spPr bwMode="auto">
            <a:xfrm>
              <a:off x="8316681" y="4826119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x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441" name="Straight Connector 440"/>
            <p:cNvCxnSpPr>
              <a:stCxn id="431" idx="6"/>
              <a:endCxn id="440" idx="0"/>
            </p:cNvCxnSpPr>
            <p:nvPr/>
          </p:nvCxnSpPr>
          <p:spPr>
            <a:xfrm>
              <a:off x="8072494" y="4522093"/>
              <a:ext cx="370187" cy="304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Isosceles Triangle 441"/>
            <p:cNvSpPr/>
            <p:nvPr/>
          </p:nvSpPr>
          <p:spPr>
            <a:xfrm>
              <a:off x="8517985" y="5158305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43" name="สี่เหลี่ยมผืนผ้า 156"/>
            <p:cNvSpPr/>
            <p:nvPr/>
          </p:nvSpPr>
          <p:spPr>
            <a:xfrm>
              <a:off x="8508473" y="5275634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444" name="Isosceles Triangle 443"/>
            <p:cNvSpPr/>
            <p:nvPr/>
          </p:nvSpPr>
          <p:spPr>
            <a:xfrm>
              <a:off x="7929618" y="5158305"/>
              <a:ext cx="428628" cy="324000"/>
            </a:xfrm>
            <a:prstGeom prst="triangle">
              <a:avLst>
                <a:gd name="adj" fmla="val 48889"/>
              </a:avLst>
            </a:prstGeom>
            <a:solidFill>
              <a:srgbClr val="CCFF33"/>
            </a:solidFill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45" name="สี่เหลี่ยมผืนผ้า 156"/>
            <p:cNvSpPr/>
            <p:nvPr/>
          </p:nvSpPr>
          <p:spPr>
            <a:xfrm>
              <a:off x="7920106" y="5272533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446" name="Straight Connector 445"/>
            <p:cNvCxnSpPr>
              <a:stCxn id="440" idx="2"/>
              <a:endCxn id="444" idx="0"/>
            </p:cNvCxnSpPr>
            <p:nvPr/>
          </p:nvCxnSpPr>
          <p:spPr>
            <a:xfrm rot="10800000" flipV="1">
              <a:off x="8139171" y="4952119"/>
              <a:ext cx="177511" cy="20618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>
              <a:stCxn id="440" idx="6"/>
              <a:endCxn id="442" idx="0"/>
            </p:cNvCxnSpPr>
            <p:nvPr/>
          </p:nvCxnSpPr>
          <p:spPr>
            <a:xfrm>
              <a:off x="8568681" y="4952119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>
              <a:endCxn id="449" idx="0"/>
            </p:cNvCxnSpPr>
            <p:nvPr/>
          </p:nvCxnSpPr>
          <p:spPr>
            <a:xfrm rot="16200000" flipH="1">
              <a:off x="8032209" y="5561765"/>
              <a:ext cx="1810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/>
          </p:nvSpPr>
          <p:spPr bwMode="auto">
            <a:xfrm>
              <a:off x="8001056" y="5652293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12" name="Group 536"/>
            <p:cNvGrpSpPr/>
            <p:nvPr/>
          </p:nvGrpSpPr>
          <p:grpSpPr>
            <a:xfrm>
              <a:off x="6885758" y="4932068"/>
              <a:ext cx="2115430" cy="363394"/>
              <a:chOff x="6881242" y="4948086"/>
              <a:chExt cx="2115430" cy="363394"/>
            </a:xfrm>
          </p:grpSpPr>
          <p:sp>
            <p:nvSpPr>
              <p:cNvPr id="453" name="Rectangle 452"/>
              <p:cNvSpPr/>
              <p:nvPr/>
            </p:nvSpPr>
            <p:spPr>
              <a:xfrm>
                <a:off x="7570253" y="4959071"/>
                <a:ext cx="2952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</a:t>
                </a:r>
                <a:endParaRPr lang="th-TH" sz="2400" dirty="0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7879411" y="4948086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8494611" y="4972926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6881242" y="4959071"/>
                <a:ext cx="5212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</p:grpSp>
        <p:sp>
          <p:nvSpPr>
            <p:cNvPr id="451" name="Oval 160"/>
            <p:cNvSpPr/>
            <p:nvPr/>
          </p:nvSpPr>
          <p:spPr bwMode="auto">
            <a:xfrm>
              <a:off x="8001056" y="5861911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52" name="Isosceles Triangle 451"/>
            <p:cNvSpPr/>
            <p:nvPr/>
          </p:nvSpPr>
          <p:spPr>
            <a:xfrm>
              <a:off x="7649853" y="5157367"/>
              <a:ext cx="1008000" cy="792000"/>
            </a:xfrm>
            <a:prstGeom prst="triangle">
              <a:avLst/>
            </a:prstGeom>
            <a:noFill/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3" name="Group 164"/>
          <p:cNvGrpSpPr/>
          <p:nvPr/>
        </p:nvGrpSpPr>
        <p:grpSpPr>
          <a:xfrm flipH="1">
            <a:off x="4456834" y="4521690"/>
            <a:ext cx="2115430" cy="2043880"/>
            <a:chOff x="6885758" y="4071942"/>
            <a:chExt cx="2115430" cy="2043880"/>
          </a:xfrm>
        </p:grpSpPr>
        <p:sp>
          <p:nvSpPr>
            <p:cNvPr id="458" name="Rectangle 457"/>
            <p:cNvSpPr/>
            <p:nvPr/>
          </p:nvSpPr>
          <p:spPr>
            <a:xfrm>
              <a:off x="7694073" y="4157235"/>
              <a:ext cx="521297" cy="21600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h+3</a:t>
              </a:r>
              <a:endParaRPr lang="th-TH" sz="2400" dirty="0"/>
            </a:p>
          </p:txBody>
        </p:sp>
        <p:sp>
          <p:nvSpPr>
            <p:cNvPr id="459" name="Oval 160"/>
            <p:cNvSpPr/>
            <p:nvPr/>
          </p:nvSpPr>
          <p:spPr bwMode="auto">
            <a:xfrm>
              <a:off x="7288839" y="5040038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60" name="Oval 160"/>
            <p:cNvSpPr/>
            <p:nvPr/>
          </p:nvSpPr>
          <p:spPr bwMode="auto">
            <a:xfrm>
              <a:off x="7820494" y="4572008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8173805" y="4585863"/>
              <a:ext cx="5020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  <p:sp>
          <p:nvSpPr>
            <p:cNvPr id="462" name="Oval 160"/>
            <p:cNvSpPr/>
            <p:nvPr/>
          </p:nvSpPr>
          <p:spPr bwMode="auto">
            <a:xfrm>
              <a:off x="8316681" y="4986781"/>
              <a:ext cx="252000" cy="25200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/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7138587" y="4585863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FF"/>
                  </a:solidFill>
                </a:rPr>
                <a:t>h+2</a:t>
              </a:r>
              <a:endParaRPr lang="th-TH" sz="2400" dirty="0"/>
            </a:p>
          </p:txBody>
        </p:sp>
        <p:sp>
          <p:nvSpPr>
            <p:cNvPr id="464" name="Oval 463"/>
            <p:cNvSpPr/>
            <p:nvPr/>
          </p:nvSpPr>
          <p:spPr bwMode="auto">
            <a:xfrm>
              <a:off x="7286676" y="4824721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y</a:t>
              </a:r>
              <a:endParaRPr lang="th-TH" sz="1000" b="1" dirty="0">
                <a:latin typeface="Comic Sans MS" pitchFamily="66" charset="0"/>
              </a:endParaRPr>
            </a:p>
          </p:txBody>
        </p:sp>
        <p:sp>
          <p:nvSpPr>
            <p:cNvPr id="465" name="Oval 464"/>
            <p:cNvSpPr/>
            <p:nvPr/>
          </p:nvSpPr>
          <p:spPr bwMode="auto">
            <a:xfrm>
              <a:off x="7820494" y="4396093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z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466" name="Straight Connector 465"/>
            <p:cNvCxnSpPr>
              <a:stCxn id="465" idx="2"/>
              <a:endCxn id="464" idx="0"/>
            </p:cNvCxnSpPr>
            <p:nvPr/>
          </p:nvCxnSpPr>
          <p:spPr>
            <a:xfrm rot="10800000" flipV="1">
              <a:off x="7412676" y="4522093"/>
              <a:ext cx="407818" cy="3026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Freeform 466"/>
            <p:cNvSpPr/>
            <p:nvPr/>
          </p:nvSpPr>
          <p:spPr>
            <a:xfrm>
              <a:off x="7643866" y="4071942"/>
              <a:ext cx="253713" cy="318993"/>
            </a:xfrm>
            <a:custGeom>
              <a:avLst/>
              <a:gdLst>
                <a:gd name="connsiteX0" fmla="*/ 0 w 180181"/>
                <a:gd name="connsiteY0" fmla="*/ 794 h 205582"/>
                <a:gd name="connsiteX1" fmla="*/ 109538 w 180181"/>
                <a:gd name="connsiteY1" fmla="*/ 19844 h 205582"/>
                <a:gd name="connsiteX2" fmla="*/ 52388 w 180181"/>
                <a:gd name="connsiteY2" fmla="*/ 119857 h 205582"/>
                <a:gd name="connsiteX3" fmla="*/ 161925 w 180181"/>
                <a:gd name="connsiteY3" fmla="*/ 153194 h 205582"/>
                <a:gd name="connsiteX4" fmla="*/ 161925 w 180181"/>
                <a:gd name="connsiteY4" fmla="*/ 205582 h 205582"/>
                <a:gd name="connsiteX5" fmla="*/ 161925 w 180181"/>
                <a:gd name="connsiteY5" fmla="*/ 205582 h 205582"/>
                <a:gd name="connsiteX6" fmla="*/ 161925 w 180181"/>
                <a:gd name="connsiteY6" fmla="*/ 205582 h 20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181" h="205582">
                  <a:moveTo>
                    <a:pt x="0" y="794"/>
                  </a:moveTo>
                  <a:cubicBezTo>
                    <a:pt x="50403" y="397"/>
                    <a:pt x="100807" y="0"/>
                    <a:pt x="109538" y="19844"/>
                  </a:cubicBezTo>
                  <a:cubicBezTo>
                    <a:pt x="118269" y="39688"/>
                    <a:pt x="43657" y="97632"/>
                    <a:pt x="52388" y="119857"/>
                  </a:cubicBezTo>
                  <a:cubicBezTo>
                    <a:pt x="61119" y="142082"/>
                    <a:pt x="143669" y="138907"/>
                    <a:pt x="161925" y="153194"/>
                  </a:cubicBezTo>
                  <a:cubicBezTo>
                    <a:pt x="180181" y="167481"/>
                    <a:pt x="161925" y="205582"/>
                    <a:pt x="161925" y="205582"/>
                  </a:cubicBezTo>
                  <a:lnTo>
                    <a:pt x="161925" y="205582"/>
                  </a:lnTo>
                  <a:lnTo>
                    <a:pt x="161925" y="205582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68" name="Isosceles Triangle 467"/>
            <p:cNvSpPr/>
            <p:nvPr/>
          </p:nvSpPr>
          <p:spPr>
            <a:xfrm>
              <a:off x="7487980" y="5156907"/>
              <a:ext cx="428628" cy="324000"/>
            </a:xfrm>
            <a:prstGeom prst="triangle">
              <a:avLst>
                <a:gd name="adj" fmla="val 48889"/>
              </a:avLst>
            </a:prstGeom>
            <a:solidFill>
              <a:srgbClr val="CCFF33"/>
            </a:solidFill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69" name="สี่เหลี่ยมผืนผ้า 156"/>
            <p:cNvSpPr/>
            <p:nvPr/>
          </p:nvSpPr>
          <p:spPr>
            <a:xfrm>
              <a:off x="7462702" y="5295483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T2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470" name="Isosceles Triangle 469"/>
            <p:cNvSpPr/>
            <p:nvPr/>
          </p:nvSpPr>
          <p:spPr>
            <a:xfrm>
              <a:off x="6929486" y="5156907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71" name="สี่เหลี่ยมผืนผ้า 156"/>
            <p:cNvSpPr/>
            <p:nvPr/>
          </p:nvSpPr>
          <p:spPr>
            <a:xfrm>
              <a:off x="6919974" y="5274236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T3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472" name="Straight Connector 471"/>
            <p:cNvCxnSpPr>
              <a:stCxn id="464" idx="2"/>
              <a:endCxn id="470" idx="0"/>
            </p:cNvCxnSpPr>
            <p:nvPr/>
          </p:nvCxnSpPr>
          <p:spPr>
            <a:xfrm rot="10800000" flipV="1">
              <a:off x="7139038" y="4950721"/>
              <a:ext cx="147638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>
              <a:endCxn id="468" idx="0"/>
            </p:cNvCxnSpPr>
            <p:nvPr/>
          </p:nvCxnSpPr>
          <p:spPr>
            <a:xfrm rot="16200000" flipH="1">
              <a:off x="7485407" y="4944781"/>
              <a:ext cx="227709" cy="196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Oval 473"/>
            <p:cNvSpPr/>
            <p:nvPr/>
          </p:nvSpPr>
          <p:spPr bwMode="auto">
            <a:xfrm>
              <a:off x="8316681" y="4826119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b="1" dirty="0">
                  <a:latin typeface="Comic Sans MS" pitchFamily="66" charset="0"/>
                </a:rPr>
                <a:t>x</a:t>
              </a:r>
              <a:endParaRPr lang="th-TH" sz="1000" b="1" dirty="0">
                <a:latin typeface="Comic Sans MS" pitchFamily="66" charset="0"/>
              </a:endParaRPr>
            </a:p>
          </p:txBody>
        </p:sp>
        <p:cxnSp>
          <p:nvCxnSpPr>
            <p:cNvPr id="475" name="Straight Connector 474"/>
            <p:cNvCxnSpPr>
              <a:stCxn id="465" idx="6"/>
              <a:endCxn id="474" idx="0"/>
            </p:cNvCxnSpPr>
            <p:nvPr/>
          </p:nvCxnSpPr>
          <p:spPr>
            <a:xfrm>
              <a:off x="8072494" y="4522093"/>
              <a:ext cx="370187" cy="304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6" name="Isosceles Triangle 475"/>
            <p:cNvSpPr/>
            <p:nvPr/>
          </p:nvSpPr>
          <p:spPr>
            <a:xfrm>
              <a:off x="8517985" y="5158305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77" name="สี่เหลี่ยมผืนผ้า 156"/>
            <p:cNvSpPr/>
            <p:nvPr/>
          </p:nvSpPr>
          <p:spPr>
            <a:xfrm>
              <a:off x="8508473" y="5275634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T0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sp>
          <p:nvSpPr>
            <p:cNvPr id="478" name="Isosceles Triangle 477"/>
            <p:cNvSpPr/>
            <p:nvPr/>
          </p:nvSpPr>
          <p:spPr>
            <a:xfrm>
              <a:off x="7929618" y="5158305"/>
              <a:ext cx="428628" cy="324000"/>
            </a:xfrm>
            <a:prstGeom prst="triangle">
              <a:avLst>
                <a:gd name="adj" fmla="val 48889"/>
              </a:avLst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79" name="สี่เหลี่ยมผืนผ้า 156"/>
            <p:cNvSpPr/>
            <p:nvPr/>
          </p:nvSpPr>
          <p:spPr>
            <a:xfrm>
              <a:off x="7904340" y="5293780"/>
              <a:ext cx="4095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Comic Sans MS" pitchFamily="66" charset="0"/>
                </a:rPr>
                <a:t>T1</a:t>
              </a:r>
              <a:endParaRPr lang="th-TH" sz="1200" b="1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  <p:cxnSp>
          <p:nvCxnSpPr>
            <p:cNvPr id="480" name="Straight Connector 479"/>
            <p:cNvCxnSpPr>
              <a:stCxn id="474" idx="2"/>
              <a:endCxn id="478" idx="0"/>
            </p:cNvCxnSpPr>
            <p:nvPr/>
          </p:nvCxnSpPr>
          <p:spPr>
            <a:xfrm rot="10800000" flipV="1">
              <a:off x="8139171" y="4952119"/>
              <a:ext cx="177511" cy="20618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>
              <a:stCxn id="474" idx="6"/>
              <a:endCxn id="476" idx="0"/>
            </p:cNvCxnSpPr>
            <p:nvPr/>
          </p:nvCxnSpPr>
          <p:spPr>
            <a:xfrm>
              <a:off x="8568681" y="4952119"/>
              <a:ext cx="158856" cy="206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>
              <a:endCxn id="483" idx="0"/>
            </p:cNvCxnSpPr>
            <p:nvPr/>
          </p:nvCxnSpPr>
          <p:spPr>
            <a:xfrm rot="16200000" flipH="1">
              <a:off x="7569664" y="5563676"/>
              <a:ext cx="1810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Oval 482"/>
            <p:cNvSpPr/>
            <p:nvPr/>
          </p:nvSpPr>
          <p:spPr bwMode="auto">
            <a:xfrm>
              <a:off x="7538511" y="5654204"/>
              <a:ext cx="252000" cy="252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endParaRPr lang="th-TH" sz="1100" b="1" dirty="0">
                <a:solidFill>
                  <a:schemeClr val="bg1">
                    <a:lumMod val="7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14" name="Group 536"/>
            <p:cNvGrpSpPr/>
            <p:nvPr/>
          </p:nvGrpSpPr>
          <p:grpSpPr>
            <a:xfrm>
              <a:off x="6885758" y="4932068"/>
              <a:ext cx="2115430" cy="363394"/>
              <a:chOff x="6881242" y="4948086"/>
              <a:chExt cx="2115430" cy="363394"/>
            </a:xfrm>
          </p:grpSpPr>
          <p:sp>
            <p:nvSpPr>
              <p:cNvPr id="487" name="Rectangle 486"/>
              <p:cNvSpPr/>
              <p:nvPr/>
            </p:nvSpPr>
            <p:spPr>
              <a:xfrm>
                <a:off x="7437012" y="4959071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983228" y="4948086"/>
                <a:ext cx="2952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</a:t>
                </a:r>
                <a:endParaRPr lang="th-TH" sz="2400" dirty="0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8494611" y="4972926"/>
                <a:ext cx="5020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6881242" y="4959071"/>
                <a:ext cx="5212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F00FF"/>
                    </a:solidFill>
                  </a:rPr>
                  <a:t>h+1</a:t>
                </a:r>
                <a:endParaRPr lang="th-TH" sz="2400" dirty="0"/>
              </a:p>
            </p:txBody>
          </p:sp>
        </p:grpSp>
        <p:sp>
          <p:nvSpPr>
            <p:cNvPr id="485" name="Oval 160"/>
            <p:cNvSpPr/>
            <p:nvPr/>
          </p:nvSpPr>
          <p:spPr bwMode="auto">
            <a:xfrm>
              <a:off x="7538511" y="5863822"/>
              <a:ext cx="252000" cy="25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Black" pitchFamily="34" charset="0"/>
                </a:rPr>
                <a:t>-</a:t>
              </a:r>
              <a:endParaRPr lang="th-TH" sz="1400" b="1" dirty="0">
                <a:latin typeface="Arial Black" pitchFamily="34" charset="0"/>
              </a:endParaRPr>
            </a:p>
          </p:txBody>
        </p:sp>
        <p:sp>
          <p:nvSpPr>
            <p:cNvPr id="486" name="Isosceles Triangle 485"/>
            <p:cNvSpPr/>
            <p:nvPr/>
          </p:nvSpPr>
          <p:spPr>
            <a:xfrm>
              <a:off x="7187308" y="5159278"/>
              <a:ext cx="1008000" cy="792000"/>
            </a:xfrm>
            <a:prstGeom prst="triangle">
              <a:avLst/>
            </a:prstGeom>
            <a:noFill/>
            <a:ln w="952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cxnSp>
        <p:nvCxnSpPr>
          <p:cNvPr id="491" name="Straight Arrow Connector 490"/>
          <p:cNvCxnSpPr/>
          <p:nvPr/>
        </p:nvCxnSpPr>
        <p:spPr>
          <a:xfrm>
            <a:off x="1714480" y="2815791"/>
            <a:ext cx="428628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Arrow Connector 491"/>
          <p:cNvCxnSpPr/>
          <p:nvPr/>
        </p:nvCxnSpPr>
        <p:spPr>
          <a:xfrm>
            <a:off x="1730246" y="5021756"/>
            <a:ext cx="428628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/>
          <p:cNvCxnSpPr/>
          <p:nvPr/>
        </p:nvCxnSpPr>
        <p:spPr>
          <a:xfrm rot="5400000">
            <a:off x="1215209" y="2814997"/>
            <a:ext cx="20002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Connector 493"/>
          <p:cNvCxnSpPr/>
          <p:nvPr/>
        </p:nvCxnSpPr>
        <p:spPr>
          <a:xfrm rot="5400000">
            <a:off x="1230975" y="5306714"/>
            <a:ext cx="200026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07"/>
          <p:cNvGrpSpPr/>
          <p:nvPr/>
        </p:nvGrpSpPr>
        <p:grpSpPr>
          <a:xfrm>
            <a:off x="272710" y="1641053"/>
            <a:ext cx="1513208" cy="2199010"/>
            <a:chOff x="571472" y="1313570"/>
            <a:chExt cx="1513208" cy="2199010"/>
          </a:xfrm>
        </p:grpSpPr>
        <p:grpSp>
          <p:nvGrpSpPr>
            <p:cNvPr id="16" name="Group 226"/>
            <p:cNvGrpSpPr/>
            <p:nvPr/>
          </p:nvGrpSpPr>
          <p:grpSpPr>
            <a:xfrm>
              <a:off x="571472" y="1313570"/>
              <a:ext cx="1513208" cy="1843073"/>
              <a:chOff x="4786314" y="1313570"/>
              <a:chExt cx="1513208" cy="1843073"/>
            </a:xfrm>
          </p:grpSpPr>
          <p:grpSp>
            <p:nvGrpSpPr>
              <p:cNvPr id="17" name="Group 384"/>
              <p:cNvGrpSpPr/>
              <p:nvPr/>
            </p:nvGrpSpPr>
            <p:grpSpPr>
              <a:xfrm>
                <a:off x="4786314" y="1404993"/>
                <a:ext cx="1513208" cy="1751650"/>
                <a:chOff x="4786314" y="1115365"/>
                <a:chExt cx="1513208" cy="1751650"/>
              </a:xfrm>
            </p:grpSpPr>
            <p:sp>
              <p:nvSpPr>
                <p:cNvPr id="128" name="Oval 127"/>
                <p:cNvSpPr/>
                <p:nvPr/>
              </p:nvSpPr>
              <p:spPr bwMode="auto">
                <a:xfrm>
                  <a:off x="5513704" y="2140501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z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129" name="Oval 128"/>
                <p:cNvSpPr/>
                <p:nvPr/>
              </p:nvSpPr>
              <p:spPr bwMode="auto">
                <a:xfrm>
                  <a:off x="5214942" y="1711873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y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sp>
              <p:nvSpPr>
                <p:cNvPr id="130" name="Oval 129"/>
                <p:cNvSpPr/>
                <p:nvPr/>
              </p:nvSpPr>
              <p:spPr bwMode="auto">
                <a:xfrm>
                  <a:off x="5618894" y="1320931"/>
                  <a:ext cx="252000" cy="252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000" b="1" dirty="0">
                      <a:latin typeface="Comic Sans MS" pitchFamily="66" charset="0"/>
                    </a:rPr>
                    <a:t>x</a:t>
                  </a:r>
                  <a:endParaRPr lang="th-TH" sz="1000" b="1" dirty="0">
                    <a:latin typeface="Comic Sans MS" pitchFamily="66" charset="0"/>
                  </a:endParaRPr>
                </a:p>
              </p:txBody>
            </p:sp>
            <p:cxnSp>
              <p:nvCxnSpPr>
                <p:cNvPr id="131" name="Straight Connector 130"/>
                <p:cNvCxnSpPr>
                  <a:stCxn id="130" idx="2"/>
                  <a:endCxn id="129" idx="0"/>
                </p:cNvCxnSpPr>
                <p:nvPr/>
              </p:nvCxnSpPr>
              <p:spPr>
                <a:xfrm rot="10800000" flipV="1">
                  <a:off x="5340942" y="1446931"/>
                  <a:ext cx="277952" cy="2649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29" idx="6"/>
                  <a:endCxn id="128" idx="0"/>
                </p:cNvCxnSpPr>
                <p:nvPr/>
              </p:nvCxnSpPr>
              <p:spPr>
                <a:xfrm>
                  <a:off x="5466942" y="1837873"/>
                  <a:ext cx="172762" cy="3026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Freeform 132"/>
                <p:cNvSpPr/>
                <p:nvPr/>
              </p:nvSpPr>
              <p:spPr>
                <a:xfrm>
                  <a:off x="5580777" y="1115365"/>
                  <a:ext cx="180181" cy="205582"/>
                </a:xfrm>
                <a:custGeom>
                  <a:avLst/>
                  <a:gdLst>
                    <a:gd name="connsiteX0" fmla="*/ 0 w 180181"/>
                    <a:gd name="connsiteY0" fmla="*/ 794 h 205582"/>
                    <a:gd name="connsiteX1" fmla="*/ 109538 w 180181"/>
                    <a:gd name="connsiteY1" fmla="*/ 19844 h 205582"/>
                    <a:gd name="connsiteX2" fmla="*/ 52388 w 180181"/>
                    <a:gd name="connsiteY2" fmla="*/ 119857 h 205582"/>
                    <a:gd name="connsiteX3" fmla="*/ 161925 w 180181"/>
                    <a:gd name="connsiteY3" fmla="*/ 153194 h 205582"/>
                    <a:gd name="connsiteX4" fmla="*/ 161925 w 180181"/>
                    <a:gd name="connsiteY4" fmla="*/ 205582 h 205582"/>
                    <a:gd name="connsiteX5" fmla="*/ 161925 w 180181"/>
                    <a:gd name="connsiteY5" fmla="*/ 205582 h 205582"/>
                    <a:gd name="connsiteX6" fmla="*/ 161925 w 180181"/>
                    <a:gd name="connsiteY6" fmla="*/ 205582 h 20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181" h="205582">
                      <a:moveTo>
                        <a:pt x="0" y="794"/>
                      </a:moveTo>
                      <a:cubicBezTo>
                        <a:pt x="50403" y="397"/>
                        <a:pt x="100807" y="0"/>
                        <a:pt x="109538" y="19844"/>
                      </a:cubicBezTo>
                      <a:cubicBezTo>
                        <a:pt x="118269" y="39688"/>
                        <a:pt x="43657" y="97632"/>
                        <a:pt x="52388" y="119857"/>
                      </a:cubicBezTo>
                      <a:cubicBezTo>
                        <a:pt x="61119" y="142082"/>
                        <a:pt x="143669" y="138907"/>
                        <a:pt x="161925" y="153194"/>
                      </a:cubicBezTo>
                      <a:cubicBezTo>
                        <a:pt x="180181" y="167481"/>
                        <a:pt x="161925" y="205582"/>
                        <a:pt x="161925" y="205582"/>
                      </a:cubicBezTo>
                      <a:lnTo>
                        <a:pt x="161925" y="205582"/>
                      </a:lnTo>
                      <a:lnTo>
                        <a:pt x="161925" y="205582"/>
                      </a:lnTo>
                    </a:path>
                  </a:pathLst>
                </a:cu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34" name="Isosceles Triangle 133"/>
                <p:cNvSpPr/>
                <p:nvPr/>
              </p:nvSpPr>
              <p:spPr>
                <a:xfrm>
                  <a:off x="5715008" y="2472687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35" name="สี่เหลี่ยมผืนผ้า 156"/>
                <p:cNvSpPr/>
                <p:nvPr/>
              </p:nvSpPr>
              <p:spPr>
                <a:xfrm>
                  <a:off x="5747061" y="2590016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T2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136" name="Isosceles Triangle 135"/>
                <p:cNvSpPr/>
                <p:nvPr/>
              </p:nvSpPr>
              <p:spPr>
                <a:xfrm>
                  <a:off x="4786314" y="2034535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37" name="สี่เหลี่ยมผืนผ้า 156"/>
                <p:cNvSpPr/>
                <p:nvPr/>
              </p:nvSpPr>
              <p:spPr>
                <a:xfrm>
                  <a:off x="4818367" y="2151864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T0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138" name="Isosceles Triangle 137"/>
                <p:cNvSpPr/>
                <p:nvPr/>
              </p:nvSpPr>
              <p:spPr>
                <a:xfrm>
                  <a:off x="5857884" y="1721169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39" name="สี่เหลี่ยมผืนผ้า 156"/>
                <p:cNvSpPr/>
                <p:nvPr/>
              </p:nvSpPr>
              <p:spPr>
                <a:xfrm>
                  <a:off x="5889937" y="1838498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T3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140" name="Isosceles Triangle 139"/>
                <p:cNvSpPr/>
                <p:nvPr/>
              </p:nvSpPr>
              <p:spPr>
                <a:xfrm>
                  <a:off x="5085076" y="2472687"/>
                  <a:ext cx="428628" cy="324000"/>
                </a:xfrm>
                <a:prstGeom prst="triangle">
                  <a:avLst>
                    <a:gd name="adj" fmla="val 48889"/>
                  </a:avLst>
                </a:prstGeom>
                <a:noFill/>
                <a:ln w="127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141" name="สี่เหลี่ยมผืนผ้า 156"/>
                <p:cNvSpPr/>
                <p:nvPr/>
              </p:nvSpPr>
              <p:spPr>
                <a:xfrm>
                  <a:off x="5117129" y="2590016"/>
                  <a:ext cx="409585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T1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  <p:cxnSp>
              <p:nvCxnSpPr>
                <p:cNvPr id="142" name="Straight Connector 141"/>
                <p:cNvCxnSpPr>
                  <a:stCxn id="128" idx="2"/>
                  <a:endCxn id="140" idx="0"/>
                </p:cNvCxnSpPr>
                <p:nvPr/>
              </p:nvCxnSpPr>
              <p:spPr>
                <a:xfrm rot="10800000" flipV="1">
                  <a:off x="5294628" y="2266501"/>
                  <a:ext cx="21907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>
                  <a:stCxn id="128" idx="6"/>
                  <a:endCxn id="134" idx="0"/>
                </p:cNvCxnSpPr>
                <p:nvPr/>
              </p:nvCxnSpPr>
              <p:spPr>
                <a:xfrm>
                  <a:off x="5765704" y="2266501"/>
                  <a:ext cx="158856" cy="2061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29" idx="2"/>
                  <a:endCxn id="136" idx="0"/>
                </p:cNvCxnSpPr>
                <p:nvPr/>
              </p:nvCxnSpPr>
              <p:spPr>
                <a:xfrm rot="10800000" flipV="1">
                  <a:off x="4995866" y="1837873"/>
                  <a:ext cx="219076" cy="19666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>
                  <a:stCxn id="130" idx="6"/>
                  <a:endCxn id="138" idx="0"/>
                </p:cNvCxnSpPr>
                <p:nvPr/>
              </p:nvCxnSpPr>
              <p:spPr>
                <a:xfrm>
                  <a:off x="5870894" y="1446931"/>
                  <a:ext cx="196542" cy="2742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409"/>
              <p:cNvGrpSpPr/>
              <p:nvPr/>
            </p:nvGrpSpPr>
            <p:grpSpPr>
              <a:xfrm>
                <a:off x="5085921" y="1700633"/>
                <a:ext cx="495300" cy="437181"/>
                <a:chOff x="5085921" y="1700633"/>
                <a:chExt cx="495300" cy="437181"/>
              </a:xfrm>
            </p:grpSpPr>
            <p:sp>
              <p:nvSpPr>
                <p:cNvPr id="400" name="รูปแบบอิสระ 4"/>
                <p:cNvSpPr/>
                <p:nvPr/>
              </p:nvSpPr>
              <p:spPr>
                <a:xfrm flipH="1">
                  <a:off x="5085921" y="1901092"/>
                  <a:ext cx="495300" cy="236722"/>
                </a:xfrm>
                <a:custGeom>
                  <a:avLst/>
                  <a:gdLst>
                    <a:gd name="connsiteX0" fmla="*/ 0 w 495300"/>
                    <a:gd name="connsiteY0" fmla="*/ 131947 h 236722"/>
                    <a:gd name="connsiteX1" fmla="*/ 133350 w 495300"/>
                    <a:gd name="connsiteY1" fmla="*/ 8122 h 236722"/>
                    <a:gd name="connsiteX2" fmla="*/ 333375 w 495300"/>
                    <a:gd name="connsiteY2" fmla="*/ 27172 h 236722"/>
                    <a:gd name="connsiteX3" fmla="*/ 466725 w 495300"/>
                    <a:gd name="connsiteY3" fmla="*/ 150997 h 236722"/>
                    <a:gd name="connsiteX4" fmla="*/ 495300 w 495300"/>
                    <a:gd name="connsiteY4" fmla="*/ 236722 h 23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5300" h="236722">
                      <a:moveTo>
                        <a:pt x="0" y="131947"/>
                      </a:moveTo>
                      <a:cubicBezTo>
                        <a:pt x="38893" y="78766"/>
                        <a:pt x="77787" y="25585"/>
                        <a:pt x="133350" y="8122"/>
                      </a:cubicBezTo>
                      <a:cubicBezTo>
                        <a:pt x="188913" y="-9341"/>
                        <a:pt x="277813" y="3360"/>
                        <a:pt x="333375" y="27172"/>
                      </a:cubicBezTo>
                      <a:cubicBezTo>
                        <a:pt x="388937" y="50984"/>
                        <a:pt x="439738" y="116072"/>
                        <a:pt x="466725" y="150997"/>
                      </a:cubicBezTo>
                      <a:cubicBezTo>
                        <a:pt x="493713" y="185922"/>
                        <a:pt x="494506" y="211322"/>
                        <a:pt x="495300" y="236722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04" name="สี่เหลี่ยมผืนผ้า 156"/>
                <p:cNvSpPr/>
                <p:nvPr/>
              </p:nvSpPr>
              <p:spPr>
                <a:xfrm>
                  <a:off x="5204966" y="1700633"/>
                  <a:ext cx="252000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1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19" name="Group 410"/>
              <p:cNvGrpSpPr/>
              <p:nvPr/>
            </p:nvGrpSpPr>
            <p:grpSpPr>
              <a:xfrm>
                <a:off x="5500694" y="1313570"/>
                <a:ext cx="495300" cy="423326"/>
                <a:chOff x="5500694" y="1313570"/>
                <a:chExt cx="495300" cy="423326"/>
              </a:xfrm>
            </p:grpSpPr>
            <p:sp>
              <p:nvSpPr>
                <p:cNvPr id="402" name="รูปแบบอิสระ 4"/>
                <p:cNvSpPr/>
                <p:nvPr/>
              </p:nvSpPr>
              <p:spPr>
                <a:xfrm>
                  <a:off x="5500694" y="1500174"/>
                  <a:ext cx="495300" cy="236722"/>
                </a:xfrm>
                <a:custGeom>
                  <a:avLst/>
                  <a:gdLst>
                    <a:gd name="connsiteX0" fmla="*/ 0 w 495300"/>
                    <a:gd name="connsiteY0" fmla="*/ 131947 h 236722"/>
                    <a:gd name="connsiteX1" fmla="*/ 133350 w 495300"/>
                    <a:gd name="connsiteY1" fmla="*/ 8122 h 236722"/>
                    <a:gd name="connsiteX2" fmla="*/ 333375 w 495300"/>
                    <a:gd name="connsiteY2" fmla="*/ 27172 h 236722"/>
                    <a:gd name="connsiteX3" fmla="*/ 466725 w 495300"/>
                    <a:gd name="connsiteY3" fmla="*/ 150997 h 236722"/>
                    <a:gd name="connsiteX4" fmla="*/ 495300 w 495300"/>
                    <a:gd name="connsiteY4" fmla="*/ 236722 h 23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5300" h="236722">
                      <a:moveTo>
                        <a:pt x="0" y="131947"/>
                      </a:moveTo>
                      <a:cubicBezTo>
                        <a:pt x="38893" y="78766"/>
                        <a:pt x="77787" y="25585"/>
                        <a:pt x="133350" y="8122"/>
                      </a:cubicBezTo>
                      <a:cubicBezTo>
                        <a:pt x="188913" y="-9341"/>
                        <a:pt x="277813" y="3360"/>
                        <a:pt x="333375" y="27172"/>
                      </a:cubicBezTo>
                      <a:cubicBezTo>
                        <a:pt x="388937" y="50984"/>
                        <a:pt x="439738" y="116072"/>
                        <a:pt x="466725" y="150997"/>
                      </a:cubicBezTo>
                      <a:cubicBezTo>
                        <a:pt x="493713" y="185922"/>
                        <a:pt x="494506" y="211322"/>
                        <a:pt x="495300" y="236722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05" name="สี่เหลี่ยมผืนผ้า 156"/>
                <p:cNvSpPr/>
                <p:nvPr/>
              </p:nvSpPr>
              <p:spPr>
                <a:xfrm>
                  <a:off x="5659588" y="1313570"/>
                  <a:ext cx="252000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 dirty="0">
                      <a:solidFill>
                        <a:srgbClr val="0000FF"/>
                      </a:solidFill>
                      <a:latin typeface="Comic Sans MS" pitchFamily="66" charset="0"/>
                    </a:rPr>
                    <a:t>2</a:t>
                  </a:r>
                  <a:endParaRPr lang="th-TH" sz="1200" b="1" dirty="0">
                    <a:solidFill>
                      <a:srgbClr val="0000FF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20" name="Group 500"/>
            <p:cNvGrpSpPr/>
            <p:nvPr/>
          </p:nvGrpSpPr>
          <p:grpSpPr>
            <a:xfrm>
              <a:off x="938186" y="3071810"/>
              <a:ext cx="896658" cy="440770"/>
              <a:chOff x="785786" y="5929330"/>
              <a:chExt cx="896658" cy="440770"/>
            </a:xfrm>
          </p:grpSpPr>
          <p:cxnSp>
            <p:nvCxnSpPr>
              <p:cNvPr id="502" name="Straight Connector 501"/>
              <p:cNvCxnSpPr/>
              <p:nvPr/>
            </p:nvCxnSpPr>
            <p:spPr>
              <a:xfrm rot="16200000" flipH="1">
                <a:off x="853466" y="5988013"/>
                <a:ext cx="108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Oval 502"/>
              <p:cNvSpPr/>
              <p:nvPr/>
            </p:nvSpPr>
            <p:spPr bwMode="auto">
              <a:xfrm>
                <a:off x="785786" y="6059649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cxnSp>
            <p:nvCxnSpPr>
              <p:cNvPr id="504" name="Straight Connector 503"/>
              <p:cNvCxnSpPr/>
              <p:nvPr/>
            </p:nvCxnSpPr>
            <p:spPr>
              <a:xfrm rot="16200000" flipH="1">
                <a:off x="1498124" y="5983330"/>
                <a:ext cx="108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5" name="Oval 504"/>
              <p:cNvSpPr/>
              <p:nvPr/>
            </p:nvSpPr>
            <p:spPr bwMode="auto">
              <a:xfrm>
                <a:off x="1430444" y="6054966"/>
                <a:ext cx="252000" cy="25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endParaRPr lang="th-TH" sz="1100" b="1" dirty="0">
                  <a:solidFill>
                    <a:schemeClr val="bg1">
                      <a:lumMod val="75000"/>
                    </a:schemeClr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506" name="TextBox 505"/>
              <p:cNvSpPr txBox="1"/>
              <p:nvPr/>
            </p:nvSpPr>
            <p:spPr>
              <a:xfrm>
                <a:off x="1029973" y="6000768"/>
                <a:ext cx="39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or</a:t>
                </a:r>
                <a:endParaRPr lang="th-TH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Group 518"/>
          <p:cNvGrpSpPr/>
          <p:nvPr/>
        </p:nvGrpSpPr>
        <p:grpSpPr>
          <a:xfrm>
            <a:off x="2571736" y="1627284"/>
            <a:ext cx="1439242" cy="930726"/>
            <a:chOff x="2571736" y="1627284"/>
            <a:chExt cx="1439242" cy="930726"/>
          </a:xfrm>
        </p:grpSpPr>
        <p:sp>
          <p:nvSpPr>
            <p:cNvPr id="516" name="Rectangle 515"/>
            <p:cNvSpPr/>
            <p:nvPr/>
          </p:nvSpPr>
          <p:spPr>
            <a:xfrm>
              <a:off x="2571736" y="2115962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A</a:t>
              </a:r>
              <a:endParaRPr lang="th-TH" dirty="0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3127474" y="1627284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B</a:t>
              </a:r>
              <a:endParaRPr lang="th-TH" dirty="0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3627540" y="2157900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C</a:t>
              </a:r>
              <a:endParaRPr lang="th-TH" dirty="0"/>
            </a:p>
          </p:txBody>
        </p:sp>
      </p:grpSp>
      <p:grpSp>
        <p:nvGrpSpPr>
          <p:cNvPr id="22" name="Group 519"/>
          <p:cNvGrpSpPr/>
          <p:nvPr/>
        </p:nvGrpSpPr>
        <p:grpSpPr>
          <a:xfrm>
            <a:off x="4775832" y="1627284"/>
            <a:ext cx="1439242" cy="930726"/>
            <a:chOff x="2571736" y="1627284"/>
            <a:chExt cx="1439242" cy="930726"/>
          </a:xfrm>
        </p:grpSpPr>
        <p:sp>
          <p:nvSpPr>
            <p:cNvPr id="521" name="Rectangle 520"/>
            <p:cNvSpPr/>
            <p:nvPr/>
          </p:nvSpPr>
          <p:spPr>
            <a:xfrm>
              <a:off x="2571736" y="2115962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A</a:t>
              </a:r>
              <a:endParaRPr lang="th-TH" dirty="0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3127474" y="1627284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B</a:t>
              </a:r>
              <a:endParaRPr lang="th-TH" dirty="0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3627540" y="2157900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C</a:t>
              </a:r>
              <a:endParaRPr lang="th-TH" dirty="0"/>
            </a:p>
          </p:txBody>
        </p:sp>
      </p:grpSp>
      <p:grpSp>
        <p:nvGrpSpPr>
          <p:cNvPr id="23" name="Group 523"/>
          <p:cNvGrpSpPr/>
          <p:nvPr/>
        </p:nvGrpSpPr>
        <p:grpSpPr>
          <a:xfrm>
            <a:off x="2571736" y="4355662"/>
            <a:ext cx="1439242" cy="930726"/>
            <a:chOff x="2571736" y="1627284"/>
            <a:chExt cx="1439242" cy="930726"/>
          </a:xfrm>
        </p:grpSpPr>
        <p:sp>
          <p:nvSpPr>
            <p:cNvPr id="525" name="Rectangle 524"/>
            <p:cNvSpPr/>
            <p:nvPr/>
          </p:nvSpPr>
          <p:spPr>
            <a:xfrm>
              <a:off x="2571736" y="2115962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A</a:t>
              </a:r>
              <a:endParaRPr lang="th-TH" dirty="0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3127474" y="1627284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B</a:t>
              </a:r>
              <a:endParaRPr lang="th-TH" dirty="0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3627540" y="2157900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C</a:t>
              </a:r>
              <a:endParaRPr lang="th-TH" dirty="0"/>
            </a:p>
          </p:txBody>
        </p:sp>
      </p:grpSp>
      <p:grpSp>
        <p:nvGrpSpPr>
          <p:cNvPr id="24" name="Group 527"/>
          <p:cNvGrpSpPr/>
          <p:nvPr/>
        </p:nvGrpSpPr>
        <p:grpSpPr>
          <a:xfrm>
            <a:off x="4775832" y="4355662"/>
            <a:ext cx="1439242" cy="930726"/>
            <a:chOff x="2571736" y="1627284"/>
            <a:chExt cx="1439242" cy="930726"/>
          </a:xfrm>
        </p:grpSpPr>
        <p:sp>
          <p:nvSpPr>
            <p:cNvPr id="529" name="Rectangle 528"/>
            <p:cNvSpPr/>
            <p:nvPr/>
          </p:nvSpPr>
          <p:spPr>
            <a:xfrm>
              <a:off x="2571736" y="2115962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A</a:t>
              </a:r>
              <a:endParaRPr lang="th-TH" dirty="0"/>
            </a:p>
          </p:txBody>
        </p:sp>
        <p:sp>
          <p:nvSpPr>
            <p:cNvPr id="530" name="Rectangle 529"/>
            <p:cNvSpPr/>
            <p:nvPr/>
          </p:nvSpPr>
          <p:spPr>
            <a:xfrm>
              <a:off x="3127474" y="1627284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B</a:t>
              </a:r>
              <a:endParaRPr lang="th-TH" dirty="0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3627540" y="2157900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Arial Black" pitchFamily="34" charset="0"/>
                </a:rPr>
                <a:t>C</a:t>
              </a:r>
              <a:endParaRPr lang="th-TH" dirty="0"/>
            </a:p>
          </p:txBody>
        </p:sp>
      </p:grpSp>
      <p:sp>
        <p:nvSpPr>
          <p:cNvPr id="532" name="TextBox 531"/>
          <p:cNvSpPr txBox="1"/>
          <p:nvPr/>
        </p:nvSpPr>
        <p:spPr>
          <a:xfrm>
            <a:off x="6715108" y="2571744"/>
            <a:ext cx="1944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B</a:t>
            </a:r>
            <a:r>
              <a:rPr lang="en-US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ตัวค่ากลาง </a:t>
            </a:r>
            <a:b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</a:b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เป็น </a:t>
            </a:r>
            <a:r>
              <a:rPr lang="en-US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root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ใหม่ เสมอ</a:t>
            </a:r>
            <a:endParaRPr lang="th-TH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33" name="TextBox 532"/>
          <p:cNvSpPr txBox="1"/>
          <p:nvPr/>
        </p:nvSpPr>
        <p:spPr>
          <a:xfrm>
            <a:off x="6715140" y="3357562"/>
            <a:ext cx="1944000" cy="1600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Height(Tj)</a:t>
            </a:r>
            <a:r>
              <a:rPr lang="en-US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= h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ตัวเดียว </a:t>
            </a:r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Tj</a:t>
            </a:r>
            <a:r>
              <a:rPr lang="th-TH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คือตัวที่คู่กับ </a:t>
            </a:r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Ti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ที่ </a:t>
            </a:r>
            <a:r>
              <a:rPr lang="en-US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insert node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ใหม่เข้าไป </a:t>
            </a:r>
          </a:p>
          <a:p>
            <a:pPr>
              <a:buFont typeface="Arial" pitchFamily="34" charset="0"/>
              <a:buChar char="•"/>
            </a:pP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นอกนั้น </a:t>
            </a:r>
            <a:r>
              <a:rPr lang="en-US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height(T) = h+1 </a:t>
            </a:r>
            <a:r>
              <a:rPr lang="th-TH" sz="1600" dirty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หมด</a:t>
            </a:r>
            <a:endParaRPr lang="th-TH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34" name="Rectangle 533"/>
          <p:cNvSpPr/>
          <p:nvPr/>
        </p:nvSpPr>
        <p:spPr>
          <a:xfrm>
            <a:off x="3347864" y="3214686"/>
            <a:ext cx="401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Tj</a:t>
            </a:r>
            <a:endParaRPr lang="th-TH" dirty="0"/>
          </a:p>
        </p:txBody>
      </p:sp>
      <p:sp>
        <p:nvSpPr>
          <p:cNvPr id="535" name="Rectangle 534"/>
          <p:cNvSpPr/>
          <p:nvPr/>
        </p:nvSpPr>
        <p:spPr>
          <a:xfrm>
            <a:off x="5072066" y="3214686"/>
            <a:ext cx="401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Tj</a:t>
            </a:r>
            <a:endParaRPr lang="th-TH" dirty="0"/>
          </a:p>
        </p:txBody>
      </p:sp>
      <p:sp>
        <p:nvSpPr>
          <p:cNvPr id="536" name="Rectangle 535"/>
          <p:cNvSpPr/>
          <p:nvPr/>
        </p:nvSpPr>
        <p:spPr>
          <a:xfrm>
            <a:off x="3345204" y="6019404"/>
            <a:ext cx="401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Tj</a:t>
            </a:r>
            <a:endParaRPr lang="th-TH" dirty="0"/>
          </a:p>
        </p:txBody>
      </p:sp>
      <p:sp>
        <p:nvSpPr>
          <p:cNvPr id="537" name="Rectangle 536"/>
          <p:cNvSpPr/>
          <p:nvPr/>
        </p:nvSpPr>
        <p:spPr>
          <a:xfrm>
            <a:off x="5143504" y="6019404"/>
            <a:ext cx="401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Tj</a:t>
            </a:r>
            <a:endParaRPr lang="th-TH" dirty="0"/>
          </a:p>
        </p:txBody>
      </p:sp>
      <p:sp>
        <p:nvSpPr>
          <p:cNvPr id="538" name="TextBox 537"/>
          <p:cNvSpPr txBox="1"/>
          <p:nvPr/>
        </p:nvSpPr>
        <p:spPr>
          <a:xfrm>
            <a:off x="6715140" y="2052898"/>
            <a:ext cx="1944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00FF"/>
                </a:solidFill>
                <a:latin typeface="Arial Black" pitchFamily="34" charset="0"/>
                <a:cs typeface="Tahoma" pitchFamily="34" charset="0"/>
              </a:rPr>
              <a:t>สรุปรูปผลลัพธ์</a:t>
            </a:r>
            <a:endParaRPr lang="th-TH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4139952" y="4581128"/>
            <a:ext cx="396000" cy="369332"/>
          </a:xfrm>
          <a:prstGeom prst="rect">
            <a:avLst/>
          </a:prstGeom>
          <a:solidFill>
            <a:srgbClr val="FFCD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th-TH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4211960" y="1772816"/>
            <a:ext cx="396000" cy="369332"/>
          </a:xfrm>
          <a:prstGeom prst="rect">
            <a:avLst/>
          </a:prstGeom>
          <a:solidFill>
            <a:srgbClr val="FFCDFF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th-TH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 2</a:t>
            </a:r>
            <a:endParaRPr lang="th-TH" dirty="0"/>
          </a:p>
        </p:txBody>
      </p:sp>
      <p:sp>
        <p:nvSpPr>
          <p:cNvPr id="1028" name="Content Placeholder 4"/>
          <p:cNvSpPr>
            <a:spLocks noGrp="1"/>
          </p:cNvSpPr>
          <p:nvPr>
            <p:ph idx="4294967295"/>
          </p:nvPr>
        </p:nvSpPr>
        <p:spPr>
          <a:xfrm>
            <a:off x="4876800" y="3657600"/>
            <a:ext cx="4267200" cy="27432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Binary Tree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Representations 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graphicFrame>
        <p:nvGraphicFramePr>
          <p:cNvPr id="1026" name="Object 19"/>
          <p:cNvGraphicFramePr>
            <a:graphicFrameLocks noChangeAspect="1"/>
          </p:cNvGraphicFramePr>
          <p:nvPr/>
        </p:nvGraphicFramePr>
        <p:xfrm>
          <a:off x="4862530" y="1219200"/>
          <a:ext cx="2209800" cy="209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97" name="Bitmap Image" r:id="rId3" imgW="2200582" imgH="2085714" progId="PBrush">
                  <p:embed/>
                </p:oleObj>
              </mc:Choice>
              <mc:Fallback>
                <p:oleObj name="Bitmap Image" r:id="rId3" imgW="2200582" imgH="208571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30" y="1219200"/>
                        <a:ext cx="2209800" cy="209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09600" y="1143000"/>
            <a:ext cx="3429000" cy="3214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AVL Tree </a:t>
            </a:r>
            <a:b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</a:b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Height Balanced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</a:pPr>
            <a:r>
              <a:rPr lang="en-US" sz="1900" dirty="0">
                <a:solidFill>
                  <a:srgbClr val="607731"/>
                </a:solidFill>
                <a:latin typeface="Comic Sans MS" pitchFamily="66" charset="0"/>
                <a:cs typeface="Cordia New" pitchFamily="34" charset="-34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Multiway Search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Top Down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B-Tree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Binary Tree Representations</a:t>
            </a:r>
            <a:endParaRPr lang="th-TH" dirty="0"/>
          </a:p>
        </p:txBody>
      </p:sp>
      <p:grpSp>
        <p:nvGrpSpPr>
          <p:cNvPr id="3" name="Group 118"/>
          <p:cNvGrpSpPr>
            <a:grpSpLocks/>
          </p:cNvGrpSpPr>
          <p:nvPr/>
        </p:nvGrpSpPr>
        <p:grpSpPr bwMode="auto">
          <a:xfrm>
            <a:off x="558552" y="2924944"/>
            <a:ext cx="3581400" cy="2424113"/>
            <a:chOff x="5029200" y="2895600"/>
            <a:chExt cx="3581400" cy="2424027"/>
          </a:xfrm>
        </p:grpSpPr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5029200" y="2895600"/>
              <a:ext cx="3429000" cy="400036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buFont typeface="+mj-lt"/>
                <a:buAutoNum type="arabicPeriod" startAt="2"/>
                <a:defRPr/>
              </a:pP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Sequential (Implicit) Array</a:t>
              </a:r>
            </a:p>
          </p:txBody>
        </p: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5032947" y="3660609"/>
              <a:ext cx="3577653" cy="1659018"/>
              <a:chOff x="491706" y="991271"/>
              <a:chExt cx="3577653" cy="1659018"/>
            </a:xfrm>
          </p:grpSpPr>
          <p:grpSp>
            <p:nvGrpSpPr>
              <p:cNvPr id="5" name="Group 163"/>
              <p:cNvGrpSpPr>
                <a:grpSpLocks/>
              </p:cNvGrpSpPr>
              <p:nvPr/>
            </p:nvGrpSpPr>
            <p:grpSpPr bwMode="auto">
              <a:xfrm>
                <a:off x="515939" y="991268"/>
                <a:ext cx="3505865" cy="1437602"/>
                <a:chOff x="973092" y="1905000"/>
                <a:chExt cx="3505551" cy="2122182"/>
              </a:xfrm>
            </p:grpSpPr>
            <p:sp>
              <p:nvSpPr>
                <p:cNvPr id="31" name="Oval 30"/>
                <p:cNvSpPr/>
                <p:nvPr/>
              </p:nvSpPr>
              <p:spPr bwMode="auto">
                <a:xfrm>
                  <a:off x="3732515" y="3601815"/>
                  <a:ext cx="288899" cy="426495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 bwMode="auto">
                <a:xfrm>
                  <a:off x="4191262" y="3601815"/>
                  <a:ext cx="287311" cy="426495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33" name="Oval 32"/>
                <p:cNvSpPr/>
                <p:nvPr/>
              </p:nvSpPr>
              <p:spPr bwMode="auto">
                <a:xfrm>
                  <a:off x="3961094" y="2896459"/>
                  <a:ext cx="288899" cy="424151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G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34" name="Oval 33"/>
                <p:cNvSpPr/>
                <p:nvPr/>
              </p:nvSpPr>
              <p:spPr bwMode="auto">
                <a:xfrm>
                  <a:off x="2603904" y="1905210"/>
                  <a:ext cx="288899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A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35" name="Oval 34"/>
                <p:cNvSpPr/>
                <p:nvPr/>
              </p:nvSpPr>
              <p:spPr bwMode="auto">
                <a:xfrm>
                  <a:off x="3521397" y="2341078"/>
                  <a:ext cx="288899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C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cxnSp>
              <p:nvCxnSpPr>
                <p:cNvPr id="36" name="Straight Connector 35"/>
                <p:cNvCxnSpPr>
                  <a:stCxn id="56" idx="0"/>
                  <a:endCxn id="34" idx="2"/>
                </p:cNvCxnSpPr>
                <p:nvPr/>
              </p:nvCxnSpPr>
              <p:spPr bwMode="auto">
                <a:xfrm rot="5400000" flipH="1" flipV="1">
                  <a:off x="2100517" y="1837690"/>
                  <a:ext cx="222620" cy="784155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7" name="Straight Connector 36"/>
                <p:cNvCxnSpPr>
                  <a:stCxn id="35" idx="0"/>
                  <a:endCxn id="34" idx="6"/>
                </p:cNvCxnSpPr>
                <p:nvPr/>
              </p:nvCxnSpPr>
              <p:spPr bwMode="auto">
                <a:xfrm rot="16200000" flipV="1">
                  <a:off x="3168014" y="1843246"/>
                  <a:ext cx="222620" cy="773043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8" name="Straight Connector 37"/>
                <p:cNvCxnSpPr>
                  <a:stCxn id="33" idx="0"/>
                  <a:endCxn id="35" idx="5"/>
                </p:cNvCxnSpPr>
                <p:nvPr/>
              </p:nvCxnSpPr>
              <p:spPr bwMode="auto">
                <a:xfrm rot="16200000" flipV="1">
                  <a:off x="3840412" y="2631327"/>
                  <a:ext cx="192157" cy="33810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9" name="Straight Connector 38"/>
                <p:cNvCxnSpPr>
                  <a:stCxn id="32" idx="0"/>
                  <a:endCxn id="33" idx="4"/>
                </p:cNvCxnSpPr>
                <p:nvPr/>
              </p:nvCxnSpPr>
              <p:spPr bwMode="auto">
                <a:xfrm rot="16200000" flipV="1">
                  <a:off x="4079232" y="3346923"/>
                  <a:ext cx="281205" cy="228580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0" name="Straight Connector 39"/>
                <p:cNvCxnSpPr>
                  <a:stCxn id="31" idx="0"/>
                  <a:endCxn id="33" idx="4"/>
                </p:cNvCxnSpPr>
                <p:nvPr/>
              </p:nvCxnSpPr>
              <p:spPr bwMode="auto">
                <a:xfrm rot="5400000" flipH="1" flipV="1">
                  <a:off x="3850652" y="3346923"/>
                  <a:ext cx="281205" cy="228580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1" name="Oval 40"/>
                <p:cNvSpPr/>
                <p:nvPr/>
              </p:nvSpPr>
              <p:spPr bwMode="auto">
                <a:xfrm>
                  <a:off x="2838833" y="3601815"/>
                  <a:ext cx="288899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L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 bwMode="auto">
                <a:xfrm>
                  <a:off x="3295992" y="3601815"/>
                  <a:ext cx="288899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M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 bwMode="auto">
                <a:xfrm>
                  <a:off x="3067412" y="2896459"/>
                  <a:ext cx="288899" cy="424151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F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cxnSp>
              <p:nvCxnSpPr>
                <p:cNvPr id="44" name="Straight Connector 43"/>
                <p:cNvCxnSpPr>
                  <a:stCxn id="42" idx="0"/>
                  <a:endCxn id="43" idx="4"/>
                </p:cNvCxnSpPr>
                <p:nvPr/>
              </p:nvCxnSpPr>
              <p:spPr bwMode="auto">
                <a:xfrm rot="16200000" flipV="1">
                  <a:off x="3185549" y="3346923"/>
                  <a:ext cx="281205" cy="22858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5" name="Straight Connector 44"/>
                <p:cNvCxnSpPr>
                  <a:stCxn id="41" idx="0"/>
                  <a:endCxn id="43" idx="4"/>
                </p:cNvCxnSpPr>
                <p:nvPr/>
              </p:nvCxnSpPr>
              <p:spPr bwMode="auto">
                <a:xfrm rot="5400000" flipH="1" flipV="1">
                  <a:off x="2956969" y="3346923"/>
                  <a:ext cx="281205" cy="22858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6" name="Oval 45"/>
                <p:cNvSpPr/>
                <p:nvPr/>
              </p:nvSpPr>
              <p:spPr bwMode="auto">
                <a:xfrm>
                  <a:off x="1903879" y="3601815"/>
                  <a:ext cx="288899" cy="426495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47" name="Oval 46"/>
                <p:cNvSpPr/>
                <p:nvPr/>
              </p:nvSpPr>
              <p:spPr bwMode="auto">
                <a:xfrm>
                  <a:off x="2361038" y="3601815"/>
                  <a:ext cx="288899" cy="426495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 bwMode="auto">
                <a:xfrm>
                  <a:off x="2132458" y="2896459"/>
                  <a:ext cx="288899" cy="424151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cxnSp>
              <p:nvCxnSpPr>
                <p:cNvPr id="49" name="Straight Connector 48"/>
                <p:cNvCxnSpPr>
                  <a:stCxn id="47" idx="0"/>
                  <a:endCxn id="48" idx="4"/>
                </p:cNvCxnSpPr>
                <p:nvPr/>
              </p:nvCxnSpPr>
              <p:spPr bwMode="auto">
                <a:xfrm rot="16200000" flipV="1">
                  <a:off x="2250595" y="3346923"/>
                  <a:ext cx="281205" cy="228580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>
                  <a:stCxn id="46" idx="0"/>
                  <a:endCxn id="48" idx="4"/>
                </p:cNvCxnSpPr>
                <p:nvPr/>
              </p:nvCxnSpPr>
              <p:spPr bwMode="auto">
                <a:xfrm rot="5400000" flipH="1" flipV="1">
                  <a:off x="2022016" y="3346923"/>
                  <a:ext cx="281205" cy="228580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51" name="Oval 50"/>
                <p:cNvSpPr/>
                <p:nvPr/>
              </p:nvSpPr>
              <p:spPr bwMode="auto">
                <a:xfrm>
                  <a:off x="941940" y="3601815"/>
                  <a:ext cx="287312" cy="426495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 bwMode="auto">
                <a:xfrm>
                  <a:off x="1399099" y="3601815"/>
                  <a:ext cx="288899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I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53" name="Oval 52"/>
                <p:cNvSpPr/>
                <p:nvPr/>
              </p:nvSpPr>
              <p:spPr bwMode="auto">
                <a:xfrm>
                  <a:off x="1170519" y="2896459"/>
                  <a:ext cx="288899" cy="424151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D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cxnSp>
              <p:nvCxnSpPr>
                <p:cNvPr id="54" name="Straight Connector 53"/>
                <p:cNvCxnSpPr>
                  <a:stCxn id="52" idx="0"/>
                  <a:endCxn id="53" idx="4"/>
                </p:cNvCxnSpPr>
                <p:nvPr/>
              </p:nvCxnSpPr>
              <p:spPr bwMode="auto">
                <a:xfrm rot="16200000" flipV="1">
                  <a:off x="1288656" y="3346923"/>
                  <a:ext cx="281205" cy="22858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5" name="Straight Connector 54"/>
                <p:cNvCxnSpPr>
                  <a:stCxn id="51" idx="0"/>
                  <a:endCxn id="53" idx="4"/>
                </p:cNvCxnSpPr>
                <p:nvPr/>
              </p:nvCxnSpPr>
              <p:spPr bwMode="auto">
                <a:xfrm rot="5400000" flipH="1" flipV="1">
                  <a:off x="1060077" y="3346923"/>
                  <a:ext cx="281205" cy="228580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56" name="Oval 55"/>
                <p:cNvSpPr/>
                <p:nvPr/>
              </p:nvSpPr>
              <p:spPr bwMode="auto">
                <a:xfrm>
                  <a:off x="1645140" y="2341078"/>
                  <a:ext cx="319058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B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cxnSp>
              <p:nvCxnSpPr>
                <p:cNvPr id="57" name="Straight Connector 56"/>
                <p:cNvCxnSpPr>
                  <a:stCxn id="35" idx="3"/>
                  <a:endCxn id="43" idx="0"/>
                </p:cNvCxnSpPr>
                <p:nvPr/>
              </p:nvCxnSpPr>
              <p:spPr bwMode="auto">
                <a:xfrm rot="5400000">
                  <a:off x="3291980" y="2624184"/>
                  <a:ext cx="192157" cy="352393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8" name="Straight Connector 57"/>
                <p:cNvCxnSpPr>
                  <a:stCxn id="56" idx="3"/>
                  <a:endCxn id="53" idx="0"/>
                </p:cNvCxnSpPr>
                <p:nvPr/>
              </p:nvCxnSpPr>
              <p:spPr bwMode="auto">
                <a:xfrm rot="5400000">
                  <a:off x="1405405" y="2613867"/>
                  <a:ext cx="192157" cy="373029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9" name="Straight Connector 58"/>
                <p:cNvCxnSpPr>
                  <a:stCxn id="56" idx="5"/>
                  <a:endCxn id="48" idx="0"/>
                </p:cNvCxnSpPr>
                <p:nvPr/>
              </p:nvCxnSpPr>
              <p:spPr bwMode="auto">
                <a:xfrm rot="16200000" flipH="1">
                  <a:off x="2003045" y="2622597"/>
                  <a:ext cx="192157" cy="355568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6" name="Group 197"/>
              <p:cNvGrpSpPr/>
              <p:nvPr/>
            </p:nvGrpSpPr>
            <p:grpSpPr>
              <a:xfrm>
                <a:off x="491706" y="1314454"/>
                <a:ext cx="3577653" cy="1335841"/>
                <a:chOff x="5109147" y="1838044"/>
                <a:chExt cx="3577653" cy="1971956"/>
              </a:xfrm>
              <a:noFill/>
            </p:grpSpPr>
            <p:sp>
              <p:nvSpPr>
                <p:cNvPr id="16" name="Oval 15"/>
                <p:cNvSpPr/>
                <p:nvPr/>
              </p:nvSpPr>
              <p:spPr bwMode="auto">
                <a:xfrm>
                  <a:off x="78696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13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>
                  <a:off x="83268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14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 bwMode="auto">
                <a:xfrm>
                  <a:off x="8098200" y="2794137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6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 bwMode="auto">
                <a:xfrm>
                  <a:off x="6740412" y="1838044"/>
                  <a:ext cx="360000" cy="251999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0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 bwMode="auto">
                <a:xfrm>
                  <a:off x="7658253" y="2214269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2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9762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11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>
                  <a:off x="74334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12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>
                  <a:off x="7204800" y="2794137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5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 bwMode="auto">
                <a:xfrm>
                  <a:off x="60408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9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 bwMode="auto">
                <a:xfrm>
                  <a:off x="64980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10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 bwMode="auto">
                <a:xfrm>
                  <a:off x="6269400" y="2794137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4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 bwMode="auto">
                <a:xfrm>
                  <a:off x="5109147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7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28" name="Oval 27"/>
                <p:cNvSpPr/>
                <p:nvPr/>
              </p:nvSpPr>
              <p:spPr bwMode="auto">
                <a:xfrm>
                  <a:off x="5566347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8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 bwMode="auto">
                <a:xfrm>
                  <a:off x="5337747" y="2794137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3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Oval 29"/>
                <p:cNvSpPr/>
                <p:nvPr/>
              </p:nvSpPr>
              <p:spPr bwMode="auto">
                <a:xfrm>
                  <a:off x="5812200" y="2214269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1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528390" y="5457007"/>
          <a:ext cx="3600000" cy="59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B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F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+mn-lt"/>
                        </a:rPr>
                        <a:t>0</a:t>
                      </a:r>
                      <a:endParaRPr lang="th-TH" sz="14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3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4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5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6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7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8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9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10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13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14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Group 100"/>
          <p:cNvGrpSpPr>
            <a:grpSpLocks/>
          </p:cNvGrpSpPr>
          <p:nvPr/>
        </p:nvGrpSpPr>
        <p:grpSpPr bwMode="auto">
          <a:xfrm>
            <a:off x="533400" y="944562"/>
            <a:ext cx="8359080" cy="1570038"/>
            <a:chOff x="533400" y="944561"/>
            <a:chExt cx="8359080" cy="1570039"/>
          </a:xfrm>
        </p:grpSpPr>
        <p:sp>
          <p:nvSpPr>
            <p:cNvPr id="74808" name="Text Box 56"/>
            <p:cNvSpPr txBox="1">
              <a:spLocks noChangeArrowheads="1"/>
            </p:cNvSpPr>
            <p:nvPr/>
          </p:nvSpPr>
          <p:spPr bwMode="auto">
            <a:xfrm>
              <a:off x="4427984" y="944561"/>
              <a:ext cx="4464496" cy="1569661"/>
            </a:xfrm>
            <a:prstGeom prst="rect">
              <a:avLst/>
            </a:prstGeom>
            <a:solidFill>
              <a:srgbClr val="ECD9FF"/>
            </a:solidFill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class</a:t>
              </a:r>
              <a:r>
                <a:rPr lang="en-US" sz="1600" dirty="0"/>
                <a:t> node:</a:t>
              </a:r>
            </a:p>
            <a:p>
              <a:endParaRPr lang="th-TH" sz="1600" dirty="0"/>
            </a:p>
            <a:p>
              <a:r>
                <a:rPr lang="en-US" sz="1600" dirty="0"/>
                <a:t>    </a:t>
              </a:r>
              <a:r>
                <a:rPr lang="en-US" sz="1600" dirty="0">
                  <a:solidFill>
                    <a:srgbClr val="0000FF"/>
                  </a:solidFill>
                </a:rPr>
                <a:t>def</a:t>
              </a:r>
              <a:r>
                <a:rPr lang="en-US" sz="1600" dirty="0"/>
                <a:t> __init__(self,  data, left = </a:t>
              </a:r>
              <a:r>
                <a:rPr lang="en-US" sz="1600" dirty="0">
                  <a:solidFill>
                    <a:srgbClr val="0000FF"/>
                  </a:solidFill>
                </a:rPr>
                <a:t>None</a:t>
              </a:r>
              <a:r>
                <a:rPr lang="en-US" sz="1600" dirty="0"/>
                <a:t>, right = </a:t>
              </a:r>
              <a:r>
                <a:rPr lang="en-US" sz="1600" dirty="0">
                  <a:solidFill>
                    <a:srgbClr val="0000FF"/>
                  </a:solidFill>
                </a:rPr>
                <a:t>None</a:t>
              </a:r>
              <a:r>
                <a:rPr lang="en-US" sz="1600" dirty="0"/>
                <a:t>):</a:t>
              </a:r>
            </a:p>
            <a:p>
              <a:r>
                <a:rPr lang="en-US" sz="1600" dirty="0"/>
                <a:t>       </a:t>
              </a:r>
              <a:r>
                <a:rPr lang="en-US" sz="1600" dirty="0" err="1"/>
                <a:t>self.data</a:t>
              </a:r>
              <a:r>
                <a:rPr lang="en-US" sz="1600" dirty="0"/>
                <a:t> = data</a:t>
              </a:r>
            </a:p>
            <a:p>
              <a:r>
                <a:rPr lang="en-US" sz="1600" dirty="0"/>
                <a:t>       </a:t>
              </a:r>
              <a:r>
                <a:rPr lang="en-US" sz="1600" dirty="0" err="1"/>
                <a:t>self.left</a:t>
              </a:r>
              <a:r>
                <a:rPr lang="en-US" sz="1600" dirty="0"/>
                <a:t> = left </a:t>
              </a:r>
              <a:r>
                <a:rPr lang="en-US" sz="1600" dirty="0">
                  <a:solidFill>
                    <a:srgbClr val="0000FF"/>
                  </a:solidFill>
                </a:rPr>
                <a:t>if</a:t>
              </a:r>
              <a:r>
                <a:rPr lang="en-US" sz="1600" dirty="0"/>
                <a:t> left </a:t>
              </a:r>
              <a:r>
                <a:rPr lang="en-US" sz="1600" dirty="0">
                  <a:solidFill>
                    <a:srgbClr val="0000FF"/>
                  </a:solidFill>
                </a:rPr>
                <a:t>is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0000FF"/>
                  </a:solidFill>
                </a:rPr>
                <a:t>not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0000FF"/>
                  </a:solidFill>
                </a:rPr>
                <a:t>None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0000FF"/>
                  </a:solidFill>
                </a:rPr>
                <a:t>else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0000FF"/>
                  </a:solidFill>
                </a:rPr>
                <a:t>None</a:t>
              </a:r>
            </a:p>
            <a:p>
              <a:r>
                <a:rPr lang="en-US" sz="1600" dirty="0"/>
                <a:t>       </a:t>
              </a:r>
              <a:r>
                <a:rPr lang="en-US" sz="1600" dirty="0" err="1"/>
                <a:t>self.right</a:t>
              </a:r>
              <a:r>
                <a:rPr lang="en-US" sz="1600" dirty="0"/>
                <a:t> = right </a:t>
              </a:r>
              <a:r>
                <a:rPr lang="en-US" sz="1600" dirty="0">
                  <a:solidFill>
                    <a:srgbClr val="0000FF"/>
                  </a:solidFill>
                </a:rPr>
                <a:t>if</a:t>
              </a:r>
              <a:r>
                <a:rPr lang="en-US" sz="1600" dirty="0"/>
                <a:t> right </a:t>
              </a:r>
              <a:r>
                <a:rPr lang="en-US" sz="1600" dirty="0">
                  <a:solidFill>
                    <a:srgbClr val="0000FF"/>
                  </a:solidFill>
                </a:rPr>
                <a:t>is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0000FF"/>
                  </a:solidFill>
                </a:rPr>
                <a:t>not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0000FF"/>
                  </a:solidFill>
                </a:rPr>
                <a:t>None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0000FF"/>
                  </a:solidFill>
                </a:rPr>
                <a:t>else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0000FF"/>
                  </a:solidFill>
                </a:rPr>
                <a:t>None</a:t>
              </a:r>
              <a:endParaRPr lang="en-US" sz="1600" b="1" noProof="1">
                <a:solidFill>
                  <a:schemeClr val="tx1"/>
                </a:solidFill>
                <a:latin typeface="Courier New" pitchFamily="49" charset="0"/>
                <a:ea typeface="Angsana New" pitchFamily="18" charset="-34"/>
                <a:cs typeface="Courier New" pitchFamily="49" charset="0"/>
              </a:endParaRPr>
            </a:p>
          </p:txBody>
        </p:sp>
        <p:sp>
          <p:nvSpPr>
            <p:cNvPr id="9" name="Text Box 23"/>
            <p:cNvSpPr txBox="1">
              <a:spLocks noChangeArrowheads="1"/>
            </p:cNvSpPr>
            <p:nvPr/>
          </p:nvSpPr>
          <p:spPr bwMode="auto">
            <a:xfrm>
              <a:off x="533400" y="1066799"/>
              <a:ext cx="1676400" cy="400050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buFont typeface="+mj-lt"/>
                <a:buAutoNum type="arabicPeriod"/>
                <a:defRPr/>
              </a:pP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Dynamic</a:t>
              </a:r>
            </a:p>
          </p:txBody>
        </p:sp>
        <p:grpSp>
          <p:nvGrpSpPr>
            <p:cNvPr id="8" name="Group 97"/>
            <p:cNvGrpSpPr>
              <a:grpSpLocks/>
            </p:cNvGrpSpPr>
            <p:nvPr/>
          </p:nvGrpSpPr>
          <p:grpSpPr bwMode="auto">
            <a:xfrm>
              <a:off x="2590800" y="1066800"/>
              <a:ext cx="1538288" cy="1447800"/>
              <a:chOff x="-2341563" y="2209800"/>
              <a:chExt cx="1538288" cy="1447800"/>
            </a:xfrm>
          </p:grpSpPr>
          <p:cxnSp>
            <p:nvCxnSpPr>
              <p:cNvPr id="77" name="Straight Arrow Connector 76"/>
              <p:cNvCxnSpPr>
                <a:stCxn id="84" idx="4"/>
                <a:endCxn id="81" idx="0"/>
              </p:cNvCxnSpPr>
              <p:nvPr/>
            </p:nvCxnSpPr>
            <p:spPr bwMode="auto">
              <a:xfrm rot="5400000">
                <a:off x="-1724026" y="2403475"/>
                <a:ext cx="111125" cy="4572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81" idx="4"/>
                <a:endCxn id="82" idx="0"/>
              </p:cNvCxnSpPr>
              <p:nvPr/>
            </p:nvCxnSpPr>
            <p:spPr bwMode="auto">
              <a:xfrm rot="16200000" flipH="1">
                <a:off x="-1886744" y="3037681"/>
                <a:ext cx="249238" cy="26987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84" idx="4"/>
                <a:endCxn id="80" idx="0"/>
              </p:cNvCxnSpPr>
              <p:nvPr/>
            </p:nvCxnSpPr>
            <p:spPr bwMode="auto">
              <a:xfrm rot="16200000" flipH="1">
                <a:off x="-1274763" y="2411412"/>
                <a:ext cx="127000" cy="4572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/>
              <p:cNvSpPr/>
              <p:nvPr/>
            </p:nvSpPr>
            <p:spPr bwMode="auto">
              <a:xfrm>
                <a:off x="-1163638" y="2703512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9</a:t>
                </a:r>
                <a:endParaRPr lang="th-TH" sz="1800" b="1" dirty="0"/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-2078038" y="2687637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3</a:t>
                </a:r>
                <a:endParaRPr lang="th-TH" sz="1800" b="1" dirty="0"/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-1808163" y="329723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5</a:t>
                </a:r>
                <a:endParaRPr lang="th-TH" sz="1800" b="1" dirty="0"/>
              </a:p>
            </p:txBody>
          </p:sp>
          <p:cxnSp>
            <p:nvCxnSpPr>
              <p:cNvPr id="83" name="Straight Arrow Connector 82"/>
              <p:cNvCxnSpPr>
                <a:endCxn id="84" idx="2"/>
              </p:cNvCxnSpPr>
              <p:nvPr/>
            </p:nvCxnSpPr>
            <p:spPr bwMode="auto">
              <a:xfrm>
                <a:off x="-1981200" y="2362199"/>
                <a:ext cx="360362" cy="3492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arrow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 bwMode="auto">
              <a:xfrm>
                <a:off x="-1620838" y="2216149"/>
                <a:ext cx="360363" cy="36036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6</a:t>
                </a:r>
                <a:endParaRPr lang="th-TH" sz="1800" b="1" dirty="0"/>
              </a:p>
            </p:txBody>
          </p:sp>
          <p:cxnSp>
            <p:nvCxnSpPr>
              <p:cNvPr id="86" name="Straight Arrow Connector 85"/>
              <p:cNvCxnSpPr>
                <a:stCxn id="81" idx="4"/>
                <a:endCxn id="87" idx="0"/>
              </p:cNvCxnSpPr>
              <p:nvPr/>
            </p:nvCxnSpPr>
            <p:spPr bwMode="auto">
              <a:xfrm rot="5400000">
                <a:off x="-2150269" y="3037681"/>
                <a:ext cx="242888" cy="26352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 bwMode="auto">
              <a:xfrm>
                <a:off x="-2341563" y="3290888"/>
                <a:ext cx="360363" cy="360362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1</a:t>
                </a:r>
                <a:endParaRPr lang="th-TH" sz="1800" b="1" dirty="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-2286000" y="2209799"/>
                <a:ext cx="274637" cy="400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/>
                    <a:cs typeface="+mn-cs"/>
                  </a:rPr>
                  <a:t>r</a:t>
                </a:r>
                <a:endParaRPr lang="th-TH" sz="2000" dirty="0">
                  <a:solidFill>
                    <a:prstClr val="black"/>
                  </a:solidFill>
                  <a:latin typeface="Calibri"/>
                  <a:cs typeface="Cordia New"/>
                </a:endParaRPr>
              </a:p>
            </p:txBody>
          </p:sp>
        </p:grpSp>
      </p:grpSp>
      <p:grpSp>
        <p:nvGrpSpPr>
          <p:cNvPr id="10" name="Group 180"/>
          <p:cNvGrpSpPr/>
          <p:nvPr/>
        </p:nvGrpSpPr>
        <p:grpSpPr>
          <a:xfrm>
            <a:off x="4901241" y="3903453"/>
            <a:ext cx="3577653" cy="1358657"/>
            <a:chOff x="5109147" y="1804359"/>
            <a:chExt cx="3577653" cy="2005641"/>
          </a:xfrm>
          <a:noFill/>
        </p:grpSpPr>
        <p:sp>
          <p:nvSpPr>
            <p:cNvPr id="97" name="Oval 96"/>
            <p:cNvSpPr/>
            <p:nvPr/>
          </p:nvSpPr>
          <p:spPr bwMode="auto">
            <a:xfrm>
              <a:off x="78696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14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8326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15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80982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7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6740412" y="1804359"/>
              <a:ext cx="360000" cy="252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7658253" y="21888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3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69762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12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4334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13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2048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6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040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10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64980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11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62694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5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51091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8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55663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9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5337747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4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5812200" y="21888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2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</p:grpSp>
      <p:grpSp>
        <p:nvGrpSpPr>
          <p:cNvPr id="12" name="Group 213"/>
          <p:cNvGrpSpPr>
            <a:grpSpLocks/>
          </p:cNvGrpSpPr>
          <p:nvPr/>
        </p:nvGrpSpPr>
        <p:grpSpPr bwMode="auto">
          <a:xfrm>
            <a:off x="4935538" y="3590925"/>
            <a:ext cx="3505200" cy="1438275"/>
            <a:chOff x="973092" y="1905000"/>
            <a:chExt cx="3505551" cy="2122182"/>
          </a:xfrm>
        </p:grpSpPr>
        <p:sp>
          <p:nvSpPr>
            <p:cNvPr id="125" name="Oval 124"/>
            <p:cNvSpPr/>
            <p:nvPr/>
          </p:nvSpPr>
          <p:spPr bwMode="auto">
            <a:xfrm>
              <a:off x="3734030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4191276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3962653" y="2895821"/>
              <a:ext cx="287367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2605205" y="1905000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3522872" y="2340680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30" name="Straight Connector 129"/>
            <p:cNvCxnSpPr>
              <a:stCxn id="150" idx="0"/>
              <a:endCxn id="128" idx="2"/>
            </p:cNvCxnSpPr>
            <p:nvPr/>
          </p:nvCxnSpPr>
          <p:spPr bwMode="auto">
            <a:xfrm rot="5400000" flipH="1" flipV="1">
              <a:off x="2101792" y="1837265"/>
              <a:ext cx="222524" cy="784304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1" name="Straight Connector 130"/>
            <p:cNvCxnSpPr>
              <a:stCxn id="129" idx="0"/>
              <a:endCxn id="128" idx="6"/>
            </p:cNvCxnSpPr>
            <p:nvPr/>
          </p:nvCxnSpPr>
          <p:spPr bwMode="auto">
            <a:xfrm rot="16200000" flipV="1">
              <a:off x="3167905" y="1842822"/>
              <a:ext cx="222524" cy="77319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2" name="Straight Connector 131"/>
            <p:cNvCxnSpPr>
              <a:stCxn id="127" idx="0"/>
              <a:endCxn id="129" idx="5"/>
            </p:cNvCxnSpPr>
            <p:nvPr/>
          </p:nvCxnSpPr>
          <p:spPr bwMode="auto">
            <a:xfrm rot="16200000" flipV="1">
              <a:off x="3841213" y="2631493"/>
              <a:ext cx="192074" cy="336584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3" name="Straight Connector 132"/>
            <p:cNvCxnSpPr>
              <a:stCxn id="126" idx="0"/>
              <a:endCxn id="127" idx="4"/>
            </p:cNvCxnSpPr>
            <p:nvPr/>
          </p:nvCxnSpPr>
          <p:spPr bwMode="auto">
            <a:xfrm rot="16200000" flipV="1">
              <a:off x="4079312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4" name="Straight Connector 133"/>
            <p:cNvCxnSpPr>
              <a:stCxn id="125" idx="0"/>
              <a:endCxn id="127" idx="4"/>
            </p:cNvCxnSpPr>
            <p:nvPr/>
          </p:nvCxnSpPr>
          <p:spPr bwMode="auto">
            <a:xfrm rot="5400000" flipH="1" flipV="1">
              <a:off x="3850689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35" name="Oval 134"/>
            <p:cNvSpPr/>
            <p:nvPr/>
          </p:nvSpPr>
          <p:spPr bwMode="auto">
            <a:xfrm>
              <a:off x="2840179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L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3297425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M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3068802" y="2895821"/>
              <a:ext cx="287366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38" name="Straight Connector 137"/>
            <p:cNvCxnSpPr>
              <a:stCxn id="136" idx="0"/>
              <a:endCxn id="137" idx="4"/>
            </p:cNvCxnSpPr>
            <p:nvPr/>
          </p:nvCxnSpPr>
          <p:spPr bwMode="auto">
            <a:xfrm rot="16200000" flipV="1">
              <a:off x="3185461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9" name="Straight Connector 138"/>
            <p:cNvCxnSpPr>
              <a:stCxn id="135" idx="0"/>
              <a:endCxn id="137" idx="4"/>
            </p:cNvCxnSpPr>
            <p:nvPr/>
          </p:nvCxnSpPr>
          <p:spPr bwMode="auto">
            <a:xfrm rot="5400000" flipH="1" flipV="1">
              <a:off x="2956838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40" name="Oval 139"/>
            <p:cNvSpPr/>
            <p:nvPr/>
          </p:nvSpPr>
          <p:spPr bwMode="auto">
            <a:xfrm>
              <a:off x="1905047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2362293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2133670" y="2895821"/>
              <a:ext cx="287367" cy="423967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43" name="Straight Connector 142"/>
            <p:cNvCxnSpPr>
              <a:stCxn id="141" idx="0"/>
              <a:endCxn id="142" idx="4"/>
            </p:cNvCxnSpPr>
            <p:nvPr/>
          </p:nvCxnSpPr>
          <p:spPr bwMode="auto">
            <a:xfrm rot="16200000" flipV="1">
              <a:off x="2251917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44" name="Straight Connector 143"/>
            <p:cNvCxnSpPr>
              <a:stCxn id="140" idx="0"/>
              <a:endCxn id="142" idx="4"/>
            </p:cNvCxnSpPr>
            <p:nvPr/>
          </p:nvCxnSpPr>
          <p:spPr bwMode="auto">
            <a:xfrm rot="5400000" flipH="1" flipV="1">
              <a:off x="2023294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45" name="Oval 144"/>
            <p:cNvSpPr/>
            <p:nvPr/>
          </p:nvSpPr>
          <p:spPr bwMode="auto">
            <a:xfrm>
              <a:off x="973092" y="3600872"/>
              <a:ext cx="287366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1430338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201715" y="2895821"/>
              <a:ext cx="287366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48" name="Straight Connector 147"/>
            <p:cNvCxnSpPr>
              <a:stCxn id="146" idx="0"/>
              <a:endCxn id="147" idx="4"/>
            </p:cNvCxnSpPr>
            <p:nvPr/>
          </p:nvCxnSpPr>
          <p:spPr bwMode="auto">
            <a:xfrm rot="16200000" flipV="1">
              <a:off x="1319961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49" name="Straight Connector 148"/>
            <p:cNvCxnSpPr>
              <a:stCxn id="145" idx="0"/>
              <a:endCxn id="147" idx="4"/>
            </p:cNvCxnSpPr>
            <p:nvPr/>
          </p:nvCxnSpPr>
          <p:spPr bwMode="auto">
            <a:xfrm rot="5400000" flipH="1" flipV="1">
              <a:off x="1091338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50" name="Oval 149"/>
            <p:cNvSpPr/>
            <p:nvPr/>
          </p:nvSpPr>
          <p:spPr bwMode="auto">
            <a:xfrm>
              <a:off x="1676424" y="2340680"/>
              <a:ext cx="287367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51" name="Straight Connector 150"/>
            <p:cNvCxnSpPr>
              <a:stCxn id="129" idx="3"/>
              <a:endCxn id="137" idx="0"/>
            </p:cNvCxnSpPr>
            <p:nvPr/>
          </p:nvCxnSpPr>
          <p:spPr bwMode="auto">
            <a:xfrm rot="5400000">
              <a:off x="3291884" y="2623554"/>
              <a:ext cx="192074" cy="35246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52" name="Straight Connector 151"/>
            <p:cNvCxnSpPr>
              <a:stCxn id="150" idx="3"/>
              <a:endCxn id="147" idx="0"/>
            </p:cNvCxnSpPr>
            <p:nvPr/>
          </p:nvCxnSpPr>
          <p:spPr bwMode="auto">
            <a:xfrm rot="5400000">
              <a:off x="1435911" y="2614028"/>
              <a:ext cx="192074" cy="37151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53" name="Straight Connector 152"/>
            <p:cNvCxnSpPr>
              <a:stCxn id="150" idx="5"/>
              <a:endCxn id="142" idx="0"/>
            </p:cNvCxnSpPr>
            <p:nvPr/>
          </p:nvCxnSpPr>
          <p:spPr bwMode="auto">
            <a:xfrm rot="16200000" flipH="1">
              <a:off x="2004292" y="2621967"/>
              <a:ext cx="192074" cy="355636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</p:grpSp>
      <p:graphicFrame>
        <p:nvGraphicFramePr>
          <p:cNvPr id="154" name="Table 153"/>
          <p:cNvGraphicFramePr>
            <a:graphicFrameLocks noGrp="1"/>
          </p:cNvGraphicFramePr>
          <p:nvPr/>
        </p:nvGraphicFramePr>
        <p:xfrm>
          <a:off x="4876800" y="5410200"/>
          <a:ext cx="3859200" cy="5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7515"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B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F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0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+mn-lt"/>
                        </a:rPr>
                        <a:t>1</a:t>
                      </a:r>
                      <a:endParaRPr lang="th-TH" sz="14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2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3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4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5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6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7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8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9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10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11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12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13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14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15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Array (Implicit Array)</a:t>
            </a:r>
            <a:endParaRPr lang="th-TH" dirty="0"/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714612" y="1071546"/>
            <a:ext cx="3577653" cy="1658947"/>
            <a:chOff x="491706" y="991409"/>
            <a:chExt cx="3577653" cy="1658888"/>
          </a:xfrm>
        </p:grpSpPr>
        <p:grpSp>
          <p:nvGrpSpPr>
            <p:cNvPr id="4" name="Group 163"/>
            <p:cNvGrpSpPr>
              <a:grpSpLocks/>
            </p:cNvGrpSpPr>
            <p:nvPr/>
          </p:nvGrpSpPr>
          <p:grpSpPr bwMode="auto">
            <a:xfrm>
              <a:off x="497484" y="991409"/>
              <a:ext cx="3524249" cy="1438224"/>
              <a:chOff x="954639" y="1905210"/>
              <a:chExt cx="3523934" cy="2123100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3732515" y="3601815"/>
                <a:ext cx="288899" cy="426495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4191262" y="3601815"/>
                <a:ext cx="287311" cy="426495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3961094" y="2896459"/>
                <a:ext cx="288899" cy="424151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G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2603904" y="1905210"/>
                <a:ext cx="288899" cy="42649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A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3521397" y="2341078"/>
                <a:ext cx="288899" cy="42649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C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30" name="Straight Connector 29"/>
              <p:cNvCxnSpPr>
                <a:stCxn id="50" idx="0"/>
                <a:endCxn id="28" idx="2"/>
              </p:cNvCxnSpPr>
              <p:nvPr/>
            </p:nvCxnSpPr>
            <p:spPr bwMode="auto">
              <a:xfrm rot="5400000" flipH="1" flipV="1">
                <a:off x="2100517" y="1837690"/>
                <a:ext cx="222620" cy="784155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1" name="Straight Connector 30"/>
              <p:cNvCxnSpPr>
                <a:stCxn id="29" idx="0"/>
                <a:endCxn id="28" idx="6"/>
              </p:cNvCxnSpPr>
              <p:nvPr/>
            </p:nvCxnSpPr>
            <p:spPr bwMode="auto">
              <a:xfrm rot="16200000" flipV="1">
                <a:off x="3168014" y="1843246"/>
                <a:ext cx="222620" cy="77304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2" name="Straight Connector 31"/>
              <p:cNvCxnSpPr>
                <a:stCxn id="27" idx="0"/>
                <a:endCxn id="29" idx="5"/>
              </p:cNvCxnSpPr>
              <p:nvPr/>
            </p:nvCxnSpPr>
            <p:spPr bwMode="auto">
              <a:xfrm rot="16200000" flipV="1">
                <a:off x="3840412" y="2631327"/>
                <a:ext cx="192157" cy="33810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3" name="Straight Connector 32"/>
              <p:cNvCxnSpPr>
                <a:stCxn id="26" idx="0"/>
                <a:endCxn id="27" idx="4"/>
              </p:cNvCxnSpPr>
              <p:nvPr/>
            </p:nvCxnSpPr>
            <p:spPr bwMode="auto">
              <a:xfrm rot="16200000" flipV="1">
                <a:off x="4079232" y="3346923"/>
                <a:ext cx="281205" cy="228580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4" name="Straight Connector 33"/>
              <p:cNvCxnSpPr>
                <a:stCxn id="25" idx="0"/>
                <a:endCxn id="27" idx="4"/>
              </p:cNvCxnSpPr>
              <p:nvPr/>
            </p:nvCxnSpPr>
            <p:spPr bwMode="auto">
              <a:xfrm rot="5400000" flipH="1" flipV="1">
                <a:off x="3850652" y="3346923"/>
                <a:ext cx="281205" cy="228580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35" name="Oval 34"/>
              <p:cNvSpPr/>
              <p:nvPr/>
            </p:nvSpPr>
            <p:spPr bwMode="auto">
              <a:xfrm>
                <a:off x="2838833" y="3601815"/>
                <a:ext cx="288899" cy="42649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L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3295992" y="3601815"/>
                <a:ext cx="288899" cy="42649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M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7" name="Oval 36"/>
              <p:cNvSpPr/>
              <p:nvPr/>
            </p:nvSpPr>
            <p:spPr bwMode="auto">
              <a:xfrm>
                <a:off x="3067412" y="2896459"/>
                <a:ext cx="288899" cy="424151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F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38" name="Straight Connector 37"/>
              <p:cNvCxnSpPr>
                <a:stCxn id="36" idx="0"/>
                <a:endCxn id="37" idx="4"/>
              </p:cNvCxnSpPr>
              <p:nvPr/>
            </p:nvCxnSpPr>
            <p:spPr bwMode="auto">
              <a:xfrm rot="16200000" flipV="1">
                <a:off x="3185549" y="3346923"/>
                <a:ext cx="281205" cy="22858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9" name="Straight Connector 38"/>
              <p:cNvCxnSpPr>
                <a:stCxn id="35" idx="0"/>
                <a:endCxn id="37" idx="4"/>
              </p:cNvCxnSpPr>
              <p:nvPr/>
            </p:nvCxnSpPr>
            <p:spPr bwMode="auto">
              <a:xfrm rot="5400000" flipH="1" flipV="1">
                <a:off x="2956969" y="3346923"/>
                <a:ext cx="281205" cy="22858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40" name="Oval 39"/>
              <p:cNvSpPr/>
              <p:nvPr/>
            </p:nvSpPr>
            <p:spPr bwMode="auto">
              <a:xfrm>
                <a:off x="1903879" y="3601815"/>
                <a:ext cx="288899" cy="426495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 bwMode="auto">
              <a:xfrm>
                <a:off x="2361038" y="3601815"/>
                <a:ext cx="288899" cy="426495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 bwMode="auto">
              <a:xfrm>
                <a:off x="2132458" y="2896459"/>
                <a:ext cx="288899" cy="424151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43" name="Straight Connector 42"/>
              <p:cNvCxnSpPr>
                <a:stCxn id="41" idx="0"/>
                <a:endCxn id="42" idx="4"/>
              </p:cNvCxnSpPr>
              <p:nvPr/>
            </p:nvCxnSpPr>
            <p:spPr bwMode="auto">
              <a:xfrm rot="16200000" flipV="1">
                <a:off x="2250595" y="3346923"/>
                <a:ext cx="281205" cy="228580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4" name="Straight Connector 43"/>
              <p:cNvCxnSpPr>
                <a:stCxn id="40" idx="0"/>
                <a:endCxn id="42" idx="4"/>
              </p:cNvCxnSpPr>
              <p:nvPr/>
            </p:nvCxnSpPr>
            <p:spPr bwMode="auto">
              <a:xfrm rot="5400000" flipH="1" flipV="1">
                <a:off x="2022016" y="3346923"/>
                <a:ext cx="281205" cy="228580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45" name="Oval 44"/>
              <p:cNvSpPr/>
              <p:nvPr/>
            </p:nvSpPr>
            <p:spPr bwMode="auto">
              <a:xfrm>
                <a:off x="954639" y="3601815"/>
                <a:ext cx="287312" cy="426495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1411798" y="3601815"/>
                <a:ext cx="288899" cy="42649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I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1183218" y="2896459"/>
                <a:ext cx="288899" cy="424151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D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48" name="Straight Connector 47"/>
              <p:cNvCxnSpPr>
                <a:stCxn id="46" idx="0"/>
                <a:endCxn id="47" idx="4"/>
              </p:cNvCxnSpPr>
              <p:nvPr/>
            </p:nvCxnSpPr>
            <p:spPr bwMode="auto">
              <a:xfrm rot="16200000" flipV="1">
                <a:off x="1301355" y="3346923"/>
                <a:ext cx="281205" cy="22858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9" name="Straight Connector 48"/>
              <p:cNvCxnSpPr>
                <a:stCxn id="45" idx="0"/>
                <a:endCxn id="47" idx="4"/>
              </p:cNvCxnSpPr>
              <p:nvPr/>
            </p:nvCxnSpPr>
            <p:spPr bwMode="auto">
              <a:xfrm rot="5400000" flipH="1" flipV="1">
                <a:off x="1072776" y="3346923"/>
                <a:ext cx="281205" cy="228580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50" name="Oval 49"/>
              <p:cNvSpPr/>
              <p:nvPr/>
            </p:nvSpPr>
            <p:spPr bwMode="auto">
              <a:xfrm>
                <a:off x="1657839" y="2341078"/>
                <a:ext cx="306360" cy="42649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B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51" name="Straight Connector 50"/>
              <p:cNvCxnSpPr>
                <a:stCxn id="29" idx="3"/>
                <a:endCxn id="37" idx="0"/>
              </p:cNvCxnSpPr>
              <p:nvPr/>
            </p:nvCxnSpPr>
            <p:spPr bwMode="auto">
              <a:xfrm rot="5400000">
                <a:off x="3291980" y="2624184"/>
                <a:ext cx="192157" cy="35239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2" name="Straight Connector 51"/>
              <p:cNvCxnSpPr>
                <a:stCxn id="50" idx="3"/>
                <a:endCxn id="47" idx="0"/>
              </p:cNvCxnSpPr>
              <p:nvPr/>
            </p:nvCxnSpPr>
            <p:spPr bwMode="auto">
              <a:xfrm rot="5400000">
                <a:off x="1418104" y="2613867"/>
                <a:ext cx="192157" cy="373029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3" name="Straight Connector 52"/>
              <p:cNvCxnSpPr>
                <a:stCxn id="50" idx="5"/>
                <a:endCxn id="42" idx="0"/>
              </p:cNvCxnSpPr>
              <p:nvPr/>
            </p:nvCxnSpPr>
            <p:spPr bwMode="auto">
              <a:xfrm rot="16200000" flipH="1">
                <a:off x="2003045" y="2622597"/>
                <a:ext cx="192157" cy="355568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  <p:grpSp>
          <p:nvGrpSpPr>
            <p:cNvPr id="5" name="Group 197"/>
            <p:cNvGrpSpPr/>
            <p:nvPr/>
          </p:nvGrpSpPr>
          <p:grpSpPr>
            <a:xfrm>
              <a:off x="491706" y="1314456"/>
              <a:ext cx="3577653" cy="1335841"/>
              <a:chOff x="5109147" y="1838044"/>
              <a:chExt cx="3577653" cy="1971956"/>
            </a:xfrm>
            <a:noFill/>
          </p:grpSpPr>
          <p:sp>
            <p:nvSpPr>
              <p:cNvPr id="10" name="Oval 9"/>
              <p:cNvSpPr/>
              <p:nvPr/>
            </p:nvSpPr>
            <p:spPr bwMode="auto">
              <a:xfrm>
                <a:off x="78696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13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83268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14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8098200" y="2794137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6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6740412" y="1838044"/>
                <a:ext cx="360000" cy="251999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0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7658253" y="2214269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2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69762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11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74334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12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7204800" y="2794137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5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60408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9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64980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10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6269400" y="2794137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4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5109147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7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5566347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8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5337747" y="2794137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3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5812200" y="2214269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1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2786050" y="2857496"/>
          <a:ext cx="3600000" cy="59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B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F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+mn-lt"/>
                        </a:rPr>
                        <a:t>0</a:t>
                      </a:r>
                      <a:endParaRPr lang="th-TH" sz="14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3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4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5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6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7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8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9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10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13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14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Content Placeholder 12"/>
          <p:cNvSpPr txBox="1">
            <a:spLocks/>
          </p:cNvSpPr>
          <p:nvPr/>
        </p:nvSpPr>
        <p:spPr>
          <a:xfrm>
            <a:off x="571472" y="4000504"/>
            <a:ext cx="8072494" cy="200026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ง่าย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ต้องกะขนาด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array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เพิ่มขึ้นอีก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1 level =&gt; array </a:t>
            </a:r>
            <a:r>
              <a:rPr kumimoji="0" lang="th-TH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มีขนาด</a:t>
            </a:r>
            <a:r>
              <a:rPr lang="en-US">
                <a:latin typeface="Tahoma" pitchFamily="34" charset="0"/>
                <a:cs typeface="Tahoma" pitchFamily="34" charset="0"/>
              </a:rPr>
              <a:t> 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เพิ่มมากกว่าที่มีอยู่เดิม 1</a:t>
            </a:r>
            <a:b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</a:b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(คิดเต็มที่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full binary tree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)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ถ้ากะขนาด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array 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ถูก และ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tree 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ใช้พื้นที่ส่วนใหญ่ของ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array 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เช่น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almost complete binary tree) 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จะ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save space 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เพราะไม่ต้องมีฟิลด์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left, right, father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</a:t>
            </a:r>
            <a:endParaRPr lang="th-TH" dirty="0"/>
          </a:p>
        </p:txBody>
      </p:sp>
      <p:sp>
        <p:nvSpPr>
          <p:cNvPr id="3" name="Content Placeholder 12"/>
          <p:cNvSpPr txBox="1">
            <a:spLocks/>
          </p:cNvSpPr>
          <p:nvPr/>
        </p:nvSpPr>
        <p:spPr>
          <a:xfrm>
            <a:off x="2428860" y="4071942"/>
            <a:ext cx="4714884" cy="49530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จำนวน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node </a:t>
            </a:r>
            <a:r>
              <a:rPr kumimoji="0" lang="th-T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ถูกจำกัดโดย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cs typeface="Tahoma" pitchFamily="34" charset="0"/>
              </a:rPr>
              <a:t>memory</a:t>
            </a:r>
            <a:endParaRPr kumimoji="0" lang="th-TH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4" name="Group 97"/>
          <p:cNvGrpSpPr>
            <a:grpSpLocks/>
          </p:cNvGrpSpPr>
          <p:nvPr/>
        </p:nvGrpSpPr>
        <p:grpSpPr bwMode="auto">
          <a:xfrm>
            <a:off x="3857620" y="1928802"/>
            <a:ext cx="1538288" cy="1447799"/>
            <a:chOff x="-2341563" y="2209800"/>
            <a:chExt cx="1538288" cy="1447800"/>
          </a:xfrm>
        </p:grpSpPr>
        <p:cxnSp>
          <p:nvCxnSpPr>
            <p:cNvPr id="6" name="Straight Arrow Connector 5"/>
            <p:cNvCxnSpPr>
              <a:stCxn id="13" idx="4"/>
              <a:endCxn id="10" idx="0"/>
            </p:cNvCxnSpPr>
            <p:nvPr/>
          </p:nvCxnSpPr>
          <p:spPr bwMode="auto">
            <a:xfrm rot="5400000">
              <a:off x="-1724026" y="2403475"/>
              <a:ext cx="111125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0" idx="4"/>
              <a:endCxn id="11" idx="0"/>
            </p:cNvCxnSpPr>
            <p:nvPr/>
          </p:nvCxnSpPr>
          <p:spPr bwMode="auto">
            <a:xfrm rot="16200000" flipH="1">
              <a:off x="-1886744" y="3037681"/>
              <a:ext cx="249238" cy="2698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3" idx="4"/>
              <a:endCxn id="9" idx="0"/>
            </p:cNvCxnSpPr>
            <p:nvPr/>
          </p:nvCxnSpPr>
          <p:spPr bwMode="auto">
            <a:xfrm rot="16200000" flipH="1">
              <a:off x="-1274763" y="2411412"/>
              <a:ext cx="127000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 bwMode="auto">
            <a:xfrm>
              <a:off x="-1163638" y="2703512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9</a:t>
              </a:r>
              <a:endParaRPr lang="th-TH" sz="1800" b="1" dirty="0"/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-2078038" y="2687637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3</a:t>
              </a:r>
              <a:endParaRPr lang="th-TH" sz="1800" b="1" dirty="0"/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-1808163" y="3297238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5</a:t>
              </a:r>
              <a:endParaRPr lang="th-TH" sz="1800" b="1" dirty="0"/>
            </a:p>
          </p:txBody>
        </p:sp>
        <p:cxnSp>
          <p:nvCxnSpPr>
            <p:cNvPr id="12" name="Straight Arrow Connector 11"/>
            <p:cNvCxnSpPr>
              <a:endCxn id="13" idx="2"/>
            </p:cNvCxnSpPr>
            <p:nvPr/>
          </p:nvCxnSpPr>
          <p:spPr bwMode="auto">
            <a:xfrm>
              <a:off x="-1981200" y="2362199"/>
              <a:ext cx="360362" cy="3492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 bwMode="auto">
            <a:xfrm>
              <a:off x="-1620838" y="2216149"/>
              <a:ext cx="360363" cy="360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6</a:t>
              </a:r>
              <a:endParaRPr lang="th-TH" sz="1800" b="1" dirty="0"/>
            </a:p>
          </p:txBody>
        </p:sp>
        <p:cxnSp>
          <p:nvCxnSpPr>
            <p:cNvPr id="14" name="Straight Arrow Connector 13"/>
            <p:cNvCxnSpPr>
              <a:stCxn id="10" idx="4"/>
              <a:endCxn id="15" idx="0"/>
            </p:cNvCxnSpPr>
            <p:nvPr/>
          </p:nvCxnSpPr>
          <p:spPr bwMode="auto">
            <a:xfrm rot="5400000">
              <a:off x="-2150269" y="3037681"/>
              <a:ext cx="242888" cy="26352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>
              <a:off x="-2341563" y="3290888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</a:t>
              </a:r>
              <a:endParaRPr lang="th-TH" sz="1800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2286000" y="2209799"/>
              <a:ext cx="274637" cy="4000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Calibri"/>
                  <a:cs typeface="+mn-cs"/>
                </a:rPr>
                <a:t>r</a:t>
              </a:r>
              <a:endParaRPr lang="th-TH" sz="2000" dirty="0">
                <a:solidFill>
                  <a:prstClr val="black"/>
                </a:solidFill>
                <a:latin typeface="Calibri"/>
                <a:cs typeface="Cordia New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 2</a:t>
            </a:r>
            <a:endParaRPr lang="th-TH" dirty="0"/>
          </a:p>
        </p:txBody>
      </p:sp>
      <p:sp>
        <p:nvSpPr>
          <p:cNvPr id="1028" name="Content Placeholder 4"/>
          <p:cNvSpPr>
            <a:spLocks noGrp="1"/>
          </p:cNvSpPr>
          <p:nvPr>
            <p:ph idx="4294967295"/>
          </p:nvPr>
        </p:nvSpPr>
        <p:spPr>
          <a:xfrm>
            <a:off x="4876800" y="3657600"/>
            <a:ext cx="4267200" cy="27432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Binary Tree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Representations 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graphicFrame>
        <p:nvGraphicFramePr>
          <p:cNvPr id="1026" name="Object 19"/>
          <p:cNvGraphicFramePr>
            <a:graphicFrameLocks noChangeAspect="1"/>
          </p:cNvGraphicFramePr>
          <p:nvPr/>
        </p:nvGraphicFramePr>
        <p:xfrm>
          <a:off x="4862530" y="1219200"/>
          <a:ext cx="2209800" cy="209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21" name="Bitmap Image" r:id="rId3" imgW="2200582" imgH="2085714" progId="PBrush">
                  <p:embed/>
                </p:oleObj>
              </mc:Choice>
              <mc:Fallback>
                <p:oleObj name="Bitmap Image" r:id="rId3" imgW="2200582" imgH="208571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30" y="1219200"/>
                        <a:ext cx="2209800" cy="209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09600" y="1143000"/>
            <a:ext cx="3429000" cy="3214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AVL Tree </a:t>
            </a:r>
            <a:b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</a:b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Height Balanced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607731"/>
                </a:solidFill>
                <a:latin typeface="Comic Sans MS" pitchFamily="66" charset="0"/>
                <a:cs typeface="Cordia New" pitchFamily="34" charset="-34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607731"/>
                </a:solidFill>
                <a:latin typeface="Comic Sans MS" pitchFamily="66" charset="0"/>
                <a:cs typeface="Cordia New" pitchFamily="34" charset="-34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Multiway Search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Top Down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B-Tree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</a:t>
            </a:r>
            <a:r>
              <a:rPr lang="en-US" dirty="0" err="1"/>
              <a:t>ary</a:t>
            </a:r>
            <a:r>
              <a:rPr lang="en-US" dirty="0"/>
              <a:t> (</a:t>
            </a:r>
            <a:r>
              <a:rPr lang="en-US" dirty="0" err="1"/>
              <a:t>multiway</a:t>
            </a:r>
            <a:r>
              <a:rPr lang="en-US" dirty="0"/>
              <a:t> order n) Trees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3786182" y="5786454"/>
            <a:ext cx="287405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Comic Sans MS" pitchFamily="66" charset="0"/>
              </a:rPr>
              <a:t>Ter</a:t>
            </a:r>
            <a:r>
              <a:rPr lang="en-US" b="0" dirty="0">
                <a:latin typeface="Comic Sans MS" pitchFamily="66" charset="0"/>
              </a:rPr>
              <a:t>nary Tree     </a:t>
            </a:r>
            <a:r>
              <a:rPr lang="en-US" b="0" dirty="0">
                <a:solidFill>
                  <a:srgbClr val="FF0000"/>
                </a:solidFill>
                <a:latin typeface="Comic Sans MS" pitchFamily="66" charset="0"/>
              </a:rPr>
              <a:t>n = 3</a:t>
            </a:r>
            <a:endParaRPr lang="th-TH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071934" y="1857364"/>
          <a:ext cx="1080000" cy="914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24">
                <a:tc gridSpan="3">
                  <a:txBody>
                    <a:bodyPr/>
                    <a:lstStyle/>
                    <a:p>
                      <a:pPr algn="ctr"/>
                      <a:endParaRPr lang="th-TH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4"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428860" y="3228980"/>
          <a:ext cx="1080000" cy="914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24">
                <a:tc gridSpan="3">
                  <a:txBody>
                    <a:bodyPr/>
                    <a:lstStyle/>
                    <a:p>
                      <a:pPr algn="ctr"/>
                      <a:endParaRPr lang="th-TH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4"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093377" y="3228980"/>
          <a:ext cx="1080000" cy="914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24">
                <a:tc gridSpan="3">
                  <a:txBody>
                    <a:bodyPr/>
                    <a:lstStyle/>
                    <a:p>
                      <a:pPr algn="ctr"/>
                      <a:endParaRPr lang="th-TH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4"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rot="5400000" flipH="1" flipV="1">
            <a:off x="2750331" y="3750471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4066088" y="3736616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4409423" y="3736616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4766613" y="3736616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778016" y="3228541"/>
          <a:ext cx="1080000" cy="914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24">
                <a:tc gridSpan="3">
                  <a:txBody>
                    <a:bodyPr/>
                    <a:lstStyle/>
                    <a:p>
                      <a:pPr algn="ctr"/>
                      <a:endParaRPr lang="th-TH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4"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Straight Connector 19"/>
          <p:cNvCxnSpPr/>
          <p:nvPr/>
        </p:nvCxnSpPr>
        <p:spPr>
          <a:xfrm rot="5400000" flipH="1" flipV="1">
            <a:off x="5500694" y="4143380"/>
            <a:ext cx="642942" cy="2143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6094062" y="3736177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 flipV="1">
            <a:off x="6451252" y="3736177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1571604" y="4572008"/>
          <a:ext cx="1080000" cy="914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24">
                <a:tc gridSpan="3">
                  <a:txBody>
                    <a:bodyPr/>
                    <a:lstStyle/>
                    <a:p>
                      <a:pPr algn="ctr"/>
                      <a:endParaRPr lang="th-TH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4"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Straight Connector 23"/>
          <p:cNvCxnSpPr/>
          <p:nvPr/>
        </p:nvCxnSpPr>
        <p:spPr>
          <a:xfrm rot="5400000" flipH="1" flipV="1">
            <a:off x="1544315" y="5079644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1887650" y="5079644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 flipV="1">
            <a:off x="2244840" y="5079644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256243" y="4571569"/>
          <a:ext cx="1080000" cy="914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24">
                <a:tc gridSpan="3">
                  <a:txBody>
                    <a:bodyPr/>
                    <a:lstStyle/>
                    <a:p>
                      <a:pPr algn="ctr"/>
                      <a:endParaRPr lang="th-TH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4"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8" name="Straight Connector 27"/>
          <p:cNvCxnSpPr/>
          <p:nvPr/>
        </p:nvCxnSpPr>
        <p:spPr>
          <a:xfrm rot="5400000" flipH="1" flipV="1">
            <a:off x="3228954" y="5079205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H="1" flipV="1">
            <a:off x="3572289" y="5079205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3929479" y="5079205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5286380" y="4572008"/>
          <a:ext cx="1080000" cy="914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24">
                <a:tc gridSpan="3">
                  <a:txBody>
                    <a:bodyPr/>
                    <a:lstStyle/>
                    <a:p>
                      <a:pPr algn="ctr"/>
                      <a:endParaRPr lang="th-TH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4"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sz="2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 rot="5400000" flipH="1" flipV="1">
            <a:off x="5259091" y="5079644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 flipH="1" flipV="1">
            <a:off x="5602426" y="5079644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 flipH="1" flipV="1">
            <a:off x="5959616" y="5079644"/>
            <a:ext cx="428628" cy="3571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H="1" flipV="1">
            <a:off x="2055652" y="4000504"/>
            <a:ext cx="642942" cy="5000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V="1">
            <a:off x="3250397" y="4036223"/>
            <a:ext cx="642942" cy="4286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0800000">
            <a:off x="5000628" y="2571744"/>
            <a:ext cx="1357322" cy="64294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000364" y="2585599"/>
            <a:ext cx="1228301" cy="6290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 flipH="1" flipV="1">
            <a:off x="4321967" y="2893215"/>
            <a:ext cx="642942" cy="15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979712" y="1052736"/>
            <a:ext cx="5470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n</a:t>
            </a:r>
            <a:r>
              <a:rPr lang="en-US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-</a:t>
            </a:r>
            <a:r>
              <a:rPr lang="en-US" sz="2800" b="1" dirty="0" err="1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ary</a:t>
            </a:r>
            <a:r>
              <a:rPr lang="en-US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 Tree </a:t>
            </a:r>
            <a:r>
              <a:rPr lang="th-TH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แต่ละ</a:t>
            </a:r>
            <a:r>
              <a:rPr lang="en-US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 node </a:t>
            </a:r>
            <a:r>
              <a:rPr lang="th-TH" sz="2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มีลูกได้อย่างมากที่สุด </a:t>
            </a:r>
            <a:r>
              <a:rPr lang="en-US" sz="2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n</a:t>
            </a:r>
            <a:r>
              <a:rPr lang="en-US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ตัว</a:t>
            </a:r>
            <a:r>
              <a:rPr lang="en-US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63688" y="620688"/>
            <a:ext cx="5685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bi</a:t>
            </a:r>
            <a:r>
              <a:rPr lang="en-US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-nary Tree </a:t>
            </a:r>
            <a:r>
              <a:rPr lang="th-TH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แต่ละ</a:t>
            </a:r>
            <a:r>
              <a:rPr lang="en-US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 node </a:t>
            </a:r>
            <a:r>
              <a:rPr lang="th-TH" sz="2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มีลูกได้อย่างมากที่สุด </a:t>
            </a:r>
            <a:r>
              <a:rPr lang="en-US" sz="2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2</a:t>
            </a:r>
            <a:r>
              <a:rPr lang="en-US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ตัว</a:t>
            </a:r>
            <a:r>
              <a:rPr lang="en-US" sz="28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Tree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2699792" y="764704"/>
            <a:ext cx="410445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Generic Tree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: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แต่ละ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node 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มีลูกได้ไม่จำกัดจำนวน</a:t>
            </a:r>
          </a:p>
        </p:txBody>
      </p:sp>
      <p:grpSp>
        <p:nvGrpSpPr>
          <p:cNvPr id="3" name="Group 169"/>
          <p:cNvGrpSpPr/>
          <p:nvPr/>
        </p:nvGrpSpPr>
        <p:grpSpPr>
          <a:xfrm>
            <a:off x="928662" y="3571876"/>
            <a:ext cx="7504163" cy="2574940"/>
            <a:chOff x="928662" y="3571876"/>
            <a:chExt cx="7504163" cy="2574940"/>
          </a:xfrm>
        </p:grpSpPr>
        <p:cxnSp>
          <p:nvCxnSpPr>
            <p:cNvPr id="7" name="Straight Connector 6"/>
            <p:cNvCxnSpPr>
              <a:stCxn id="13" idx="0"/>
              <a:endCxn id="19" idx="4"/>
            </p:cNvCxnSpPr>
            <p:nvPr/>
          </p:nvCxnSpPr>
          <p:spPr bwMode="auto">
            <a:xfrm rot="5400000" flipH="1" flipV="1">
              <a:off x="2660637" y="2380446"/>
              <a:ext cx="465141" cy="356872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4" idx="0"/>
              <a:endCxn id="19" idx="4"/>
            </p:cNvCxnSpPr>
            <p:nvPr/>
          </p:nvCxnSpPr>
          <p:spPr bwMode="auto">
            <a:xfrm rot="5400000" flipH="1" flipV="1">
              <a:off x="3374221" y="3092448"/>
              <a:ext cx="463560" cy="214314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 bwMode="auto">
            <a:xfrm>
              <a:off x="928662" y="4397379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354250" y="439579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783010" y="439579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497390" y="3571876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222872" y="4397382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200" b="1" dirty="0">
                  <a:latin typeface="Arial Narrow" pitchFamily="34" charset="0"/>
                </a:rPr>
                <a:t>E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6640530" y="4395801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8069290" y="4395801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42" name="Straight Connector 41"/>
            <p:cNvCxnSpPr>
              <a:stCxn id="15" idx="0"/>
              <a:endCxn id="19" idx="4"/>
            </p:cNvCxnSpPr>
            <p:nvPr/>
          </p:nvCxnSpPr>
          <p:spPr bwMode="auto">
            <a:xfrm rot="5400000" flipH="1" flipV="1">
              <a:off x="4088601" y="3806828"/>
              <a:ext cx="463560" cy="71438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0"/>
              <a:endCxn id="19" idx="4"/>
            </p:cNvCxnSpPr>
            <p:nvPr/>
          </p:nvCxnSpPr>
          <p:spPr bwMode="auto">
            <a:xfrm rot="16200000" flipV="1">
              <a:off x="4807741" y="3802068"/>
              <a:ext cx="465144" cy="72548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8" idx="0"/>
              <a:endCxn id="19" idx="4"/>
            </p:cNvCxnSpPr>
            <p:nvPr/>
          </p:nvCxnSpPr>
          <p:spPr bwMode="auto">
            <a:xfrm rot="16200000" flipV="1">
              <a:off x="5517360" y="3092450"/>
              <a:ext cx="463563" cy="214314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9" idx="1"/>
              <a:endCxn id="19" idx="4"/>
            </p:cNvCxnSpPr>
            <p:nvPr/>
          </p:nvCxnSpPr>
          <p:spPr bwMode="auto">
            <a:xfrm rot="16200000" flipV="1">
              <a:off x="6141650" y="2468160"/>
              <a:ext cx="516337" cy="344449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3786182" y="5068899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H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926018" y="506731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5497522" y="506731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J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6086712" y="5068902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200" b="1" dirty="0">
                  <a:latin typeface="Arial Narrow" pitchFamily="34" charset="0"/>
                </a:rPr>
                <a:t>K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6647114" y="5067321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L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218618" y="5067321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M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8072462" y="5073655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200" b="1" dirty="0">
                  <a:latin typeface="Arial Narrow" pitchFamily="34" charset="0"/>
                </a:rPr>
                <a:t>N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5211770" y="5786454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P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5783274" y="5786454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Q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66" name="Straight Connector 65"/>
            <p:cNvCxnSpPr>
              <a:stCxn id="60" idx="0"/>
              <a:endCxn id="38" idx="4"/>
            </p:cNvCxnSpPr>
            <p:nvPr/>
          </p:nvCxnSpPr>
          <p:spPr bwMode="auto">
            <a:xfrm rot="5400000" flipH="1" flipV="1">
              <a:off x="6387433" y="4635625"/>
              <a:ext cx="312739" cy="55381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61" idx="0"/>
              <a:endCxn id="38" idx="4"/>
            </p:cNvCxnSpPr>
            <p:nvPr/>
          </p:nvCxnSpPr>
          <p:spPr bwMode="auto">
            <a:xfrm rot="16200000" flipV="1">
              <a:off x="6668424" y="4908450"/>
              <a:ext cx="311158" cy="65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2" idx="0"/>
              <a:endCxn id="38" idx="4"/>
            </p:cNvCxnSpPr>
            <p:nvPr/>
          </p:nvCxnSpPr>
          <p:spPr bwMode="auto">
            <a:xfrm rot="16200000" flipV="1">
              <a:off x="6954176" y="4622698"/>
              <a:ext cx="311158" cy="5780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7" idx="0"/>
              <a:endCxn id="15" idx="4"/>
            </p:cNvCxnSpPr>
            <p:nvPr/>
          </p:nvCxnSpPr>
          <p:spPr bwMode="auto">
            <a:xfrm rot="16200000" flipV="1">
              <a:off x="3808409" y="4910943"/>
              <a:ext cx="312739" cy="3173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58" idx="0"/>
              <a:endCxn id="37" idx="4"/>
            </p:cNvCxnSpPr>
            <p:nvPr/>
          </p:nvCxnSpPr>
          <p:spPr bwMode="auto">
            <a:xfrm rot="5400000" flipH="1" flipV="1">
              <a:off x="5099839" y="4764104"/>
              <a:ext cx="309574" cy="296855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59" idx="0"/>
              <a:endCxn id="37" idx="4"/>
            </p:cNvCxnSpPr>
            <p:nvPr/>
          </p:nvCxnSpPr>
          <p:spPr bwMode="auto">
            <a:xfrm rot="16200000" flipV="1">
              <a:off x="5385592" y="4775206"/>
              <a:ext cx="309574" cy="27464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63" idx="0"/>
              <a:endCxn id="39" idx="4"/>
            </p:cNvCxnSpPr>
            <p:nvPr/>
          </p:nvCxnSpPr>
          <p:spPr bwMode="auto">
            <a:xfrm rot="16200000" flipV="1">
              <a:off x="8092312" y="4913322"/>
              <a:ext cx="317492" cy="3173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64" idx="0"/>
              <a:endCxn id="59" idx="4"/>
            </p:cNvCxnSpPr>
            <p:nvPr/>
          </p:nvCxnSpPr>
          <p:spPr bwMode="auto">
            <a:xfrm rot="5400000" flipH="1" flipV="1">
              <a:off x="5355440" y="5464191"/>
              <a:ext cx="358774" cy="28575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65" idx="0"/>
              <a:endCxn id="59" idx="4"/>
            </p:cNvCxnSpPr>
            <p:nvPr/>
          </p:nvCxnSpPr>
          <p:spPr bwMode="auto">
            <a:xfrm rot="16200000" flipV="1">
              <a:off x="5641192" y="5464191"/>
              <a:ext cx="358774" cy="28575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67"/>
          <p:cNvGrpSpPr/>
          <p:nvPr/>
        </p:nvGrpSpPr>
        <p:grpSpPr>
          <a:xfrm>
            <a:off x="1857356" y="1602554"/>
            <a:ext cx="5828888" cy="1778162"/>
            <a:chOff x="1571604" y="1602554"/>
            <a:chExt cx="5828888" cy="1778162"/>
          </a:xfrm>
        </p:grpSpPr>
        <p:grpSp>
          <p:nvGrpSpPr>
            <p:cNvPr id="6" name="Group 140"/>
            <p:cNvGrpSpPr/>
            <p:nvPr/>
          </p:nvGrpSpPr>
          <p:grpSpPr>
            <a:xfrm>
              <a:off x="1571604" y="1602554"/>
              <a:ext cx="5828888" cy="1741626"/>
              <a:chOff x="357158" y="4674388"/>
              <a:chExt cx="5828888" cy="1741626"/>
            </a:xfrm>
          </p:grpSpPr>
          <p:cxnSp>
            <p:nvCxnSpPr>
              <p:cNvPr id="106" name="Straight Connector 231"/>
              <p:cNvCxnSpPr>
                <a:stCxn id="108" idx="4"/>
                <a:endCxn id="104" idx="0"/>
              </p:cNvCxnSpPr>
              <p:nvPr/>
            </p:nvCxnSpPr>
            <p:spPr>
              <a:xfrm rot="5400000">
                <a:off x="1550691" y="4352533"/>
                <a:ext cx="714942" cy="24386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232"/>
              <p:cNvCxnSpPr>
                <a:stCxn id="108" idx="4"/>
                <a:endCxn id="102" idx="0"/>
              </p:cNvCxnSpPr>
              <p:nvPr/>
            </p:nvCxnSpPr>
            <p:spPr>
              <a:xfrm rot="5400000">
                <a:off x="2065354" y="4867196"/>
                <a:ext cx="714942" cy="140932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238"/>
              <p:cNvSpPr/>
              <p:nvPr/>
            </p:nvSpPr>
            <p:spPr bwMode="auto">
              <a:xfrm>
                <a:off x="2857488" y="4674388"/>
                <a:ext cx="540000" cy="540000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b="1" dirty="0">
                    <a:latin typeface="Arial Narrow" pitchFamily="34" charset="0"/>
                  </a:rPr>
                  <a:t>root</a:t>
                </a:r>
                <a:endParaRPr lang="th-TH" sz="1200" b="1" dirty="0">
                  <a:latin typeface="Arial Narrow" pitchFamily="34" charset="0"/>
                </a:endParaRPr>
              </a:p>
            </p:txBody>
          </p:sp>
          <p:sp>
            <p:nvSpPr>
              <p:cNvPr id="102" name="Isosceles Triangle 223"/>
              <p:cNvSpPr/>
              <p:nvPr/>
            </p:nvSpPr>
            <p:spPr>
              <a:xfrm>
                <a:off x="1386483" y="5929330"/>
                <a:ext cx="678430" cy="429073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04" name="Isosceles Triangle 229"/>
              <p:cNvSpPr/>
              <p:nvPr/>
            </p:nvSpPr>
            <p:spPr>
              <a:xfrm>
                <a:off x="357158" y="5929330"/>
                <a:ext cx="678430" cy="429073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10" name="Isosceles Triangle 240"/>
              <p:cNvSpPr/>
              <p:nvPr/>
            </p:nvSpPr>
            <p:spPr>
              <a:xfrm>
                <a:off x="3442182" y="5932106"/>
                <a:ext cx="678430" cy="429073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12" name="Isosceles Triangle 242"/>
              <p:cNvSpPr/>
              <p:nvPr/>
            </p:nvSpPr>
            <p:spPr>
              <a:xfrm>
                <a:off x="2412857" y="5932106"/>
                <a:ext cx="678430" cy="429073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13" name="สี่เหลี่ยมผืนผ้า 156"/>
              <p:cNvSpPr/>
              <p:nvPr/>
            </p:nvSpPr>
            <p:spPr>
              <a:xfrm>
                <a:off x="2570247" y="6062946"/>
                <a:ext cx="4680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600" b="1" dirty="0">
                    <a:latin typeface="Comic Sans MS" pitchFamily="66" charset="0"/>
                  </a:rPr>
                  <a:t>T</a:t>
                </a:r>
                <a:r>
                  <a:rPr lang="en-US" sz="2000" b="1" baseline="-25000" dirty="0">
                    <a:latin typeface="Comic Sans MS" pitchFamily="66" charset="0"/>
                  </a:rPr>
                  <a:t>3</a:t>
                </a:r>
                <a:endParaRPr lang="th-TH" sz="1600" b="1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114" name="Straight Connector 244"/>
              <p:cNvCxnSpPr>
                <a:stCxn id="108" idx="4"/>
                <a:endCxn id="112" idx="0"/>
              </p:cNvCxnSpPr>
              <p:nvPr/>
            </p:nvCxnSpPr>
            <p:spPr>
              <a:xfrm rot="5400000">
                <a:off x="2577153" y="5381771"/>
                <a:ext cx="717718" cy="3829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245"/>
              <p:cNvCxnSpPr>
                <a:stCxn id="108" idx="4"/>
                <a:endCxn id="110" idx="0"/>
              </p:cNvCxnSpPr>
              <p:nvPr/>
            </p:nvCxnSpPr>
            <p:spPr>
              <a:xfrm rot="16200000" flipH="1">
                <a:off x="3091815" y="5250061"/>
                <a:ext cx="717718" cy="6463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Isosceles Triangle 240"/>
              <p:cNvSpPr/>
              <p:nvPr/>
            </p:nvSpPr>
            <p:spPr>
              <a:xfrm>
                <a:off x="5465206" y="5929330"/>
                <a:ext cx="678430" cy="429073"/>
              </a:xfrm>
              <a:prstGeom prst="triangle">
                <a:avLst>
                  <a:gd name="adj" fmla="val 48889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33" name="สี่เหลี่ยมผืนผ้า 156"/>
              <p:cNvSpPr/>
              <p:nvPr/>
            </p:nvSpPr>
            <p:spPr>
              <a:xfrm>
                <a:off x="5589684" y="6077460"/>
                <a:ext cx="59636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600" b="1" dirty="0">
                    <a:latin typeface="Comic Sans MS" pitchFamily="66" charset="0"/>
                  </a:rPr>
                  <a:t>T</a:t>
                </a:r>
                <a:r>
                  <a:rPr lang="en-US" sz="2000" b="1" baseline="-25000" dirty="0">
                    <a:latin typeface="Comic Sans MS" pitchFamily="66" charset="0"/>
                  </a:rPr>
                  <a:t>10</a:t>
                </a:r>
                <a:endParaRPr lang="th-TH" sz="1600" b="1" baseline="-25000" dirty="0">
                  <a:latin typeface="Comic Sans MS" pitchFamily="66" charset="0"/>
                </a:endParaRPr>
              </a:p>
            </p:txBody>
          </p:sp>
          <p:sp>
            <p:nvSpPr>
              <p:cNvPr id="134" name="สี่เหลี่ยมผืนผ้า 156"/>
              <p:cNvSpPr/>
              <p:nvPr/>
            </p:nvSpPr>
            <p:spPr>
              <a:xfrm>
                <a:off x="3590552" y="6057692"/>
                <a:ext cx="510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600" b="1" dirty="0">
                    <a:latin typeface="Comic Sans MS" pitchFamily="66" charset="0"/>
                  </a:rPr>
                  <a:t>T</a:t>
                </a:r>
                <a:r>
                  <a:rPr lang="en-US" sz="2000" b="1" baseline="-25000" dirty="0">
                    <a:latin typeface="Comic Sans MS" pitchFamily="66" charset="0"/>
                  </a:rPr>
                  <a:t>4</a:t>
                </a:r>
                <a:endParaRPr lang="th-TH" sz="1600" b="1" baseline="-25000" dirty="0">
                  <a:latin typeface="Comic Sans MS" pitchFamily="66" charset="0"/>
                </a:endParaRPr>
              </a:p>
            </p:txBody>
          </p:sp>
          <p:sp>
            <p:nvSpPr>
              <p:cNvPr id="135" name="สี่เหลี่ยมผืนผ้า 156"/>
              <p:cNvSpPr/>
              <p:nvPr/>
            </p:nvSpPr>
            <p:spPr>
              <a:xfrm>
                <a:off x="514548" y="6064078"/>
                <a:ext cx="4680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600" b="1" dirty="0">
                    <a:latin typeface="Comic Sans MS" pitchFamily="66" charset="0"/>
                  </a:rPr>
                  <a:t>T</a:t>
                </a:r>
                <a:r>
                  <a:rPr lang="en-US" sz="2000" b="1" baseline="-25000" dirty="0">
                    <a:latin typeface="Comic Sans MS" pitchFamily="66" charset="0"/>
                  </a:rPr>
                  <a:t>1</a:t>
                </a:r>
                <a:endParaRPr lang="th-TH" sz="1600" b="1" baseline="-25000" dirty="0">
                  <a:latin typeface="Comic Sans MS" pitchFamily="66" charset="0"/>
                </a:endParaRPr>
              </a:p>
            </p:txBody>
          </p:sp>
          <p:sp>
            <p:nvSpPr>
              <p:cNvPr id="136" name="สี่เหลี่ยมผืนผ้า 156"/>
              <p:cNvSpPr/>
              <p:nvPr/>
            </p:nvSpPr>
            <p:spPr>
              <a:xfrm>
                <a:off x="1534853" y="6058824"/>
                <a:ext cx="51041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600" b="1" dirty="0">
                    <a:latin typeface="Comic Sans MS" pitchFamily="66" charset="0"/>
                  </a:rPr>
                  <a:t>T</a:t>
                </a:r>
                <a:r>
                  <a:rPr lang="en-US" sz="2000" b="1" baseline="-25000" dirty="0">
                    <a:latin typeface="Comic Sans MS" pitchFamily="66" charset="0"/>
                  </a:rPr>
                  <a:t>2</a:t>
                </a:r>
                <a:endParaRPr lang="th-TH" sz="1600" b="1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137" name="Straight Connector 245"/>
              <p:cNvCxnSpPr>
                <a:stCxn id="108" idx="4"/>
                <a:endCxn id="132" idx="0"/>
              </p:cNvCxnSpPr>
              <p:nvPr/>
            </p:nvCxnSpPr>
            <p:spPr>
              <a:xfrm rot="16200000" flipH="1">
                <a:off x="4104715" y="4237161"/>
                <a:ext cx="714942" cy="26693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Rectangle 139"/>
            <p:cNvSpPr/>
            <p:nvPr/>
          </p:nvSpPr>
          <p:spPr>
            <a:xfrm>
              <a:off x="5429256" y="2857496"/>
              <a:ext cx="11657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prstClr val="black"/>
                  </a:solidFill>
                  <a:latin typeface="Arial Narrow" pitchFamily="34" charset="0"/>
                </a:rPr>
                <a:t>.     .    .</a:t>
              </a:r>
              <a:endParaRPr lang="th-TH" sz="2400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23112" y="1412776"/>
            <a:ext cx="244928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ตัวอย่าง </a:t>
            </a:r>
          </a:p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ระบบ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directory : folder, file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3069"/>
          <p:cNvGrpSpPr>
            <a:grpSpLocks/>
          </p:cNvGrpSpPr>
          <p:nvPr/>
        </p:nvGrpSpPr>
        <p:grpSpPr bwMode="auto">
          <a:xfrm>
            <a:off x="395536" y="2564904"/>
            <a:ext cx="8064500" cy="2078038"/>
            <a:chOff x="421342" y="2209800"/>
            <a:chExt cx="8064000" cy="2078038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421342" y="2209800"/>
              <a:ext cx="8064000" cy="0"/>
            </a:xfrm>
            <a:prstGeom prst="line">
              <a:avLst/>
            </a:prstGeom>
            <a:ln>
              <a:solidFill>
                <a:srgbClr val="C0D8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21342" y="2916238"/>
              <a:ext cx="8064000" cy="0"/>
            </a:xfrm>
            <a:prstGeom prst="line">
              <a:avLst/>
            </a:prstGeom>
            <a:ln>
              <a:solidFill>
                <a:srgbClr val="C0D8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421342" y="3581400"/>
              <a:ext cx="8064000" cy="0"/>
            </a:xfrm>
            <a:prstGeom prst="line">
              <a:avLst/>
            </a:prstGeom>
            <a:ln>
              <a:solidFill>
                <a:srgbClr val="C0D8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421342" y="4287838"/>
              <a:ext cx="8064000" cy="0"/>
            </a:xfrm>
            <a:prstGeom prst="line">
              <a:avLst/>
            </a:prstGeom>
            <a:ln>
              <a:solidFill>
                <a:srgbClr val="C0D8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Height</a:t>
            </a:r>
            <a:endParaRPr lang="th-TH" dirty="0"/>
          </a:p>
        </p:txBody>
      </p:sp>
      <p:sp>
        <p:nvSpPr>
          <p:cNvPr id="4" name="Oval 3"/>
          <p:cNvSpPr/>
          <p:nvPr/>
        </p:nvSpPr>
        <p:spPr bwMode="auto">
          <a:xfrm>
            <a:off x="4540250" y="2309813"/>
            <a:ext cx="457200" cy="45720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72000" rIns="0" bIns="0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4" idx="3"/>
            <a:endCxn id="87" idx="7"/>
          </p:cNvCxnSpPr>
          <p:nvPr/>
        </p:nvCxnSpPr>
        <p:spPr bwMode="auto">
          <a:xfrm flipH="1">
            <a:off x="3514725" y="2700338"/>
            <a:ext cx="1092200" cy="4032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5659438" y="2249488"/>
            <a:ext cx="360362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 bwMode="auto">
          <a:xfrm flipH="1">
            <a:off x="5105400" y="2449513"/>
            <a:ext cx="55403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 bwMode="auto">
          <a:xfrm>
            <a:off x="5868144" y="3140968"/>
            <a:ext cx="457200" cy="4572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72000" rIns="0" bIns="0" anchor="ctr"/>
          <a:lstStyle/>
          <a:p>
            <a:pPr algn="ctr">
              <a:defRPr/>
            </a:pPr>
            <a:r>
              <a:rPr lang="en-US" dirty="0"/>
              <a:t>C</a:t>
            </a:r>
            <a:endParaRPr lang="th-TH" dirty="0"/>
          </a:p>
        </p:txBody>
      </p:sp>
      <p:sp>
        <p:nvSpPr>
          <p:cNvPr id="24" name="Oval 23"/>
          <p:cNvSpPr/>
          <p:nvPr/>
        </p:nvSpPr>
        <p:spPr bwMode="auto">
          <a:xfrm>
            <a:off x="6876256" y="3717032"/>
            <a:ext cx="457200" cy="45720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72000" rIns="0" bIns="0" anchor="ctr"/>
          <a:lstStyle/>
          <a:p>
            <a:pPr algn="ctr">
              <a:defRPr/>
            </a:pPr>
            <a:r>
              <a:rPr lang="en-US" dirty="0"/>
              <a:t>F</a:t>
            </a:r>
            <a:endParaRPr lang="th-TH" dirty="0"/>
          </a:p>
        </p:txBody>
      </p:sp>
      <p:sp>
        <p:nvSpPr>
          <p:cNvPr id="25" name="Oval 24"/>
          <p:cNvSpPr/>
          <p:nvPr/>
        </p:nvSpPr>
        <p:spPr bwMode="auto">
          <a:xfrm>
            <a:off x="6156176" y="4365104"/>
            <a:ext cx="457200" cy="457200"/>
          </a:xfrm>
          <a:prstGeom prst="ellipse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72000" rIns="0" bIns="0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6"/>
            <a:endCxn id="24" idx="0"/>
          </p:cNvCxnSpPr>
          <p:nvPr/>
        </p:nvCxnSpPr>
        <p:spPr bwMode="auto">
          <a:xfrm>
            <a:off x="6325344" y="3369568"/>
            <a:ext cx="779512" cy="3474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3"/>
            <a:endCxn id="25" idx="7"/>
          </p:cNvCxnSpPr>
          <p:nvPr/>
        </p:nvCxnSpPr>
        <p:spPr bwMode="auto">
          <a:xfrm flipH="1">
            <a:off x="6546421" y="4107277"/>
            <a:ext cx="396790" cy="32478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>
            <a:off x="5076056" y="3717032"/>
            <a:ext cx="457200" cy="457200"/>
          </a:xfrm>
          <a:prstGeom prst="ellipse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72000" rIns="0" bIns="0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E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23" idx="2"/>
            <a:endCxn id="14" idx="0"/>
          </p:cNvCxnSpPr>
          <p:nvPr/>
        </p:nvCxnSpPr>
        <p:spPr bwMode="auto">
          <a:xfrm flipH="1">
            <a:off x="5304656" y="3369568"/>
            <a:ext cx="563488" cy="34746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 Box 23"/>
          <p:cNvSpPr txBox="1">
            <a:spLocks noChangeArrowheads="1"/>
          </p:cNvSpPr>
          <p:nvPr/>
        </p:nvSpPr>
        <p:spPr bwMode="auto">
          <a:xfrm>
            <a:off x="467544" y="908720"/>
            <a:ext cx="4968552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Height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of node  = </a:t>
            </a:r>
            <a:r>
              <a:rPr lang="en-US" sz="1400" dirty="0">
                <a:solidFill>
                  <a:schemeClr val="tx1"/>
                </a:solidFill>
                <a:latin typeface="Comic Sans MS" pitchFamily="66" charset="0"/>
              </a:rPr>
              <a:t>longest path length</a:t>
            </a: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 from</a:t>
            </a:r>
            <a:r>
              <a:rPr lang="en-US" sz="1400" dirty="0">
                <a:solidFill>
                  <a:schemeClr val="tx1"/>
                </a:solidFill>
                <a:latin typeface="Comic Sans MS" pitchFamily="66" charset="0"/>
              </a:rPr>
              <a:t> node to leaf </a:t>
            </a:r>
          </a:p>
          <a:p>
            <a:pPr marL="457200" indent="-457200">
              <a:defRPr/>
            </a:pPr>
            <a:r>
              <a:rPr lang="en-US" sz="1400" dirty="0">
                <a:solidFill>
                  <a:schemeClr val="tx1"/>
                </a:solidFill>
                <a:latin typeface="Comic Sans MS" pitchFamily="66" charset="0"/>
              </a:rPr>
              <a:t>                              path </a:t>
            </a:r>
            <a:r>
              <a:rPr lang="th-TH" sz="1400" dirty="0">
                <a:solidFill>
                  <a:schemeClr val="tx1"/>
                </a:solidFill>
                <a:latin typeface="Comic Sans MS" pitchFamily="66" charset="0"/>
              </a:rPr>
              <a:t>ที่ยาวที่สุดจาก </a:t>
            </a:r>
            <a:r>
              <a:rPr lang="en-US" sz="1400" dirty="0">
                <a:solidFill>
                  <a:schemeClr val="tx1"/>
                </a:solidFill>
                <a:latin typeface="Comic Sans MS" pitchFamily="66" charset="0"/>
              </a:rPr>
              <a:t>node </a:t>
            </a:r>
            <a:r>
              <a:rPr lang="th-TH" sz="1400" dirty="0">
                <a:solidFill>
                  <a:schemeClr val="tx1"/>
                </a:solidFill>
                <a:latin typeface="Comic Sans MS" pitchFamily="66" charset="0"/>
              </a:rPr>
              <a:t>นั้น ถึง </a:t>
            </a:r>
            <a:r>
              <a:rPr lang="en-US" sz="1400" dirty="0">
                <a:solidFill>
                  <a:schemeClr val="tx1"/>
                </a:solidFill>
                <a:latin typeface="Comic Sans MS" pitchFamily="66" charset="0"/>
              </a:rPr>
              <a:t>leaf</a:t>
            </a:r>
            <a:endParaRPr lang="en-US" sz="16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2483768" y="3717032"/>
            <a:ext cx="457200" cy="4572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72000" rIns="0" bIns="0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24" name="Straight Arrow Connector 123"/>
          <p:cNvCxnSpPr>
            <a:stCxn id="87" idx="3"/>
            <a:endCxn id="122" idx="0"/>
          </p:cNvCxnSpPr>
          <p:nvPr/>
        </p:nvCxnSpPr>
        <p:spPr bwMode="auto">
          <a:xfrm flipH="1">
            <a:off x="2712368" y="3427133"/>
            <a:ext cx="478787" cy="28989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" idx="5"/>
            <a:endCxn id="23" idx="0"/>
          </p:cNvCxnSpPr>
          <p:nvPr/>
        </p:nvCxnSpPr>
        <p:spPr bwMode="auto">
          <a:xfrm>
            <a:off x="4930495" y="2700058"/>
            <a:ext cx="1166249" cy="44091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 Box 23"/>
          <p:cNvSpPr txBox="1">
            <a:spLocks noChangeArrowheads="1"/>
          </p:cNvSpPr>
          <p:nvPr/>
        </p:nvSpPr>
        <p:spPr bwMode="auto">
          <a:xfrm>
            <a:off x="395536" y="5065439"/>
            <a:ext cx="21602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Empty Tree Height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= ? </a:t>
            </a:r>
          </a:p>
        </p:txBody>
      </p:sp>
      <p:sp>
        <p:nvSpPr>
          <p:cNvPr id="87" name="Oval 86"/>
          <p:cNvSpPr/>
          <p:nvPr/>
        </p:nvSpPr>
        <p:spPr bwMode="auto">
          <a:xfrm>
            <a:off x="3124200" y="3036888"/>
            <a:ext cx="457200" cy="45720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72000" rIns="0" bIns="0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B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6" name="Text Box 23"/>
          <p:cNvSpPr txBox="1">
            <a:spLocks noChangeArrowheads="1"/>
          </p:cNvSpPr>
          <p:nvPr/>
        </p:nvSpPr>
        <p:spPr bwMode="auto">
          <a:xfrm>
            <a:off x="395536" y="4725144"/>
            <a:ext cx="1512168" cy="30777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Leaf Height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= 0</a:t>
            </a:r>
          </a:p>
        </p:txBody>
      </p:sp>
      <p:sp>
        <p:nvSpPr>
          <p:cNvPr id="85" name="Text Box 23"/>
          <p:cNvSpPr txBox="1">
            <a:spLocks noChangeArrowheads="1"/>
          </p:cNvSpPr>
          <p:nvPr/>
        </p:nvSpPr>
        <p:spPr bwMode="auto">
          <a:xfrm>
            <a:off x="6876256" y="2329135"/>
            <a:ext cx="1656184" cy="30777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Height of A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= ?</a:t>
            </a:r>
          </a:p>
        </p:txBody>
      </p:sp>
      <p:sp>
        <p:nvSpPr>
          <p:cNvPr id="132" name="Text Box 23"/>
          <p:cNvSpPr txBox="1">
            <a:spLocks noChangeArrowheads="1"/>
          </p:cNvSpPr>
          <p:nvPr/>
        </p:nvSpPr>
        <p:spPr bwMode="auto">
          <a:xfrm>
            <a:off x="8182560" y="2318975"/>
            <a:ext cx="576064" cy="30777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= 3</a:t>
            </a:r>
          </a:p>
        </p:txBody>
      </p:sp>
      <p:sp>
        <p:nvSpPr>
          <p:cNvPr id="133" name="Text Box 23"/>
          <p:cNvSpPr txBox="1">
            <a:spLocks noChangeArrowheads="1"/>
          </p:cNvSpPr>
          <p:nvPr/>
        </p:nvSpPr>
        <p:spPr bwMode="auto">
          <a:xfrm>
            <a:off x="7236296" y="2636912"/>
            <a:ext cx="172819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Tree Height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= 3</a:t>
            </a: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br>
              <a:rPr lang="en-US" sz="1400" dirty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 = Root's  Height</a:t>
            </a:r>
          </a:p>
        </p:txBody>
      </p:sp>
      <p:grpSp>
        <p:nvGrpSpPr>
          <p:cNvPr id="8" name="Group 146"/>
          <p:cNvGrpSpPr/>
          <p:nvPr/>
        </p:nvGrpSpPr>
        <p:grpSpPr>
          <a:xfrm>
            <a:off x="2712368" y="2700058"/>
            <a:ext cx="1894837" cy="1016974"/>
            <a:chOff x="3589164" y="2712758"/>
            <a:chExt cx="1894837" cy="1016974"/>
          </a:xfrm>
        </p:grpSpPr>
        <p:sp>
          <p:nvSpPr>
            <p:cNvPr id="129" name="Text Box 23"/>
            <p:cNvSpPr txBox="1">
              <a:spLocks noChangeArrowheads="1"/>
            </p:cNvSpPr>
            <p:nvPr/>
          </p:nvSpPr>
          <p:spPr bwMode="auto">
            <a:xfrm>
              <a:off x="3648596" y="2721620"/>
              <a:ext cx="1308844" cy="276999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rPr>
                <a:t>ABD length = 2</a:t>
              </a:r>
            </a:p>
          </p:txBody>
        </p:sp>
        <p:grpSp>
          <p:nvGrpSpPr>
            <p:cNvPr id="9" name="Group 141"/>
            <p:cNvGrpSpPr/>
            <p:nvPr/>
          </p:nvGrpSpPr>
          <p:grpSpPr>
            <a:xfrm>
              <a:off x="3589164" y="2712758"/>
              <a:ext cx="1894837" cy="1016974"/>
              <a:chOff x="3754140" y="2843876"/>
              <a:chExt cx="1894837" cy="1016974"/>
            </a:xfrm>
          </p:grpSpPr>
          <p:cxnSp>
            <p:nvCxnSpPr>
              <p:cNvPr id="140" name="Straight Arrow Connector 139"/>
              <p:cNvCxnSpPr>
                <a:stCxn id="4" idx="3"/>
                <a:endCxn id="87" idx="7"/>
              </p:cNvCxnSpPr>
              <p:nvPr/>
            </p:nvCxnSpPr>
            <p:spPr bwMode="auto">
              <a:xfrm flipH="1">
                <a:off x="4556217" y="2843876"/>
                <a:ext cx="1092760" cy="40378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87" idx="3"/>
                <a:endCxn id="122" idx="0"/>
              </p:cNvCxnSpPr>
              <p:nvPr/>
            </p:nvCxnSpPr>
            <p:spPr bwMode="auto">
              <a:xfrm flipH="1">
                <a:off x="3754140" y="3570951"/>
                <a:ext cx="478787" cy="28989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156"/>
          <p:cNvGrpSpPr/>
          <p:nvPr/>
        </p:nvGrpSpPr>
        <p:grpSpPr>
          <a:xfrm>
            <a:off x="4355976" y="2700058"/>
            <a:ext cx="1740768" cy="1016974"/>
            <a:chOff x="4355976" y="2700058"/>
            <a:chExt cx="1740768" cy="1016974"/>
          </a:xfrm>
        </p:grpSpPr>
        <p:grpSp>
          <p:nvGrpSpPr>
            <p:cNvPr id="11" name="Group 144"/>
            <p:cNvGrpSpPr/>
            <p:nvPr/>
          </p:nvGrpSpPr>
          <p:grpSpPr>
            <a:xfrm>
              <a:off x="4930495" y="2700058"/>
              <a:ext cx="1166249" cy="1016974"/>
              <a:chOff x="5067360" y="2843876"/>
              <a:chExt cx="1166249" cy="1016974"/>
            </a:xfrm>
          </p:grpSpPr>
          <p:cxnSp>
            <p:nvCxnSpPr>
              <p:cNvPr id="143" name="Straight Arrow Connector 142"/>
              <p:cNvCxnSpPr>
                <a:stCxn id="4" idx="5"/>
                <a:endCxn id="23" idx="0"/>
              </p:cNvCxnSpPr>
              <p:nvPr/>
            </p:nvCxnSpPr>
            <p:spPr bwMode="auto">
              <a:xfrm>
                <a:off x="5067360" y="2843876"/>
                <a:ext cx="1166249" cy="4409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23" idx="2"/>
                <a:endCxn id="14" idx="0"/>
              </p:cNvCxnSpPr>
              <p:nvPr/>
            </p:nvCxnSpPr>
            <p:spPr bwMode="auto">
              <a:xfrm flipH="1">
                <a:off x="5441521" y="3513386"/>
                <a:ext cx="563488" cy="34746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46" name="Text Box 23"/>
            <p:cNvSpPr txBox="1">
              <a:spLocks noChangeArrowheads="1"/>
            </p:cNvSpPr>
            <p:nvPr/>
          </p:nvSpPr>
          <p:spPr bwMode="auto">
            <a:xfrm>
              <a:off x="4355976" y="2996952"/>
              <a:ext cx="1547664" cy="307777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mic Sans MS" pitchFamily="66" charset="0"/>
                </a:rPr>
                <a:t>ACE  length = 2</a:t>
              </a:r>
            </a:p>
          </p:txBody>
        </p:sp>
      </p:grpSp>
      <p:grpSp>
        <p:nvGrpSpPr>
          <p:cNvPr id="12" name="Group 157"/>
          <p:cNvGrpSpPr/>
          <p:nvPr/>
        </p:nvGrpSpPr>
        <p:grpSpPr>
          <a:xfrm>
            <a:off x="4930495" y="2636912"/>
            <a:ext cx="2233793" cy="1795147"/>
            <a:chOff x="4930495" y="2636912"/>
            <a:chExt cx="2233793" cy="1795147"/>
          </a:xfrm>
        </p:grpSpPr>
        <p:sp>
          <p:nvSpPr>
            <p:cNvPr id="130" name="Text Box 23"/>
            <p:cNvSpPr txBox="1">
              <a:spLocks noChangeArrowheads="1"/>
            </p:cNvSpPr>
            <p:nvPr/>
          </p:nvSpPr>
          <p:spPr bwMode="auto">
            <a:xfrm>
              <a:off x="5580112" y="2636912"/>
              <a:ext cx="1584176" cy="307777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1400" dirty="0">
                  <a:solidFill>
                    <a:srgbClr val="C00000"/>
                  </a:solidFill>
                  <a:latin typeface="Comic Sans MS" pitchFamily="66" charset="0"/>
                </a:rPr>
                <a:t>ACFG length = 3</a:t>
              </a:r>
            </a:p>
          </p:txBody>
        </p:sp>
        <p:grpSp>
          <p:nvGrpSpPr>
            <p:cNvPr id="13" name="Group 138"/>
            <p:cNvGrpSpPr/>
            <p:nvPr/>
          </p:nvGrpSpPr>
          <p:grpSpPr>
            <a:xfrm>
              <a:off x="4930495" y="2700058"/>
              <a:ext cx="2174361" cy="1732001"/>
              <a:chOff x="5081350" y="2843596"/>
              <a:chExt cx="2174361" cy="1732001"/>
            </a:xfrm>
          </p:grpSpPr>
          <p:cxnSp>
            <p:nvCxnSpPr>
              <p:cNvPr id="134" name="Straight Arrow Connector 133"/>
              <p:cNvCxnSpPr>
                <a:stCxn id="23" idx="6"/>
                <a:endCxn id="24" idx="0"/>
              </p:cNvCxnSpPr>
              <p:nvPr/>
            </p:nvCxnSpPr>
            <p:spPr bwMode="auto">
              <a:xfrm>
                <a:off x="6476199" y="3513106"/>
                <a:ext cx="779512" cy="34746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24" idx="3"/>
                <a:endCxn id="25" idx="7"/>
              </p:cNvCxnSpPr>
              <p:nvPr/>
            </p:nvCxnSpPr>
            <p:spPr bwMode="auto">
              <a:xfrm flipH="1">
                <a:off x="6697276" y="4250815"/>
                <a:ext cx="396790" cy="324782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4" idx="5"/>
                <a:endCxn id="23" idx="0"/>
              </p:cNvCxnSpPr>
              <p:nvPr/>
            </p:nvCxnSpPr>
            <p:spPr bwMode="auto">
              <a:xfrm>
                <a:off x="5081350" y="2843596"/>
                <a:ext cx="1166249" cy="44091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69"/>
          <p:cNvGrpSpPr/>
          <p:nvPr/>
        </p:nvGrpSpPr>
        <p:grpSpPr>
          <a:xfrm>
            <a:off x="6346676" y="3182496"/>
            <a:ext cx="2041748" cy="1249687"/>
            <a:chOff x="6346676" y="3182496"/>
            <a:chExt cx="2041748" cy="1249687"/>
          </a:xfrm>
        </p:grpSpPr>
        <p:sp>
          <p:nvSpPr>
            <p:cNvPr id="159" name="Text Box 23"/>
            <p:cNvSpPr txBox="1">
              <a:spLocks noChangeArrowheads="1"/>
            </p:cNvSpPr>
            <p:nvPr/>
          </p:nvSpPr>
          <p:spPr bwMode="auto">
            <a:xfrm>
              <a:off x="7812360" y="3182496"/>
              <a:ext cx="57606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1400" dirty="0">
                  <a:solidFill>
                    <a:srgbClr val="C00000"/>
                  </a:solidFill>
                  <a:latin typeface="Comic Sans MS" pitchFamily="66" charset="0"/>
                </a:rPr>
                <a:t>= 2</a:t>
              </a:r>
            </a:p>
          </p:txBody>
        </p:sp>
        <p:cxnSp>
          <p:nvCxnSpPr>
            <p:cNvPr id="168" name="Straight Arrow Connector 167"/>
            <p:cNvCxnSpPr/>
            <p:nvPr/>
          </p:nvCxnSpPr>
          <p:spPr bwMode="auto">
            <a:xfrm>
              <a:off x="6346676" y="3369692"/>
              <a:ext cx="779512" cy="34746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 bwMode="auto">
            <a:xfrm flipH="1">
              <a:off x="6567753" y="4107401"/>
              <a:ext cx="396790" cy="32478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73"/>
          <p:cNvGrpSpPr/>
          <p:nvPr/>
        </p:nvGrpSpPr>
        <p:grpSpPr>
          <a:xfrm>
            <a:off x="5364088" y="3645024"/>
            <a:ext cx="1656184" cy="1747356"/>
            <a:chOff x="5364088" y="3717032"/>
            <a:chExt cx="1656184" cy="1747356"/>
          </a:xfrm>
        </p:grpSpPr>
        <p:cxnSp>
          <p:nvCxnSpPr>
            <p:cNvPr id="172" name="Straight Arrow Connector 171"/>
            <p:cNvCxnSpPr/>
            <p:nvPr/>
          </p:nvCxnSpPr>
          <p:spPr>
            <a:xfrm flipH="1" flipV="1">
              <a:off x="6062960" y="3717032"/>
              <a:ext cx="0" cy="100811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3" name="Text Box 23"/>
            <p:cNvSpPr txBox="1">
              <a:spLocks noChangeArrowheads="1"/>
            </p:cNvSpPr>
            <p:nvPr/>
          </p:nvSpPr>
          <p:spPr bwMode="auto">
            <a:xfrm>
              <a:off x="5364088" y="4941168"/>
              <a:ext cx="1656184" cy="52322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 algn="ctr">
                <a:spcBef>
                  <a:spcPts val="0"/>
                </a:spcBef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latin typeface="Comic Sans MS" pitchFamily="66" charset="0"/>
                </a:rPr>
                <a:t>Height: </a:t>
              </a:r>
              <a:endParaRPr lang="th-TH" sz="1400" dirty="0">
                <a:solidFill>
                  <a:sysClr val="windowText" lastClr="000000"/>
                </a:solidFill>
                <a:latin typeface="Comic Sans MS" pitchFamily="66" charset="0"/>
              </a:endParaRPr>
            </a:p>
            <a:p>
              <a:pPr marL="457200" indent="-457200" algn="ctr">
                <a:spcBef>
                  <a:spcPts val="0"/>
                </a:spcBef>
                <a:defRPr/>
              </a:pPr>
              <a:r>
                <a:rPr lang="th-TH" sz="1400" dirty="0">
                  <a:solidFill>
                    <a:sysClr val="windowText" lastClr="000000"/>
                  </a:solidFill>
                  <a:latin typeface="Comic Sans MS" pitchFamily="66" charset="0"/>
                </a:rPr>
                <a:t>จาก </a:t>
              </a:r>
              <a:r>
                <a:rPr lang="en-US" sz="1400" dirty="0">
                  <a:solidFill>
                    <a:sysClr val="windowText" lastClr="000000"/>
                  </a:solidFill>
                  <a:latin typeface="Comic Sans MS" pitchFamily="66" charset="0"/>
                </a:rPr>
                <a:t>leaf </a:t>
              </a:r>
              <a:r>
                <a:rPr lang="th-TH" sz="1400" dirty="0">
                  <a:solidFill>
                    <a:sysClr val="windowText" lastClr="000000"/>
                  </a:solidFill>
                  <a:latin typeface="Comic Sans MS" pitchFamily="66" charset="0"/>
                </a:rPr>
                <a:t>ขึ้นไปยัง</a:t>
              </a:r>
              <a:r>
                <a:rPr lang="en-US" sz="1400" dirty="0">
                  <a:solidFill>
                    <a:sysClr val="windowText" lastClr="000000"/>
                  </a:solidFill>
                  <a:latin typeface="Comic Sans MS" pitchFamily="66" charset="0"/>
                </a:rPr>
                <a:t> node</a:t>
              </a:r>
            </a:p>
          </p:txBody>
        </p:sp>
      </p:grpSp>
      <p:sp>
        <p:nvSpPr>
          <p:cNvPr id="176" name="Text Box 23"/>
          <p:cNvSpPr txBox="1">
            <a:spLocks noChangeArrowheads="1"/>
          </p:cNvSpPr>
          <p:nvPr/>
        </p:nvSpPr>
        <p:spPr bwMode="auto">
          <a:xfrm>
            <a:off x="395536" y="4365104"/>
            <a:ext cx="208823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Whose height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= 1 ? </a:t>
            </a:r>
          </a:p>
        </p:txBody>
      </p:sp>
      <p:sp>
        <p:nvSpPr>
          <p:cNvPr id="178" name="Text Box 23"/>
          <p:cNvSpPr txBox="1">
            <a:spLocks noChangeArrowheads="1"/>
          </p:cNvSpPr>
          <p:nvPr/>
        </p:nvSpPr>
        <p:spPr bwMode="auto">
          <a:xfrm>
            <a:off x="2123728" y="4365104"/>
            <a:ext cx="57606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B, F</a:t>
            </a:r>
            <a:endParaRPr lang="en-US" sz="14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55" name="Text Box 23"/>
          <p:cNvSpPr txBox="1">
            <a:spLocks noChangeArrowheads="1"/>
          </p:cNvSpPr>
          <p:nvPr/>
        </p:nvSpPr>
        <p:spPr bwMode="auto">
          <a:xfrm>
            <a:off x="1043608" y="2636912"/>
            <a:ext cx="18002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path length</a:t>
            </a: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 = </a:t>
            </a:r>
          </a:p>
          <a:p>
            <a:pPr marL="457200" indent="-457200">
              <a:defRPr/>
            </a:pPr>
            <a:r>
              <a:rPr lang="th-TH" sz="1400" dirty="0">
                <a:solidFill>
                  <a:schemeClr val="tx1"/>
                </a:solidFill>
                <a:latin typeface="Comic Sans MS" pitchFamily="66" charset="0"/>
              </a:rPr>
              <a:t>จำนวน </a:t>
            </a:r>
            <a:r>
              <a:rPr lang="en-US" sz="1400" dirty="0">
                <a:solidFill>
                  <a:schemeClr val="tx1"/>
                </a:solidFill>
                <a:latin typeface="Comic Sans MS" pitchFamily="66" charset="0"/>
              </a:rPr>
              <a:t>branch </a:t>
            </a:r>
            <a:r>
              <a:rPr lang="th-TH" sz="1400" dirty="0">
                <a:solidFill>
                  <a:schemeClr val="tx1"/>
                </a:solidFill>
                <a:latin typeface="Comic Sans MS" pitchFamily="66" charset="0"/>
              </a:rPr>
              <a:t>ใน </a:t>
            </a:r>
            <a:r>
              <a:rPr lang="en-US" sz="1400" dirty="0">
                <a:solidFill>
                  <a:schemeClr val="tx1"/>
                </a:solidFill>
                <a:latin typeface="Comic Sans MS" pitchFamily="66" charset="0"/>
              </a:rPr>
              <a:t>path</a:t>
            </a:r>
            <a:endParaRPr lang="en-US" sz="16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56" name="Text Box 23"/>
          <p:cNvSpPr txBox="1">
            <a:spLocks noChangeArrowheads="1"/>
          </p:cNvSpPr>
          <p:nvPr/>
        </p:nvSpPr>
        <p:spPr bwMode="auto">
          <a:xfrm>
            <a:off x="6444208" y="3182496"/>
            <a:ext cx="1656184" cy="30777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400" dirty="0">
                <a:solidFill>
                  <a:srgbClr val="0070C0"/>
                </a:solidFill>
                <a:latin typeface="Comic Sans MS" pitchFamily="66" charset="0"/>
              </a:rPr>
              <a:t>Height of C </a:t>
            </a: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= ?</a:t>
            </a:r>
          </a:p>
        </p:txBody>
      </p:sp>
      <p:sp>
        <p:nvSpPr>
          <p:cNvPr id="57" name="Text Box 23"/>
          <p:cNvSpPr txBox="1">
            <a:spLocks noChangeArrowheads="1"/>
          </p:cNvSpPr>
          <p:nvPr/>
        </p:nvSpPr>
        <p:spPr bwMode="auto">
          <a:xfrm>
            <a:off x="2627784" y="5065439"/>
            <a:ext cx="57606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400" dirty="0">
                <a:solidFill>
                  <a:srgbClr val="C00000"/>
                </a:solidFill>
                <a:latin typeface="Comic Sans MS" pitchFamily="66" charset="0"/>
              </a:rPr>
              <a:t>= -1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75" grpId="0" animBg="1"/>
      <p:bldP spid="126" grpId="0"/>
      <p:bldP spid="85" grpId="0"/>
      <p:bldP spid="132" grpId="0"/>
      <p:bldP spid="133" grpId="0" animBg="1"/>
      <p:bldP spid="176" grpId="0" animBg="1"/>
      <p:bldP spid="178" grpId="0" animBg="1"/>
      <p:bldP spid="55" grpId="0" animBg="1"/>
      <p:bldP spid="56" grpId="0"/>
      <p:bldP spid="5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of Generic Tree</a:t>
            </a:r>
            <a:endParaRPr lang="th-TH" dirty="0"/>
          </a:p>
        </p:txBody>
      </p:sp>
      <p:cxnSp>
        <p:nvCxnSpPr>
          <p:cNvPr id="8" name="Straight Connector 7"/>
          <p:cNvCxnSpPr>
            <a:stCxn id="10" idx="0"/>
            <a:endCxn id="13" idx="4"/>
          </p:cNvCxnSpPr>
          <p:nvPr/>
        </p:nvCxnSpPr>
        <p:spPr bwMode="auto">
          <a:xfrm rot="5400000" flipH="1" flipV="1">
            <a:off x="2680479" y="-425479"/>
            <a:ext cx="282580" cy="356872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1" idx="0"/>
            <a:endCxn id="13" idx="4"/>
          </p:cNvCxnSpPr>
          <p:nvPr/>
        </p:nvCxnSpPr>
        <p:spPr bwMode="auto">
          <a:xfrm rot="5400000" flipH="1" flipV="1">
            <a:off x="3393273" y="287314"/>
            <a:ext cx="282580" cy="21431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 bwMode="auto">
          <a:xfrm>
            <a:off x="857224" y="1500174"/>
            <a:ext cx="360363" cy="36036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B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82812" y="1500174"/>
            <a:ext cx="360362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C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711572" y="1500174"/>
            <a:ext cx="360362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D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425952" y="857232"/>
            <a:ext cx="360362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A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151434" y="1501758"/>
            <a:ext cx="360363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200" b="1" dirty="0">
                <a:latin typeface="Arial Narrow" pitchFamily="34" charset="0"/>
              </a:rPr>
              <a:t>E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569092" y="1500177"/>
            <a:ext cx="360362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F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997852" y="1500177"/>
            <a:ext cx="360362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G</a:t>
            </a:r>
            <a:endParaRPr lang="th-TH" sz="1200" b="1" dirty="0">
              <a:latin typeface="Arial Narrow" pitchFamily="34" charset="0"/>
            </a:endParaRPr>
          </a:p>
        </p:txBody>
      </p:sp>
      <p:cxnSp>
        <p:nvCxnSpPr>
          <p:cNvPr id="17" name="Straight Connector 16"/>
          <p:cNvCxnSpPr>
            <a:stCxn id="12" idx="0"/>
            <a:endCxn id="13" idx="4"/>
          </p:cNvCxnSpPr>
          <p:nvPr/>
        </p:nvCxnSpPr>
        <p:spPr bwMode="auto">
          <a:xfrm rot="5400000" flipH="1" flipV="1">
            <a:off x="4107653" y="1001694"/>
            <a:ext cx="282580" cy="7143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0"/>
            <a:endCxn id="13" idx="4"/>
          </p:cNvCxnSpPr>
          <p:nvPr/>
        </p:nvCxnSpPr>
        <p:spPr bwMode="auto">
          <a:xfrm rot="16200000" flipV="1">
            <a:off x="4826793" y="996934"/>
            <a:ext cx="284164" cy="7254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0"/>
            <a:endCxn id="13" idx="4"/>
          </p:cNvCxnSpPr>
          <p:nvPr/>
        </p:nvCxnSpPr>
        <p:spPr bwMode="auto">
          <a:xfrm rot="16200000" flipV="1">
            <a:off x="5536412" y="287316"/>
            <a:ext cx="282583" cy="21431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6" idx="1"/>
            <a:endCxn id="13" idx="4"/>
          </p:cNvCxnSpPr>
          <p:nvPr/>
        </p:nvCxnSpPr>
        <p:spPr bwMode="auto">
          <a:xfrm rot="16200000" flipV="1">
            <a:off x="6160702" y="-336974"/>
            <a:ext cx="335357" cy="344449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 bwMode="auto">
          <a:xfrm>
            <a:off x="3714744" y="2071678"/>
            <a:ext cx="360363" cy="36036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H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854580" y="2071678"/>
            <a:ext cx="360362" cy="36036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I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426084" y="2071678"/>
            <a:ext cx="360362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J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015274" y="2073262"/>
            <a:ext cx="360363" cy="36036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200" b="1" dirty="0">
                <a:latin typeface="Arial Narrow" pitchFamily="34" charset="0"/>
              </a:rPr>
              <a:t>K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575676" y="2071681"/>
            <a:ext cx="360362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L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147180" y="2071681"/>
            <a:ext cx="360362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M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8001024" y="2078015"/>
            <a:ext cx="360363" cy="36036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200" b="1" dirty="0">
                <a:latin typeface="Arial Narrow" pitchFamily="34" charset="0"/>
              </a:rPr>
              <a:t>N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140332" y="2643182"/>
            <a:ext cx="360362" cy="36036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P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711836" y="2643182"/>
            <a:ext cx="360362" cy="360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Q</a:t>
            </a:r>
            <a:endParaRPr lang="th-TH" sz="1200" b="1" dirty="0">
              <a:latin typeface="Arial Narrow" pitchFamily="34" charset="0"/>
            </a:endParaRPr>
          </a:p>
        </p:txBody>
      </p:sp>
      <p:cxnSp>
        <p:nvCxnSpPr>
          <p:cNvPr id="30" name="Straight Connector 29"/>
          <p:cNvCxnSpPr>
            <a:stCxn id="24" idx="0"/>
            <a:endCxn id="15" idx="4"/>
          </p:cNvCxnSpPr>
          <p:nvPr/>
        </p:nvCxnSpPr>
        <p:spPr bwMode="auto">
          <a:xfrm rot="5400000" flipH="1" flipV="1">
            <a:off x="6366003" y="1689993"/>
            <a:ext cx="212723" cy="553817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5" idx="0"/>
            <a:endCxn id="15" idx="4"/>
          </p:cNvCxnSpPr>
          <p:nvPr/>
        </p:nvCxnSpPr>
        <p:spPr bwMode="auto">
          <a:xfrm rot="16200000" flipV="1">
            <a:off x="6646994" y="1962818"/>
            <a:ext cx="211142" cy="65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6" idx="0"/>
            <a:endCxn id="15" idx="4"/>
          </p:cNvCxnSpPr>
          <p:nvPr/>
        </p:nvCxnSpPr>
        <p:spPr bwMode="auto">
          <a:xfrm rot="16200000" flipV="1">
            <a:off x="6932746" y="1677066"/>
            <a:ext cx="211142" cy="578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1" idx="0"/>
            <a:endCxn id="12" idx="4"/>
          </p:cNvCxnSpPr>
          <p:nvPr/>
        </p:nvCxnSpPr>
        <p:spPr bwMode="auto">
          <a:xfrm rot="16200000" flipV="1">
            <a:off x="3787769" y="1964520"/>
            <a:ext cx="211142" cy="317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2" idx="0"/>
            <a:endCxn id="14" idx="4"/>
          </p:cNvCxnSpPr>
          <p:nvPr/>
        </p:nvCxnSpPr>
        <p:spPr bwMode="auto">
          <a:xfrm rot="5400000" flipH="1" flipV="1">
            <a:off x="5078409" y="1818472"/>
            <a:ext cx="209558" cy="296855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0"/>
            <a:endCxn id="14" idx="4"/>
          </p:cNvCxnSpPr>
          <p:nvPr/>
        </p:nvCxnSpPr>
        <p:spPr bwMode="auto">
          <a:xfrm rot="16200000" flipV="1">
            <a:off x="5364162" y="1829574"/>
            <a:ext cx="209558" cy="2746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7" idx="0"/>
            <a:endCxn id="16" idx="4"/>
          </p:cNvCxnSpPr>
          <p:nvPr/>
        </p:nvCxnSpPr>
        <p:spPr bwMode="auto">
          <a:xfrm rot="16200000" flipV="1">
            <a:off x="8070882" y="1967690"/>
            <a:ext cx="217476" cy="317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0"/>
            <a:endCxn id="23" idx="4"/>
          </p:cNvCxnSpPr>
          <p:nvPr/>
        </p:nvCxnSpPr>
        <p:spPr bwMode="auto">
          <a:xfrm rot="5400000" flipH="1" flipV="1">
            <a:off x="5357818" y="2394735"/>
            <a:ext cx="211142" cy="28575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9" idx="0"/>
            <a:endCxn id="23" idx="4"/>
          </p:cNvCxnSpPr>
          <p:nvPr/>
        </p:nvCxnSpPr>
        <p:spPr bwMode="auto">
          <a:xfrm rot="16200000" flipV="1">
            <a:off x="5643570" y="2394735"/>
            <a:ext cx="211142" cy="2857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9"/>
          <p:cNvGrpSpPr/>
          <p:nvPr/>
        </p:nvGrpSpPr>
        <p:grpSpPr>
          <a:xfrm>
            <a:off x="500034" y="4071942"/>
            <a:ext cx="7504163" cy="2146312"/>
            <a:chOff x="857224" y="857232"/>
            <a:chExt cx="7504163" cy="2146312"/>
          </a:xfrm>
        </p:grpSpPr>
        <p:cxnSp>
          <p:nvCxnSpPr>
            <p:cNvPr id="41" name="Straight Connector 40"/>
            <p:cNvCxnSpPr/>
            <p:nvPr/>
          </p:nvCxnSpPr>
          <p:spPr bwMode="auto">
            <a:xfrm rot="5400000" flipH="1" flipV="1">
              <a:off x="2751127" y="-424688"/>
              <a:ext cx="284161" cy="3568727"/>
            </a:xfrm>
            <a:prstGeom prst="line">
              <a:avLst/>
            </a:prstGeom>
            <a:ln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4" idx="2"/>
              <a:endCxn id="43" idx="6"/>
            </p:cNvCxnSpPr>
            <p:nvPr/>
          </p:nvCxnSpPr>
          <p:spPr bwMode="auto">
            <a:xfrm rot="10800000" flipV="1">
              <a:off x="1217588" y="1680354"/>
              <a:ext cx="1065225" cy="1581"/>
            </a:xfrm>
            <a:prstGeom prst="line">
              <a:avLst/>
            </a:prstGeom>
            <a:ln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auto">
            <a:xfrm>
              <a:off x="857224" y="1501755"/>
              <a:ext cx="360363" cy="360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2282812" y="1500174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3711572" y="1500174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4425952" y="857232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5151434" y="1501758"/>
              <a:ext cx="360363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200" b="1" dirty="0">
                  <a:latin typeface="Arial Narrow" pitchFamily="34" charset="0"/>
                </a:rPr>
                <a:t>E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6569092" y="1500177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997852" y="1500177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50" name="Straight Connector 49"/>
            <p:cNvCxnSpPr>
              <a:stCxn id="45" idx="2"/>
              <a:endCxn id="44" idx="6"/>
            </p:cNvCxnSpPr>
            <p:nvPr/>
          </p:nvCxnSpPr>
          <p:spPr bwMode="auto">
            <a:xfrm rot="10800000">
              <a:off x="2643174" y="1680355"/>
              <a:ext cx="1068398" cy="1588"/>
            </a:xfrm>
            <a:prstGeom prst="line">
              <a:avLst/>
            </a:prstGeom>
            <a:ln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8" idx="2"/>
              <a:endCxn id="47" idx="6"/>
            </p:cNvCxnSpPr>
            <p:nvPr/>
          </p:nvCxnSpPr>
          <p:spPr bwMode="auto">
            <a:xfrm rot="10800000" flipV="1">
              <a:off x="5511798" y="1680357"/>
              <a:ext cx="1057295" cy="1581"/>
            </a:xfrm>
            <a:prstGeom prst="line">
              <a:avLst/>
            </a:prstGeom>
            <a:ln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9" idx="2"/>
              <a:endCxn id="48" idx="6"/>
            </p:cNvCxnSpPr>
            <p:nvPr/>
          </p:nvCxnSpPr>
          <p:spPr bwMode="auto">
            <a:xfrm rot="10800000">
              <a:off x="6929454" y="1680358"/>
              <a:ext cx="1068398" cy="1588"/>
            </a:xfrm>
            <a:prstGeom prst="line">
              <a:avLst/>
            </a:prstGeom>
            <a:ln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7" idx="2"/>
              <a:endCxn id="45" idx="6"/>
            </p:cNvCxnSpPr>
            <p:nvPr/>
          </p:nvCxnSpPr>
          <p:spPr bwMode="auto">
            <a:xfrm rot="10800000">
              <a:off x="4071934" y="1680355"/>
              <a:ext cx="1079500" cy="1584"/>
            </a:xfrm>
            <a:prstGeom prst="line">
              <a:avLst/>
            </a:prstGeom>
            <a:ln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3714744" y="2073259"/>
              <a:ext cx="360363" cy="360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H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4854580" y="2071678"/>
              <a:ext cx="360362" cy="360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5426084" y="2071678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J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6015274" y="2073262"/>
              <a:ext cx="360363" cy="360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200" b="1" dirty="0">
                  <a:latin typeface="Arial Narrow" pitchFamily="34" charset="0"/>
                </a:rPr>
                <a:t>K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6575676" y="2071681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L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47180" y="2071681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M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8001024" y="2078015"/>
              <a:ext cx="360363" cy="360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200" b="1" dirty="0">
                  <a:latin typeface="Arial Narrow" pitchFamily="34" charset="0"/>
                </a:rPr>
                <a:t>N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140332" y="2643182"/>
              <a:ext cx="360362" cy="360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P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5711836" y="2643182"/>
              <a:ext cx="360362" cy="3603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Q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63" name="Straight Connector 62"/>
            <p:cNvCxnSpPr>
              <a:stCxn id="57" idx="0"/>
              <a:endCxn id="48" idx="4"/>
            </p:cNvCxnSpPr>
            <p:nvPr/>
          </p:nvCxnSpPr>
          <p:spPr bwMode="auto">
            <a:xfrm rot="5400000" flipH="1" flipV="1">
              <a:off x="6366003" y="1689993"/>
              <a:ext cx="212723" cy="553817"/>
            </a:xfrm>
            <a:prstGeom prst="line">
              <a:avLst/>
            </a:prstGeom>
            <a:ln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8" idx="2"/>
              <a:endCxn id="57" idx="6"/>
            </p:cNvCxnSpPr>
            <p:nvPr/>
          </p:nvCxnSpPr>
          <p:spPr bwMode="auto">
            <a:xfrm rot="10800000" flipV="1">
              <a:off x="6375638" y="2251861"/>
              <a:ext cx="200039" cy="1581"/>
            </a:xfrm>
            <a:prstGeom prst="line">
              <a:avLst/>
            </a:prstGeom>
            <a:ln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9" idx="2"/>
              <a:endCxn id="58" idx="6"/>
            </p:cNvCxnSpPr>
            <p:nvPr/>
          </p:nvCxnSpPr>
          <p:spPr bwMode="auto">
            <a:xfrm rot="10800000">
              <a:off x="6936038" y="2251862"/>
              <a:ext cx="211142" cy="1588"/>
            </a:xfrm>
            <a:prstGeom prst="line">
              <a:avLst/>
            </a:prstGeom>
            <a:ln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4" idx="0"/>
              <a:endCxn id="45" idx="4"/>
            </p:cNvCxnSpPr>
            <p:nvPr/>
          </p:nvCxnSpPr>
          <p:spPr bwMode="auto">
            <a:xfrm rot="16200000" flipV="1">
              <a:off x="3786979" y="1965311"/>
              <a:ext cx="212723" cy="3173"/>
            </a:xfrm>
            <a:prstGeom prst="line">
              <a:avLst/>
            </a:prstGeom>
            <a:ln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5" idx="0"/>
              <a:endCxn id="47" idx="4"/>
            </p:cNvCxnSpPr>
            <p:nvPr/>
          </p:nvCxnSpPr>
          <p:spPr bwMode="auto">
            <a:xfrm rot="5400000" flipH="1" flipV="1">
              <a:off x="5078409" y="1818472"/>
              <a:ext cx="209558" cy="296855"/>
            </a:xfrm>
            <a:prstGeom prst="line">
              <a:avLst/>
            </a:prstGeom>
            <a:ln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6" idx="2"/>
              <a:endCxn id="55" idx="6"/>
            </p:cNvCxnSpPr>
            <p:nvPr/>
          </p:nvCxnSpPr>
          <p:spPr bwMode="auto">
            <a:xfrm rot="10800000">
              <a:off x="5214942" y="2251859"/>
              <a:ext cx="211142" cy="1588"/>
            </a:xfrm>
            <a:prstGeom prst="line">
              <a:avLst/>
            </a:prstGeom>
            <a:ln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0" idx="0"/>
              <a:endCxn id="49" idx="4"/>
            </p:cNvCxnSpPr>
            <p:nvPr/>
          </p:nvCxnSpPr>
          <p:spPr bwMode="auto">
            <a:xfrm rot="16200000" flipV="1">
              <a:off x="8070882" y="1967690"/>
              <a:ext cx="217476" cy="3173"/>
            </a:xfrm>
            <a:prstGeom prst="line">
              <a:avLst/>
            </a:prstGeom>
            <a:ln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1" idx="0"/>
              <a:endCxn id="56" idx="4"/>
            </p:cNvCxnSpPr>
            <p:nvPr/>
          </p:nvCxnSpPr>
          <p:spPr bwMode="auto">
            <a:xfrm rot="5400000" flipH="1" flipV="1">
              <a:off x="5357818" y="2394735"/>
              <a:ext cx="211142" cy="285752"/>
            </a:xfrm>
            <a:prstGeom prst="line">
              <a:avLst/>
            </a:prstGeom>
            <a:ln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2" idx="2"/>
              <a:endCxn id="61" idx="6"/>
            </p:cNvCxnSpPr>
            <p:nvPr/>
          </p:nvCxnSpPr>
          <p:spPr bwMode="auto">
            <a:xfrm rot="10800000">
              <a:off x="5500694" y="2823363"/>
              <a:ext cx="211142" cy="1588"/>
            </a:xfrm>
            <a:prstGeom prst="line">
              <a:avLst/>
            </a:prstGeom>
            <a:ln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/>
          <p:nvPr/>
        </p:nvSpPr>
        <p:spPr>
          <a:xfrm rot="21316103">
            <a:off x="1994200" y="4349159"/>
            <a:ext cx="739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ea typeface="Angsana New" pitchFamily="18" charset="-34"/>
                <a:cs typeface="Courier New" pitchFamily="49" charset="0"/>
              </a:rPr>
              <a:t>firstChild</a:t>
            </a:r>
            <a:endParaRPr lang="th-TH" sz="1400" dirty="0"/>
          </a:p>
        </p:txBody>
      </p:sp>
      <p:sp>
        <p:nvSpPr>
          <p:cNvPr id="99" name="Rectangle 98"/>
          <p:cNvSpPr/>
          <p:nvPr/>
        </p:nvSpPr>
        <p:spPr>
          <a:xfrm>
            <a:off x="2271470" y="4633054"/>
            <a:ext cx="867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C00000"/>
                </a:solidFill>
                <a:ea typeface="Angsana New" pitchFamily="18" charset="-34"/>
                <a:cs typeface="Courier New" pitchFamily="49" charset="0"/>
              </a:rPr>
              <a:t>nextSibling</a:t>
            </a:r>
            <a:endParaRPr lang="th-TH" sz="1400" dirty="0"/>
          </a:p>
        </p:txBody>
      </p:sp>
      <p:sp>
        <p:nvSpPr>
          <p:cNvPr id="100" name="Rectangle 99"/>
          <p:cNvSpPr/>
          <p:nvPr/>
        </p:nvSpPr>
        <p:spPr>
          <a:xfrm>
            <a:off x="856092" y="4628932"/>
            <a:ext cx="867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C00000"/>
                </a:solidFill>
                <a:ea typeface="Angsana New" pitchFamily="18" charset="-34"/>
                <a:cs typeface="Courier New" pitchFamily="49" charset="0"/>
              </a:rPr>
              <a:t>nextSibling</a:t>
            </a:r>
            <a:endParaRPr lang="th-TH" sz="1400" dirty="0"/>
          </a:p>
        </p:txBody>
      </p:sp>
      <p:sp>
        <p:nvSpPr>
          <p:cNvPr id="101" name="Rectangle 100"/>
          <p:cNvSpPr/>
          <p:nvPr/>
        </p:nvSpPr>
        <p:spPr>
          <a:xfrm>
            <a:off x="5099962" y="4643446"/>
            <a:ext cx="867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C00000"/>
                </a:solidFill>
                <a:ea typeface="Angsana New" pitchFamily="18" charset="-34"/>
                <a:cs typeface="Courier New" pitchFamily="49" charset="0"/>
              </a:rPr>
              <a:t>nextSibling</a:t>
            </a:r>
            <a:endParaRPr lang="th-TH" sz="1400" dirty="0"/>
          </a:p>
        </p:txBody>
      </p:sp>
      <p:sp>
        <p:nvSpPr>
          <p:cNvPr id="102" name="Rectangle 101"/>
          <p:cNvSpPr/>
          <p:nvPr/>
        </p:nvSpPr>
        <p:spPr>
          <a:xfrm>
            <a:off x="3684584" y="4639324"/>
            <a:ext cx="867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C00000"/>
                </a:solidFill>
                <a:ea typeface="Angsana New" pitchFamily="18" charset="-34"/>
                <a:cs typeface="Courier New" pitchFamily="49" charset="0"/>
              </a:rPr>
              <a:t>nextSibling</a:t>
            </a:r>
            <a:endParaRPr lang="th-TH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789704" y="5052759"/>
            <a:ext cx="739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ea typeface="Angsana New" pitchFamily="18" charset="-34"/>
                <a:cs typeface="Courier New" pitchFamily="49" charset="0"/>
              </a:rPr>
              <a:t>firstChild</a:t>
            </a:r>
            <a:endParaRPr lang="th-TH" sz="1400" dirty="0"/>
          </a:p>
        </p:txBody>
      </p:sp>
      <p:sp>
        <p:nvSpPr>
          <p:cNvPr id="104" name="Rectangle 103"/>
          <p:cNvSpPr/>
          <p:nvPr/>
        </p:nvSpPr>
        <p:spPr>
          <a:xfrm>
            <a:off x="5475320" y="5023903"/>
            <a:ext cx="739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ea typeface="Angsana New" pitchFamily="18" charset="-34"/>
                <a:cs typeface="Courier New" pitchFamily="49" charset="0"/>
              </a:rPr>
              <a:t>firstChild</a:t>
            </a:r>
            <a:endParaRPr lang="th-TH" sz="1400" dirty="0"/>
          </a:p>
        </p:txBody>
      </p:sp>
      <p:sp>
        <p:nvSpPr>
          <p:cNvPr id="106" name="Rectangle 105"/>
          <p:cNvSpPr/>
          <p:nvPr/>
        </p:nvSpPr>
        <p:spPr>
          <a:xfrm>
            <a:off x="4071934" y="5015150"/>
            <a:ext cx="739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ea typeface="Angsana New" pitchFamily="18" charset="-34"/>
                <a:cs typeface="Courier New" pitchFamily="49" charset="0"/>
              </a:rPr>
              <a:t>firstChild</a:t>
            </a:r>
            <a:endParaRPr lang="th-TH" sz="1400" dirty="0"/>
          </a:p>
        </p:txBody>
      </p:sp>
      <p:sp>
        <p:nvSpPr>
          <p:cNvPr id="107" name="Rectangle 106"/>
          <p:cNvSpPr/>
          <p:nvPr/>
        </p:nvSpPr>
        <p:spPr>
          <a:xfrm>
            <a:off x="7118394" y="5029664"/>
            <a:ext cx="739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ea typeface="Angsana New" pitchFamily="18" charset="-34"/>
                <a:cs typeface="Courier New" pitchFamily="49" charset="0"/>
              </a:rPr>
              <a:t>firstChild</a:t>
            </a:r>
            <a:endParaRPr lang="th-TH" sz="1400" dirty="0"/>
          </a:p>
        </p:txBody>
      </p:sp>
      <p:sp>
        <p:nvSpPr>
          <p:cNvPr id="108" name="Rectangle 107"/>
          <p:cNvSpPr/>
          <p:nvPr/>
        </p:nvSpPr>
        <p:spPr>
          <a:xfrm>
            <a:off x="5114476" y="5647700"/>
            <a:ext cx="739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0000FF"/>
                </a:solidFill>
                <a:ea typeface="Angsana New" pitchFamily="18" charset="-34"/>
                <a:cs typeface="Courier New" pitchFamily="49" charset="0"/>
              </a:rPr>
              <a:t>firstChild</a:t>
            </a:r>
            <a:endParaRPr lang="th-TH" sz="1400" dirty="0"/>
          </a:p>
        </p:txBody>
      </p:sp>
      <p:sp>
        <p:nvSpPr>
          <p:cNvPr id="109" name="Rectangle 108"/>
          <p:cNvSpPr/>
          <p:nvPr/>
        </p:nvSpPr>
        <p:spPr>
          <a:xfrm>
            <a:off x="6601292" y="4643446"/>
            <a:ext cx="867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C00000"/>
                </a:solidFill>
                <a:ea typeface="Angsana New" pitchFamily="18" charset="-34"/>
                <a:cs typeface="Courier New" pitchFamily="49" charset="0"/>
              </a:rPr>
              <a:t>nextSibling</a:t>
            </a:r>
            <a:endParaRPr lang="th-TH" sz="1400" dirty="0"/>
          </a:p>
        </p:txBody>
      </p:sp>
      <p:sp>
        <p:nvSpPr>
          <p:cNvPr id="110" name="Rectangle 109"/>
          <p:cNvSpPr/>
          <p:nvPr/>
        </p:nvSpPr>
        <p:spPr>
          <a:xfrm>
            <a:off x="5062033" y="6172672"/>
            <a:ext cx="867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C00000"/>
                </a:solidFill>
                <a:ea typeface="Angsana New" pitchFamily="18" charset="-34"/>
                <a:cs typeface="Courier New" pitchFamily="49" charset="0"/>
              </a:rPr>
              <a:t>nextSibling</a:t>
            </a:r>
            <a:endParaRPr lang="th-TH" sz="1400" dirty="0"/>
          </a:p>
        </p:txBody>
      </p:sp>
      <p:sp>
        <p:nvSpPr>
          <p:cNvPr id="113" name="Rectangle 112"/>
          <p:cNvSpPr/>
          <p:nvPr/>
        </p:nvSpPr>
        <p:spPr>
          <a:xfrm>
            <a:off x="6000760" y="5643578"/>
            <a:ext cx="867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noProof="1">
                <a:solidFill>
                  <a:srgbClr val="C00000"/>
                </a:solidFill>
                <a:ea typeface="Angsana New" pitchFamily="18" charset="-34"/>
                <a:cs typeface="Courier New" pitchFamily="49" charset="0"/>
              </a:rPr>
              <a:t>nextSibling</a:t>
            </a:r>
            <a:endParaRPr lang="th-TH" sz="1400" dirty="0"/>
          </a:p>
        </p:txBody>
      </p:sp>
      <p:sp>
        <p:nvSpPr>
          <p:cNvPr id="80" name="Text Box 56"/>
          <p:cNvSpPr txBox="1">
            <a:spLocks noChangeArrowheads="1"/>
          </p:cNvSpPr>
          <p:nvPr/>
        </p:nvSpPr>
        <p:spPr bwMode="auto">
          <a:xfrm>
            <a:off x="251520" y="2492896"/>
            <a:ext cx="4752528" cy="132343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class</a:t>
            </a:r>
            <a:r>
              <a:rPr lang="en-US" sz="1600" dirty="0"/>
              <a:t> node:</a:t>
            </a:r>
          </a:p>
          <a:p>
            <a:r>
              <a:rPr lang="en-US" sz="1600" dirty="0"/>
              <a:t>    </a:t>
            </a:r>
            <a:r>
              <a:rPr lang="en-US" sz="1600" dirty="0">
                <a:solidFill>
                  <a:srgbClr val="0000FF"/>
                </a:solidFill>
              </a:rPr>
              <a:t>def</a:t>
            </a:r>
            <a:r>
              <a:rPr lang="en-US" sz="1600" dirty="0"/>
              <a:t> __init__(self,  data, first = </a:t>
            </a:r>
            <a:r>
              <a:rPr lang="en-US" sz="1600" dirty="0">
                <a:solidFill>
                  <a:srgbClr val="0000FF"/>
                </a:solidFill>
              </a:rPr>
              <a:t>None</a:t>
            </a:r>
            <a:r>
              <a:rPr lang="en-US" sz="1600" dirty="0"/>
              <a:t>, </a:t>
            </a:r>
            <a:r>
              <a:rPr lang="en-US" sz="1600" dirty="0" err="1"/>
              <a:t>nxSib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00FF"/>
                </a:solidFill>
              </a:rPr>
              <a:t>None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</a:t>
            </a:r>
            <a:r>
              <a:rPr lang="en-US" sz="1600" dirty="0" err="1"/>
              <a:t>self.data</a:t>
            </a:r>
            <a:r>
              <a:rPr lang="en-US" sz="1600" dirty="0"/>
              <a:t> = data</a:t>
            </a:r>
          </a:p>
          <a:p>
            <a:r>
              <a:rPr lang="en-US" sz="1600" dirty="0"/>
              <a:t>       self.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firstChild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00FF"/>
                </a:solidFill>
              </a:rPr>
              <a:t>None if </a:t>
            </a:r>
            <a:r>
              <a:rPr lang="en-US" sz="1600" dirty="0"/>
              <a:t>first</a:t>
            </a:r>
            <a:r>
              <a:rPr lang="en-US" sz="1600" dirty="0">
                <a:solidFill>
                  <a:srgbClr val="0000FF"/>
                </a:solidFill>
              </a:rPr>
              <a:t> is None else </a:t>
            </a:r>
            <a:r>
              <a:rPr lang="en-US" sz="1600" dirty="0"/>
              <a:t>first</a:t>
            </a:r>
          </a:p>
          <a:p>
            <a:r>
              <a:rPr lang="en-US" sz="1600" dirty="0"/>
              <a:t>       self.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nextSibling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00FF"/>
                </a:solidFill>
              </a:rPr>
              <a:t>None if </a:t>
            </a:r>
            <a:r>
              <a:rPr lang="en-US" sz="1600" dirty="0" err="1"/>
              <a:t>nxSib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FF"/>
                </a:solidFill>
              </a:rPr>
              <a:t>is None else </a:t>
            </a:r>
            <a:r>
              <a:rPr lang="en-US" sz="1600" dirty="0" err="1"/>
              <a:t>nxSib</a:t>
            </a:r>
            <a:r>
              <a:rPr lang="en-US" sz="1600" dirty="0"/>
              <a:t> </a:t>
            </a:r>
            <a:endParaRPr lang="en-US" sz="1600" b="1" noProof="1">
              <a:solidFill>
                <a:srgbClr val="C00000"/>
              </a:solidFill>
              <a:latin typeface="Courier New" pitchFamily="49" charset="0"/>
              <a:ea typeface="Angsana New" pitchFamily="18" charset="-34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 2</a:t>
            </a:r>
            <a:endParaRPr lang="th-TH" dirty="0"/>
          </a:p>
        </p:txBody>
      </p:sp>
      <p:sp>
        <p:nvSpPr>
          <p:cNvPr id="1028" name="Content Placeholder 4"/>
          <p:cNvSpPr>
            <a:spLocks noGrp="1"/>
          </p:cNvSpPr>
          <p:nvPr>
            <p:ph idx="4294967295"/>
          </p:nvPr>
        </p:nvSpPr>
        <p:spPr>
          <a:xfrm>
            <a:off x="4876800" y="3657600"/>
            <a:ext cx="4267200" cy="27432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Binary Tree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Representations 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graphicFrame>
        <p:nvGraphicFramePr>
          <p:cNvPr id="102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277246"/>
              </p:ext>
            </p:extLst>
          </p:nvPr>
        </p:nvGraphicFramePr>
        <p:xfrm>
          <a:off x="4862530" y="1219200"/>
          <a:ext cx="2209800" cy="209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45" name="รูปบิตแมป" r:id="rId3" imgW="2200582" imgH="2085714" progId="PBrush">
                  <p:embed/>
                </p:oleObj>
              </mc:Choice>
              <mc:Fallback>
                <p:oleObj name="รูปบิตแมป" r:id="rId3" imgW="2200582" imgH="208571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30" y="1219200"/>
                        <a:ext cx="2209800" cy="209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Content Placeholder 4"/>
          <p:cNvSpPr txBox="1">
            <a:spLocks/>
          </p:cNvSpPr>
          <p:nvPr/>
        </p:nvSpPr>
        <p:spPr bwMode="auto">
          <a:xfrm>
            <a:off x="609600" y="1143000"/>
            <a:ext cx="3429000" cy="3214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AVL Tree </a:t>
            </a:r>
            <a:b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</a:b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Height Balanced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607731"/>
                </a:solidFill>
                <a:latin typeface="Comic Sans MS" pitchFamily="66" charset="0"/>
                <a:cs typeface="Cordia New" pitchFamily="34" charset="-34"/>
              </a:rPr>
              <a:t>Multiway Search Tree</a:t>
            </a:r>
          </a:p>
          <a:p>
            <a:pPr marL="971550" lvl="1" indent="-514350" eaLnBrk="0" hangingPunct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Top Down Tree</a:t>
            </a:r>
          </a:p>
          <a:p>
            <a:pPr marL="971550" lvl="1" indent="-514350" eaLnBrk="0" hangingPunct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n-US" sz="1900" dirty="0" err="1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BalancedTree</a:t>
            </a: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 </a:t>
            </a:r>
            <a:b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</a:b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      </a:t>
            </a:r>
            <a:r>
              <a:rPr lang="en-US" sz="1900" dirty="0">
                <a:solidFill>
                  <a:srgbClr val="607731"/>
                </a:solidFill>
                <a:latin typeface="Comic Sans MS" pitchFamily="66" charset="0"/>
                <a:cs typeface="Cordia New" pitchFamily="34" charset="-34"/>
              </a:rPr>
              <a:t>B-Tree</a:t>
            </a:r>
            <a:endParaRPr lang="en-US" sz="1900" dirty="0">
              <a:solidFill>
                <a:srgbClr val="9EBE5E"/>
              </a:solidFill>
              <a:latin typeface="Comic Sans MS" pitchFamily="66" charset="0"/>
              <a:cs typeface="Cordia New" pitchFamily="34" charset="-3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Multiway Search Tree</a:t>
            </a:r>
            <a:endParaRPr lang="th-TH" dirty="0"/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285720" y="914156"/>
            <a:ext cx="759864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Multiway Tree 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order 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:  </a:t>
            </a:r>
            <a:r>
              <a:rPr lang="th-TH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มีลูกได้มากที่สุด 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 </a:t>
            </a:r>
            <a:r>
              <a:rPr lang="th-TH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ตัว 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(0, 1,... or n subtrees) (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#max. sons = n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</a:p>
        </p:txBody>
      </p:sp>
      <p:grpSp>
        <p:nvGrpSpPr>
          <p:cNvPr id="4" name="Group 36"/>
          <p:cNvGrpSpPr/>
          <p:nvPr/>
        </p:nvGrpSpPr>
        <p:grpSpPr>
          <a:xfrm>
            <a:off x="4714876" y="1428736"/>
            <a:ext cx="3025476" cy="1088377"/>
            <a:chOff x="4714876" y="1428736"/>
            <a:chExt cx="3929090" cy="1088377"/>
          </a:xfrm>
          <a:solidFill>
            <a:schemeClr val="bg1">
              <a:lumMod val="95000"/>
            </a:schemeClr>
          </a:solidFill>
        </p:grpSpPr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4714876" y="1428736"/>
              <a:ext cx="3929090" cy="307777"/>
            </a:xfrm>
            <a:prstGeom prst="rect">
              <a:avLst/>
            </a:prstGeom>
            <a:grpFill/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Multiway </a:t>
              </a:r>
              <a:r>
                <a:rPr lang="en-US" sz="1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Search</a:t>
              </a:r>
              <a:r>
                <a:rPr 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Tree </a:t>
              </a:r>
              <a:r>
                <a:rPr lang="en-US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: for every key  </a:t>
              </a:r>
              <a:r>
                <a:rPr 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K</a:t>
              </a:r>
            </a:p>
          </p:txBody>
        </p:sp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4714876" y="2209336"/>
              <a:ext cx="2286016" cy="307777"/>
            </a:xfrm>
            <a:prstGeom prst="rect">
              <a:avLst/>
            </a:prstGeom>
            <a:grpFill/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>
                <a:defRPr/>
              </a:pPr>
              <a:r>
                <a:rPr lang="en-US" sz="1400" dirty="0">
                  <a:solidFill>
                    <a:srgbClr val="0070C0"/>
                  </a:solidFill>
                  <a:cs typeface="_Layiji MaHaNiYom V 1.2" pitchFamily="2" charset="0"/>
                </a:rPr>
                <a:t>right decendents  </a:t>
              </a:r>
              <a:r>
                <a:rPr lang="en-US" sz="1400" dirty="0">
                  <a:solidFill>
                    <a:srgbClr val="C00000"/>
                  </a:solidFill>
                  <a:cs typeface="_Layiji MaHaNiYom V 1.2" pitchFamily="2" charset="0"/>
                </a:rPr>
                <a:t>&gt;</a:t>
              </a:r>
              <a:r>
                <a:rPr lang="en-US" sz="1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Angsana New" pitchFamily="18" charset="-34"/>
                </a:rPr>
                <a:t>  </a:t>
              </a:r>
              <a:r>
                <a:rPr 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cs typeface="Angsana New" pitchFamily="18" charset="-34"/>
                </a:rPr>
                <a:t>K</a:t>
              </a:r>
            </a:p>
          </p:txBody>
        </p:sp>
        <p:sp>
          <p:nvSpPr>
            <p:cNvPr id="12" name="Text Box 23"/>
            <p:cNvSpPr txBox="1">
              <a:spLocks noChangeArrowheads="1"/>
            </p:cNvSpPr>
            <p:nvPr/>
          </p:nvSpPr>
          <p:spPr bwMode="auto">
            <a:xfrm>
              <a:off x="4714876" y="1828336"/>
              <a:ext cx="2286016" cy="307777"/>
            </a:xfrm>
            <a:prstGeom prst="rect">
              <a:avLst/>
            </a:prstGeom>
            <a:grpFill/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1400" dirty="0">
                  <a:solidFill>
                    <a:srgbClr val="0070C0"/>
                  </a:solidFill>
                  <a:cs typeface="_Layiji MaHaNiYom V 1.2" pitchFamily="2" charset="0"/>
                </a:rPr>
                <a:t>left decendents    </a:t>
              </a:r>
              <a:r>
                <a:rPr lang="en-US" sz="1400" dirty="0">
                  <a:solidFill>
                    <a:srgbClr val="C00000"/>
                  </a:solidFill>
                  <a:cs typeface="_Layiji MaHaNiYom V 1.2" pitchFamily="2" charset="0"/>
                </a:rPr>
                <a:t>≤  </a:t>
              </a:r>
              <a:r>
                <a:rPr lang="en-US" sz="1400" dirty="0">
                  <a:solidFill>
                    <a:schemeClr val="tx1"/>
                  </a:solidFill>
                  <a:cs typeface="_Layiji MaHaNiYom V 1.2" pitchFamily="2" charset="0"/>
                </a:rPr>
                <a:t>K</a:t>
              </a:r>
            </a:p>
          </p:txBody>
        </p:sp>
      </p:grp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1619672" y="3573016"/>
            <a:ext cx="2304256" cy="46166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th-TH" sz="1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รูปตัวอย่าง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root node </a:t>
            </a:r>
            <a:r>
              <a:rPr lang="th-TH" sz="1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มีลูก 4 ตัว </a:t>
            </a:r>
          </a:p>
          <a:p>
            <a:pPr marL="457200" indent="-282575">
              <a:buFont typeface="Wingdings" pitchFamily="2" charset="2"/>
              <a:buChar char="§"/>
              <a:defRPr/>
            </a:pPr>
            <a:r>
              <a:rPr lang="th-TH" sz="1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มีลูก 4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node </a:t>
            </a:r>
            <a:r>
              <a:rPr lang="th-TH" sz="1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ต้องมี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key ?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1916832"/>
            <a:ext cx="1073470" cy="53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4500562" y="2733256"/>
            <a:ext cx="26225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82575">
              <a:defRPr/>
            </a:pPr>
            <a:r>
              <a:rPr lang="en-US" sz="1400" dirty="0">
                <a:solidFill>
                  <a:srgbClr val="008A3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leaf : node </a:t>
            </a:r>
            <a:r>
              <a:rPr lang="th-TH" sz="1400" dirty="0">
                <a:solidFill>
                  <a:srgbClr val="008A3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ที่ไม่มีลูกเลย</a:t>
            </a:r>
          </a:p>
        </p:txBody>
      </p:sp>
      <p:grpSp>
        <p:nvGrpSpPr>
          <p:cNvPr id="5" name="Group 23"/>
          <p:cNvGrpSpPr/>
          <p:nvPr/>
        </p:nvGrpSpPr>
        <p:grpSpPr>
          <a:xfrm>
            <a:off x="714348" y="5857892"/>
            <a:ext cx="1143008" cy="357190"/>
            <a:chOff x="2214546" y="4857760"/>
            <a:chExt cx="1143008" cy="357190"/>
          </a:xfrm>
          <a:solidFill>
            <a:srgbClr val="CCFF33"/>
          </a:solidFill>
        </p:grpSpPr>
        <p:sp>
          <p:nvSpPr>
            <p:cNvPr id="23" name="Rectangle 22"/>
            <p:cNvSpPr/>
            <p:nvPr/>
          </p:nvSpPr>
          <p:spPr>
            <a:xfrm>
              <a:off x="2214546" y="4857760"/>
              <a:ext cx="11430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0" indent="-282575">
                <a:defRPr/>
              </a:pPr>
              <a:r>
                <a:rPr lang="en-US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 = NULL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rot="5400000">
              <a:off x="2251059" y="5035561"/>
              <a:ext cx="357190" cy="158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5649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87436" y="3793582"/>
            <a:ext cx="62769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3"/>
          <p:cNvGrpSpPr/>
          <p:nvPr/>
        </p:nvGrpSpPr>
        <p:grpSpPr>
          <a:xfrm>
            <a:off x="4499992" y="2996952"/>
            <a:ext cx="3714776" cy="3139071"/>
            <a:chOff x="4499992" y="2996952"/>
            <a:chExt cx="3714776" cy="3139071"/>
          </a:xfrm>
        </p:grpSpPr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4499992" y="2996952"/>
              <a:ext cx="3714776" cy="307777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282575">
                <a:defRPr/>
              </a:pPr>
              <a:r>
                <a:rPr lang="en-US" sz="1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Full node : node </a:t>
              </a:r>
              <a:r>
                <a:rPr lang="th-TH" sz="1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ที่มีจำนวน </a:t>
              </a:r>
              <a:r>
                <a:rPr lang="en-US" sz="1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key </a:t>
              </a:r>
              <a:r>
                <a:rPr lang="th-TH" sz="1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เต็มที่</a:t>
              </a:r>
              <a:endParaRPr lang="en-US" sz="1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29256" y="4071942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Full node </a:t>
              </a:r>
              <a:endParaRPr lang="th-TH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15206" y="4971608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Full node </a:t>
              </a:r>
              <a:endParaRPr lang="th-TH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429256" y="4986122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Full node </a:t>
              </a:r>
              <a:endParaRPr lang="th-TH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85580" y="5859024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Full node </a:t>
              </a:r>
              <a:endParaRPr lang="th-TH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40" name="Text Box 23"/>
          <p:cNvSpPr txBox="1">
            <a:spLocks noChangeArrowheads="1"/>
          </p:cNvSpPr>
          <p:nvPr/>
        </p:nvSpPr>
        <p:spPr bwMode="auto">
          <a:xfrm>
            <a:off x="285720" y="1846565"/>
            <a:ext cx="2198048" cy="6463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For order n :</a:t>
            </a:r>
          </a:p>
          <a:p>
            <a:pPr marL="457200" indent="-282575"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#max. sons = n</a:t>
            </a:r>
          </a:p>
          <a:p>
            <a:pPr marL="457200" indent="-282575"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#max. keys = n-1</a:t>
            </a:r>
          </a:p>
        </p:txBody>
      </p:sp>
      <p:grpSp>
        <p:nvGrpSpPr>
          <p:cNvPr id="7" name="Group 44"/>
          <p:cNvGrpSpPr/>
          <p:nvPr/>
        </p:nvGrpSpPr>
        <p:grpSpPr>
          <a:xfrm>
            <a:off x="1643042" y="5143512"/>
            <a:ext cx="7188378" cy="1134255"/>
            <a:chOff x="1643042" y="5143512"/>
            <a:chExt cx="7188378" cy="1134255"/>
          </a:xfrm>
        </p:grpSpPr>
        <p:sp>
          <p:nvSpPr>
            <p:cNvPr id="27" name="Rectangle 26"/>
            <p:cNvSpPr/>
            <p:nvPr/>
          </p:nvSpPr>
          <p:spPr>
            <a:xfrm>
              <a:off x="3187914" y="5857892"/>
              <a:ext cx="4732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8A3E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leaf</a:t>
              </a:r>
              <a:endParaRPr lang="th-TH" sz="12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58214" y="5214950"/>
              <a:ext cx="4732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8A3E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leaf</a:t>
              </a:r>
              <a:endParaRPr lang="th-TH" sz="1200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00094" y="6000768"/>
              <a:ext cx="4732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8A3E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leaf</a:t>
              </a:r>
              <a:endParaRPr lang="th-TH" sz="1200" b="1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670694" y="5938083"/>
              <a:ext cx="4732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8A3E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leaf</a:t>
              </a:r>
              <a:endParaRPr lang="th-TH" sz="1200" b="1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643042" y="5143512"/>
              <a:ext cx="4732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8A3E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cs typeface="Tahoma" pitchFamily="34" charset="0"/>
                </a:rPr>
                <a:t>leaf</a:t>
              </a:r>
              <a:endParaRPr lang="th-TH" sz="1200" b="1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57158" y="4071943"/>
            <a:ext cx="171451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Order 4</a:t>
            </a:r>
          </a:p>
          <a:p>
            <a:pPr marL="268288" lvl="0" indent="-173038">
              <a:buFont typeface="Wingdings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#max. </a:t>
            </a:r>
            <a:r>
              <a:rPr 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sons</a:t>
            </a:r>
            <a:r>
              <a:rPr 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 = 4</a:t>
            </a:r>
            <a:endParaRPr 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Tahoma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721297" y="3763924"/>
            <a:ext cx="4283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3363" lvl="0" indent="-233363">
              <a:defRPr/>
            </a:pPr>
            <a:r>
              <a:rPr lang="en-US" sz="1200" dirty="0">
                <a:solidFill>
                  <a:srgbClr val="F79646">
                    <a:lumMod val="50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= 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2324" y="4592851"/>
            <a:ext cx="1714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1938" lvl="0" indent="-174625"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#max. </a:t>
            </a:r>
            <a:r>
              <a:rPr lang="en-US" sz="1600" dirty="0">
                <a:solidFill>
                  <a:srgbClr val="008A3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keys</a:t>
            </a:r>
            <a:r>
              <a:rPr 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 = 3</a:t>
            </a:r>
            <a:endParaRPr lang="th-TH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25" grpId="0"/>
      <p:bldP spid="40" grpId="0"/>
      <p:bldP spid="15" grpId="0"/>
      <p:bldP spid="41" grpId="0"/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 2</a:t>
            </a:r>
            <a:endParaRPr lang="th-TH" dirty="0"/>
          </a:p>
        </p:txBody>
      </p:sp>
      <p:sp>
        <p:nvSpPr>
          <p:cNvPr id="1028" name="Content Placeholder 4"/>
          <p:cNvSpPr>
            <a:spLocks noGrp="1"/>
          </p:cNvSpPr>
          <p:nvPr>
            <p:ph idx="4294967295"/>
          </p:nvPr>
        </p:nvSpPr>
        <p:spPr>
          <a:xfrm>
            <a:off x="4876800" y="3657600"/>
            <a:ext cx="4267200" cy="27432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Binary Tree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Representations 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graphicFrame>
        <p:nvGraphicFramePr>
          <p:cNvPr id="102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277246"/>
              </p:ext>
            </p:extLst>
          </p:nvPr>
        </p:nvGraphicFramePr>
        <p:xfrm>
          <a:off x="4862530" y="1219200"/>
          <a:ext cx="2209800" cy="209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69" name="รูปบิตแมป" r:id="rId3" imgW="2200582" imgH="2085714" progId="PBrush">
                  <p:embed/>
                </p:oleObj>
              </mc:Choice>
              <mc:Fallback>
                <p:oleObj name="รูปบิตแมป" r:id="rId3" imgW="2200582" imgH="2085714" progId="PBrush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30" y="1219200"/>
                        <a:ext cx="2209800" cy="209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Content Placeholder 4"/>
          <p:cNvSpPr txBox="1">
            <a:spLocks/>
          </p:cNvSpPr>
          <p:nvPr/>
        </p:nvSpPr>
        <p:spPr bwMode="auto">
          <a:xfrm>
            <a:off x="609600" y="1143000"/>
            <a:ext cx="3429000" cy="351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AVL Tree </a:t>
            </a:r>
            <a:b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</a:b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Height Balanced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Multiway Search Tree</a:t>
            </a:r>
          </a:p>
          <a:p>
            <a:pPr marL="971550" lvl="1" indent="-514350" eaLnBrk="0" hangingPunct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n-US" sz="1900" dirty="0">
                <a:solidFill>
                  <a:srgbClr val="607731"/>
                </a:solidFill>
                <a:latin typeface="Comic Sans MS" pitchFamily="66" charset="0"/>
                <a:cs typeface="Cordia New" pitchFamily="34" charset="-34"/>
              </a:rPr>
              <a:t>Top Down Tree</a:t>
            </a:r>
          </a:p>
          <a:p>
            <a:pPr marL="971550" lvl="1" indent="-514350" eaLnBrk="0" hangingPunct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n-US" sz="1900" dirty="0" err="1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BalancedTree</a:t>
            </a: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 </a:t>
            </a:r>
            <a:b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</a:b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      </a:t>
            </a:r>
            <a:r>
              <a:rPr lang="en-US" sz="1900" dirty="0">
                <a:solidFill>
                  <a:srgbClr val="607731"/>
                </a:solidFill>
                <a:latin typeface="Comic Sans MS" pitchFamily="66" charset="0"/>
                <a:cs typeface="Cordia New" pitchFamily="34" charset="-34"/>
              </a:rPr>
              <a:t>B-Tree</a:t>
            </a:r>
            <a:endParaRPr lang="en-US" sz="1900" dirty="0">
              <a:solidFill>
                <a:srgbClr val="9EBE5E"/>
              </a:solidFill>
              <a:latin typeface="Comic Sans MS" pitchFamily="66" charset="0"/>
              <a:cs typeface="Cordia New" pitchFamily="34" charset="-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Down Tree</a:t>
            </a:r>
            <a:endParaRPr lang="th-TH" dirty="0"/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323528" y="764704"/>
            <a:ext cx="504056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6213" indent="-176213">
              <a:defRPr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Top Down Tree : Non full node must be leaf. </a:t>
            </a:r>
            <a:br>
              <a:rPr lang="th-TH" sz="1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Node </a:t>
            </a:r>
            <a:r>
              <a:rPr lang="th-TH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ที่ไม่เต็มจะเป็น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leaf </a:t>
            </a:r>
            <a:r>
              <a:rPr lang="th-TH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ได้เท่านั้น เป็น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internal node </a:t>
            </a:r>
            <a:r>
              <a:rPr lang="th-TH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ไม่ได้</a:t>
            </a:r>
            <a:endParaRPr lang="en-US" sz="140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97329" y="2944700"/>
            <a:ext cx="580072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395536" y="3789040"/>
            <a:ext cx="2000264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Order 3</a:t>
            </a:r>
          </a:p>
          <a:p>
            <a:pPr marL="261938" lvl="0" indent="-174625">
              <a:buFont typeface="Wingdings" pitchFamily="2" charset="2"/>
              <a:buChar char="§"/>
              <a:defRPr/>
            </a:pPr>
            <a:r>
              <a:rPr lang="en-US" sz="14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#max. </a:t>
            </a:r>
            <a:r>
              <a:rPr lang="en-US" sz="1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sons</a:t>
            </a:r>
            <a:r>
              <a:rPr lang="en-US" sz="14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 = 3</a:t>
            </a:r>
          </a:p>
          <a:p>
            <a:pPr marL="261938" lvl="0" indent="-174625">
              <a:buFont typeface="Wingdings" pitchFamily="2" charset="2"/>
              <a:buChar char="§"/>
              <a:defRPr/>
            </a:pPr>
            <a:r>
              <a:rPr lang="en-US" sz="14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#max. </a:t>
            </a:r>
            <a:r>
              <a:rPr lang="en-US" sz="1400" dirty="0">
                <a:solidFill>
                  <a:srgbClr val="008A3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keys</a:t>
            </a:r>
            <a:r>
              <a:rPr lang="en-US" sz="14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 = 2</a:t>
            </a:r>
            <a:endParaRPr lang="th-TH" sz="1400" b="1" dirty="0">
              <a:solidFill>
                <a:srgbClr val="FF0000"/>
              </a:solidFill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5246474" y="4190678"/>
            <a:ext cx="1701790" cy="2048688"/>
            <a:chOff x="5246474" y="4190678"/>
            <a:chExt cx="1701790" cy="2048688"/>
          </a:xfrm>
        </p:grpSpPr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5246474" y="5500702"/>
              <a:ext cx="1701790" cy="7386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>
                <a:defRPr/>
              </a:pPr>
              <a:r>
                <a:rPr 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Insert   57 </a:t>
              </a:r>
            </a:p>
            <a:p>
              <a:pPr marL="457200" indent="-457200">
                <a:defRPr/>
              </a:pPr>
              <a:r>
                <a:rPr 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Must be with 55</a:t>
              </a:r>
            </a:p>
            <a:p>
              <a:pPr marL="457200" indent="-457200">
                <a:defRPr/>
              </a:pPr>
              <a:r>
                <a:rPr lang="en-US" sz="1400" u="sng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Not</a:t>
              </a:r>
              <a:r>
                <a:rPr 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in a new node.</a:t>
              </a:r>
              <a:endParaRPr 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4921185" y="4938979"/>
              <a:ext cx="1080000" cy="794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5301164" y="4190678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57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5620412" y="4359578"/>
              <a:ext cx="4860" cy="3395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323528" y="1412776"/>
            <a:ext cx="4896544" cy="5232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2575" indent="-282575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Fill up the existing nodes before creating a new node !</a:t>
            </a:r>
            <a:r>
              <a:rPr lang="th-TH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br>
              <a:rPr lang="th-TH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</a:br>
            <a:r>
              <a:rPr lang="th-TH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เติม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node </a:t>
            </a:r>
            <a:r>
              <a:rPr lang="th-TH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ให้เต็มก่อนค่อยแตก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node </a:t>
            </a:r>
            <a:r>
              <a:rPr lang="th-TH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ใหม่</a:t>
            </a:r>
            <a:endParaRPr lang="en-US" sz="14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323528" y="1988840"/>
            <a:ext cx="4608512" cy="30777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588" indent="-1588">
              <a:spcBef>
                <a:spcPts val="600"/>
              </a:spcBef>
              <a:defRPr/>
            </a:pPr>
            <a:r>
              <a:rPr lang="th-TH" sz="1400" dirty="0">
                <a:solidFill>
                  <a:srgbClr val="0070C0"/>
                </a:solidFill>
                <a:cs typeface="Tahoma" pitchFamily="34" charset="0"/>
              </a:rPr>
              <a:t>แนวคิด</a:t>
            </a:r>
            <a:r>
              <a:rPr lang="en-US" sz="1400" dirty="0">
                <a:solidFill>
                  <a:srgbClr val="0070C0"/>
                </a:solidFill>
                <a:cs typeface="Tahoma" pitchFamily="34" charset="0"/>
              </a:rPr>
              <a:t> :</a:t>
            </a:r>
            <a:r>
              <a:rPr lang="th-TH" sz="1400" dirty="0">
                <a:solidFill>
                  <a:srgbClr val="0070C0"/>
                </a:solidFill>
                <a:cs typeface="Tahoma" pitchFamily="34" charset="0"/>
              </a:rPr>
              <a:t> </a:t>
            </a:r>
            <a:r>
              <a:rPr lang="th-TH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มี</a:t>
            </a:r>
            <a:r>
              <a:rPr 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 nodes </a:t>
            </a:r>
            <a:r>
              <a:rPr lang="th-TH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ให้น้อยที่สุด เพราะ อยากให้ </a:t>
            </a:r>
            <a:r>
              <a:rPr 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height </a:t>
            </a:r>
            <a:r>
              <a:rPr lang="th-TH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สั้น</a:t>
            </a:r>
            <a:endParaRPr lang="th-TH" sz="1400" dirty="0">
              <a:solidFill>
                <a:srgbClr val="0070C0"/>
              </a:solidFill>
              <a:cs typeface="Tahoma" pitchFamily="34" charset="0"/>
            </a:endParaRP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323528" y="2492896"/>
            <a:ext cx="5472608" cy="60016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588" indent="-1588">
              <a:spcBef>
                <a:spcPts val="600"/>
              </a:spcBef>
              <a:defRPr/>
            </a:pPr>
            <a:r>
              <a:rPr lang="th-TH" sz="1400" dirty="0">
                <a:solidFill>
                  <a:srgbClr val="0070C0"/>
                </a:solidFill>
                <a:cs typeface="Tahoma" pitchFamily="34" charset="0"/>
              </a:rPr>
              <a:t>แม้ว่าพยามทำให้ </a:t>
            </a:r>
            <a:r>
              <a:rPr lang="en-US" sz="1400" dirty="0">
                <a:solidFill>
                  <a:srgbClr val="0070C0"/>
                </a:solidFill>
                <a:cs typeface="Tahoma" pitchFamily="34" charset="0"/>
              </a:rPr>
              <a:t>node </a:t>
            </a:r>
            <a:r>
              <a:rPr lang="th-TH" sz="1400" dirty="0">
                <a:solidFill>
                  <a:srgbClr val="0070C0"/>
                </a:solidFill>
                <a:cs typeface="Tahoma" pitchFamily="34" charset="0"/>
              </a:rPr>
              <a:t>น้อย โดยเติมให้เต็มก่อนสร้าง </a:t>
            </a:r>
            <a:r>
              <a:rPr lang="en-US" sz="1400" dirty="0">
                <a:solidFill>
                  <a:srgbClr val="0070C0"/>
                </a:solidFill>
                <a:cs typeface="Tahoma" pitchFamily="34" charset="0"/>
              </a:rPr>
              <a:t>node </a:t>
            </a:r>
            <a:r>
              <a:rPr lang="th-TH" sz="1400" dirty="0">
                <a:solidFill>
                  <a:srgbClr val="0070C0"/>
                </a:solidFill>
                <a:cs typeface="Tahoma" pitchFamily="34" charset="0"/>
              </a:rPr>
              <a:t>ใหม่ ก็ตาม</a:t>
            </a:r>
          </a:p>
          <a:p>
            <a:pPr marL="1588" indent="-1588">
              <a:spcBef>
                <a:spcPts val="600"/>
              </a:spcBef>
              <a:defRPr/>
            </a:pPr>
            <a:r>
              <a:rPr 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height </a:t>
            </a:r>
            <a:r>
              <a:rPr lang="th-TH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อาจยาวได้เนื่องจาก </a:t>
            </a:r>
            <a:r>
              <a:rPr 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tree </a:t>
            </a:r>
            <a:r>
              <a:rPr lang="th-TH" sz="1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ไม่ </a:t>
            </a:r>
            <a:r>
              <a:rPr lang="en-US" sz="1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balance</a:t>
            </a:r>
            <a:endParaRPr lang="th-TH" sz="1400" dirty="0">
              <a:solidFill>
                <a:srgbClr val="C00000"/>
              </a:solidFill>
              <a:cs typeface="Tahoma" pitchFamily="34" charset="0"/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88224" y="764704"/>
            <a:ext cx="192405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4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 2</a:t>
            </a:r>
            <a:endParaRPr lang="th-TH" dirty="0"/>
          </a:p>
        </p:txBody>
      </p:sp>
      <p:sp>
        <p:nvSpPr>
          <p:cNvPr id="1028" name="Content Placeholder 4"/>
          <p:cNvSpPr>
            <a:spLocks noGrp="1"/>
          </p:cNvSpPr>
          <p:nvPr>
            <p:ph idx="4294967295"/>
          </p:nvPr>
        </p:nvSpPr>
        <p:spPr>
          <a:xfrm>
            <a:off x="4876800" y="3657600"/>
            <a:ext cx="4267200" cy="27432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Binary Tree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Representations </a:t>
            </a:r>
          </a:p>
          <a:p>
            <a:pPr marL="514350" lvl="1" indent="-514350">
              <a:lnSpc>
                <a:spcPct val="120000"/>
              </a:lnSpc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graphicFrame>
        <p:nvGraphicFramePr>
          <p:cNvPr id="1026" name="Object 19"/>
          <p:cNvGraphicFramePr>
            <a:graphicFrameLocks noChangeAspect="1"/>
          </p:cNvGraphicFramePr>
          <p:nvPr/>
        </p:nvGraphicFramePr>
        <p:xfrm>
          <a:off x="4862530" y="1219200"/>
          <a:ext cx="2209800" cy="209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93" name="Bitmap Image" r:id="rId3" imgW="2200582" imgH="2085714" progId="PBrush">
                  <p:embed/>
                </p:oleObj>
              </mc:Choice>
              <mc:Fallback>
                <p:oleObj name="Bitmap Image" r:id="rId3" imgW="2200582" imgH="208571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30" y="1219200"/>
                        <a:ext cx="2209800" cy="209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609600" y="1143000"/>
            <a:ext cx="3429000" cy="358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AVL Tree </a:t>
            </a:r>
            <a:b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</a:b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Height Balanced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Calibri" pitchFamily="34" charset="0"/>
              <a:buAutoNum type="arabicPeriod" startAt="5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Multiway Search Tree</a:t>
            </a:r>
          </a:p>
          <a:p>
            <a:pPr marL="971550" lvl="1" indent="-514350" eaLnBrk="0" hangingPunct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Top Down Tree</a:t>
            </a:r>
          </a:p>
          <a:p>
            <a:pPr marL="971550" lvl="1" indent="-514350" eaLnBrk="0" hangingPunct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n-US" sz="1900" dirty="0" err="1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BalancedTree</a:t>
            </a: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 </a:t>
            </a:r>
            <a:b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</a:br>
            <a:r>
              <a:rPr lang="en-US" sz="1900" dirty="0">
                <a:solidFill>
                  <a:srgbClr val="9EBE5E"/>
                </a:solidFill>
                <a:latin typeface="Comic Sans MS" pitchFamily="66" charset="0"/>
                <a:cs typeface="Cordia New" pitchFamily="34" charset="-34"/>
              </a:rPr>
              <a:t>      </a:t>
            </a:r>
            <a:r>
              <a:rPr lang="en-US" sz="1900" dirty="0">
                <a:solidFill>
                  <a:srgbClr val="607731"/>
                </a:solidFill>
                <a:latin typeface="Comic Sans MS" pitchFamily="66" charset="0"/>
                <a:cs typeface="Cordia New" pitchFamily="34" charset="-34"/>
              </a:rPr>
              <a:t>B-Tree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Balanced Tree</a:t>
            </a:r>
            <a:endParaRPr lang="th-TH" dirty="0"/>
          </a:p>
        </p:txBody>
      </p:sp>
      <p:sp>
        <p:nvSpPr>
          <p:cNvPr id="40" name="Rectangle 39"/>
          <p:cNvSpPr/>
          <p:nvPr/>
        </p:nvSpPr>
        <p:spPr>
          <a:xfrm>
            <a:off x="381000" y="914400"/>
            <a:ext cx="5415136" cy="9848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Balanced Tree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leaf node is at the same level </a:t>
            </a:r>
            <a:b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ทุก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อย</a:t>
            </a: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ู่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</a:t>
            </a: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เดียวกัน</a:t>
            </a:r>
            <a:b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009242"/>
                </a:solidFill>
              </a:rPr>
              <a:t> (Perfect balance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dirty="0">
                <a:solidFill>
                  <a:srgbClr val="009242"/>
                </a:solidFill>
              </a:rPr>
              <a:t>, perfectly height-balanced)</a:t>
            </a:r>
            <a:endParaRPr lang="th-TH" sz="2000" dirty="0">
              <a:solidFill>
                <a:srgbClr val="009242"/>
              </a:solidFill>
            </a:endParaRPr>
          </a:p>
        </p:txBody>
      </p:sp>
      <p:sp>
        <p:nvSpPr>
          <p:cNvPr id="73732" name="AutoShape 12" descr="data:image/jpeg;base64,/9j/4AAQSkZJRgABAQAAAQABAAD/2wCEAAkGBxQPDRQQDxQQFhQXGBQXFhUWEBoXGxgVFxwYGRcYFhgYKCohGBslIhYWITEhJikrLi8uGB8zPjMsNygtLisBCgoKDg0OGhAPFCwcHCQ0LywsLCwsLCwsLCwsNSwsLCwsLCwsLCwsLCwsLCwsLCwsLCwsLCwsLCwsLCwsLCwsLP/AABEIAHwBlwMBIgACEQEDEQH/xAAbAAEBAAMBAQEAAAAAAAAAAAAABQMEBgECB//EAEkQAAIBAwIDAgoDDAkEAwAAAAECAwAEEQUSEyExBkEUFSIjMlFUYZHSM3GBJDRCUlNicnN0krPRNWOTlKGisbK0BxaCwSVDg//EABUBAQEAAAAAAAAAAAAAAAAAAAAB/8QAFREBAQAAAAAAAAAAAAAAAAAAAAH/2gAMAwEAAhEDEQA/AP3GlKUClKUClKUClKUClKUClKUClKUClKUClKUClKUClKUClKUClKlXOpyC4aCGHiFEjdmMoQecLgAAg5+jPxFBVpUnw659lX+9L/Knh1z7Kv8Ael/lQVqVJ8OufZV/vS/yp4dc+yr/AHpf5UFalaWk3xnjLMmxld0ZdwbmhIOCOo5Vu0ClKUClKUClKUClKUClKUClKUClKUClKUClKUClKUClKUClKUClKUClKUClKUClKUClKUClKUClKUClKUClKUClKUCudvo1a5vBJK8KCC1Z5UkCFUVrhmO8+iMAgnqATgg866KuY1K3t57u6t7tl4bw2mV4xiJAec8mUhuoHQ0EMTzrFGN9ykF3qEaxB5X4qWvDLkFm8tBI0LYUncqy48k8h0XY2d2juI3Z3ENzPFGztuYxghlBYkltu4pk8/J51ii0bT1ieLcpV3SRi99I78SPBRlldy6FdowVYYqlpr2ttEIoZIVUFjzmDEsxLMzMxLMxJJLEkkk0HM6zrjrfXDyLcG0shBuEMojy7gO8kgyGkCKV8j0SN3pHAGBtQmMvhIkl3DVBa8PiHZ4PkRFeH6P9buxuz345V0N9YWM8pllaIs2zeBdFVfhnKcWNWCSY7twNeixsfCfCd0XE3b/vk7OJt4fE4W7ZxNvk79u7HLNBtdn/AEZv2i4/3mqtSOzcgaOVlIINxcYIOR6Z7xVegUpSgUpSgUpSgUpSgUpSgUpSgUpSgUpSgUpSgUpSgUpSgUpSgUpSgUpSgUpSgUpSgUpWG6u44l3SuiL63cKPiaDNSo3/AHRald0UhmB6G3ie4/gBuXvr68cSMcRWl2w/HbhRqPrEjh/8poK9KkCW9fPm7SL1EzPMftQKg+wN9tPF9y485dlf1FsifxeJyoK9Ybm7jiXdK6IPW7hR8TU/xAjHMsl1IfzrqRR+5GVT/Cs1rodtEd0cECt+MIl3fXuxmgwntJbH6OQy/qY3m/hA4p44dvorW6YfjMI4h8JGDD92qoFe0Eni3j9I7WMetpnlP7oVR/mrzwC5f6S62/qbdE/i8Sq9KCT4gRvpZLqQ/nXUig/WkZVfsxis8GiW8YISCAZ5nzS5J957636UGp4sh/Iw/wBkv8qmdpNOhFqSIoh5cH/1r+Vj91XqldpvvU/pwfxY6Da8WQ/kYf7Jf5U8WQ/kYf7Jf5Vt0oJk2gwM25VMb/jQu0ROOm7hkbvqbNY/A7qL6KdZR+LPEMn3CSLbj7Uaq9KCR42lj++LaUDveEidfguJP8lbNlq8E7bYpULDqmcOP0kOGX7RW9WtfafFOu2eOOQdwdA2Pqz0oNmlSPEmz73nuIvzS/FQ+7bNuKj3KVrzi3kXpxwTrzyY2ML+4COTcp+syCgsUqN/3LCn3zxLYgAnwiMogz3cbnET7g5qvFIGUMpBB6EHIP1EUH1SlKBSlKBSlKBSlKBSlKBSlKBSlKBSlKBSlKBSlKBUW3urmZpDH4MqrJJGAyuT5BxkkECrVRtHOIbk+V9Nc+j19I9PfQfam7JID2eR18h+X1+VXpF5+NZ/uSfNXC9hUxc6Y2IhvsLgq0XpuN0BzdetuYPU+W0ldT/1Kt0fRbwvnyYJ2XyyoLCNtuQCN3XODkZAPUCg35Tdhc77IeolJMZ7vwqlzabqkh53trGP6iz2t8ZmlH+HwrH2re3MECyJbyTyo8VuJiNgDoOLI27lsUAZPX8EelV3s5CkdhbxxScVFijVZc54iqoAfI65xn7aCK3Z2dmBlm4hHc1zcqp/SjjdUb7VrJZ6EYnLwxaUrnq62x3H3s2cn7TWHTrZE7QXaqT5dpbM2ZCxLNNdZ5kkgAYAA5AYAxWLsnoVqt/NcWkEEUcI8FjaONVLuuDO7MOb4ISPJ5gxyeugvabeym6lt5xFlI4JA0YYZ4rTKQQ2enB6/nVVqPa/0tcfs1l/EvKsUClKUClKUClKUClKUClKUErXNQkhe2jhEe6eYxZfOFAhmmJwOZ+hx/5VrajZ3c8ZjL2g5o30bn0GVh+F37cU7Sti504gEkXUnIYyfuO95DPKuT0OVxqV4dRjkTjWkD3W+ZBHAmbvKgq/KMKFTK4yQzkDNB1d/e3UMEk2bRggLEBX546jOeRq/X5tFAsUuqxhIEPg1uyrb4EXBxKse4YHnfJbJ6FRHjpX6TQKUpQKUpQKUpQKkzdm7csXRDE5IYvA7QMzDoXMRHE+psj3VWpQc5qHhVoqNHcLMrSRRlbiEbvOuqArJDsAC7s4KEnHUda3d13nG+zz+g/zV89p/oYv2mz/AI8dQm7P2r6yvBt4d0Be6nl4YMjTzF+EhkPPvkfGeW2LuoOgxd9N1n+5J81G8LAyWswPWUk+auV7OzTePHe4gmWWa3UuC8ZWGMSS8NRtc5UYCkjmWZjgDpe7Xac8wt5EELLBMJZIpn2I6hHUEthhlGZXGRjKDpyNBufdeM7rPHXOyTp+9XxBdzrdxwzcAq6SuCgYEGMxjHlE5B4n+FcLPbh+yt1JKAqbr2WBVkYRiJpHMO0cg0eCCoIxgqQByrupznULUj8jdf629BYpSlApSlApSlApSlApSlApSlApStPUtTjtwpkJ3McIigs8jddqIObHvPcBknABNBuVzWja3AgmDP1nnIIRmBBY4IZQQR9VZ/F8t7zvfNwnpaK2d3f90yL6fcDGvkekCZARi4iBQFUAAAAADAAHQAdwoIlvqllGzNHsUt6RW3ZS3fzIXn1NLvXLKXEUzI+csqPCzZ24BYKy924c+7cPXW9q2pCAKqqZJnyIogcFyOpJ/ARcgs56D1kgH40nTTEWlmYSXD44kmMAAdI4l/AjXJwOp5kkkk0E6e/0/YokWDYnJQ1qdq7j0GVwMnFbcWu2qKFVtqgAACFwAB0AAXkKpXlss0TxSDKOpVhnuYYPPurS0C6Z4jHMczQsYpD+MQAVk/8ANSj+7cR3UGmmoWKycVVjEmSd4tmDZPU7tuedZ4tdtUGFbAyTgQuBknJPJe8kn7asUoOe0m+jm1S4MbZBt7UDKlc7ZLrdgMBnG9M46bh666GtDVtMFwoIYpKh3RSr6SN9vpKehU8iKx6VqRkYwzqEuEGWUei69BLET1Q/FTyPcSFOlKUClKUClKUClKUClKUHPdqrhY7jT3cnC3Ls2AThfBbpc4HPGXQZ9bD11lOrWZdnO3cw2s3g7ZZfxWO3JHur60geEXMl4fRGYIP1at51x3je6gd4KwxkdatUHJ6tfWosZ4bYBS6MAkduy7mIwOQXr0rqopAyhlIKkZBByCD0II6ivqomlHwe6ktD6LbriD9BmHHjHPJ2OwbuAWdAPRoLdKUoFKUoFKUoFKVHutXZ3aGyVZZAcO5JEUR797j03H5NefTJQENQY+19wscERc4+6bT3k4lRjgDmcAE8u4E91ZE121BJDYLEFiIXBJAABJ28+QA+ysunaOscnGlYzTkEGVwPJU8ykSjlEnIchzO0bixGap0EXxxacTi5G/G3fwH3bfVu25x7q8l12zmQqzK65wQYWYZU9CCuMgj7CKt1I7L/AEEn7Te/8iWgxXWrWcqhZdrgHID27MAfWAVrUi1C3OoWqQlVUR3KqOGY13MYSFXIA3EK5wOfkse4109Yby0SaMxyqroeqsMj1j7R1zQZqVC2z2Xo8S5tx3E7riIe4n74UDuPnOR5yEgCrY3sc8YkhdXU5GQe8HBB9TAggg8wQQaDYpSlApSlApSlApSlApUCETXFzdAXEsSxSpGqpHERgwwyEkurEnMjd/qqVcCK8lFodTuHbe6tEscOGMe7eku2P0RtYEE4JGDnpQW5NVedjHYhWwSGuGBMSEdQuMGZh6lIAwcsCMVtadpSQsZCWklYYeZzl2HqGOSL+YoC9+MkmtGzSSC8jgMzyRtDKwVo4l2mNoVXbw1Xlhzy+qqWrzmK1mkT0kjkZeWeaqSP9KDbrR1TURAFVVLyvkRxA4LEdST+Cg5EsenvJAMnLK8MUmoyLLMMxxlLcM+F3NtXZkgAHnWGHTwl66DUZjdOm8oVti4iXAGF4eUjyftJJ5mgs6VppjLSysHnfG98YAA6Rxj8GMZOB3nJOSSao1K7NXDyW5MrF2Wa6j3FQCVimkjUkKAM4QdAK81dpGngiilaIPxSzKqMTsAwPLBAHP1UFaoup/c93HdD0JNsE3u3HzD/AGOxT6psnktaqSBlmYam5WHImbbbYjIG5g52YXA5nPSsSWy38csC380g27ZU4UAIWQHGQYwQGGSD391B1NK567ha1jUz6lMgJVAzpbAs55ADzfNj6hXt+jW4UzahMm47VBjt8s2CdqLw8scAnA7gaDoK0dU04TqpBKSId0cq+kjf+1PQqeRFaelSSrezW8kryqsVtIpZEUgyNcKw82FBHml7vXWTXpZA1vHFIY+LMUZlVWO0RSyct4I6xr3eugy6XqJdjDOAk6DLKPRZegkiJ6ofip5H30a5abThcXHC8YTGeDa+EW33x7vxsR8gwBBB6islhMLh9kOpSudu8AR2/lJnG9Dw/LXPLcMjNB0tKmdmLx59OtppSC8kMLuQMZZkUsQB05k1ToFKUoFK1dUmMdtLIvpLG7Dl3hSR/pXOzXwhVfCNSkRikbsDHbgKJDtUseH5ClsgFsAkUHWVL7QTtw1giJEs7cNWHVFxmST3bVDEd27aO+plxcCOXhPqUocMikGO38l5MbFY8PCs2RgEgnIxWS70loma7mvp12RsC7JbhUjzuc84+Wdq5P5o9VBetbdYo1jjAVEVVVR0CqMAD7BWWubtJOKsjJqMxEf0mY7dSnLd5YaMFRg5ye6sUtxIsEN1BeyTRvNbIMxwlHSWZImwUQHoxwQaDqaldorZ2iWaEFpoG4sajq+ARJF1A8tC6jPIMVb8Gqpri4NV2WttNd6jJE88SyheFB3qpbaOGTgFwPtFB11ndJNEksTBkdVdGHQqwyCPsNZq5SK1W0hT/wCQuESVmaNWjgyzSEyFUUx7j1Y7QOQ9QHKlpbSpeSwSTPKoihdS6IpBdplYebVQR5tf8aCzSlTu0d00NhcSxnDpFKynGcMqkg4PXmKCjWtqF/HbpvlbaM4AwSzMeioq5Lse5QCTXN3epxQzGGTVXWRSqlClvkM+NoPm+p3Lj6xXtvpK+HOPGEz3QXcQy27PFEcDCrw/NoeXq3d+cUFHwea85zb4IPyStiWQf1rr9GPzEOemW6rVa2t1iRY41VEUYVVUAADuAHICtHs7cPLaq0rbmDTKWwBnZI6AkLyzhR0rW166ZZ40E5gj4VxLI4VDyiMXUyAgKA7E8qC5SuPg1eGRXZNVciNOI52W/kx5xuPm+Qz31uaWxugzW+oTuFO0kQwYzgHGTHz5EdKDpKkdl/oJP2m9/wCRLWjqMotjifUpkO0uQYoMiNeTO2I/JQZGWPL31rxolswh8ZSguxkAKW553EjMpJ4eAHcsFz1PIZoOtpUaWwlRS7306qoJLGO3AAHMkkx8hU+K9RldxqcgWNBI5aO3XbG2drndGPIODhuhxQdTUu+0jMhnt24M56sBlZMdBNHyEg5DnyYdzDnmLc37pEJoL2SXbc2cMkbRRDAmnhjZXARWU7Jcjp1B6V1poJdpq/nBDcrwpjyXyspL3+ZfluPXySAwweWOZq1xLSrLZQtfXrDjRCUxmGAjACs7BeGSFTI8ru5c6oJaG2hj3alcbGZI43cW7F2kOI1DGPLk5GDzJoOmpUbTGlS9lgkmeVRFDIpdEUgu0ysPNquR5tevvqzQKUpQKUpQRtD++r/9oT/i2tQtJmeK+iitJLmSGWa9a4hmtwog3NJIXRwisMysAA7NuV8jpmq1tLJb3V2Tb3DrJMjoycMgqIIIz6TAg7o2HStvxu/st58IvnoPLn+lIP2e5/321Zu0P3jcfqZv9jVpwSSTX8chgmjRIZ1LSbB5TtCVA2sT0RvhVDWoWktJ0QZZopFUeslSAOdBy+uOiXultt8oSFpGWInCeDTopdlHIbnAGT31nu3Re0FuVXH3PdK7CM44kj2xQMwGNxCHqfwaqW2qOsaqbW8yFAPKLuH6dZPG7+y3nwi+egx9lPveT9pvv+TNWW/+/bb6p/8ARa+ezELpbNxEZGaa7fa2MhZJ5XTO0kc1YHr315rBdLiCVIpJAvFDBNuRuAwfKI5cqCHoV1FFcamQjcINGyotu2GjSCJW4a4w+CpGFz0rL2RV/GF65Z5kcWxW4aIxk4EnmAOSssec5AB86QckVZ8bv7LefCL56eN39lvPhF89QTP+oezwHJXdJvhCbYi7YE0TPt2gkDC5P6PuqL2paXxhJcxTXEe2yBtGitllDylpDJHh0bm2LfyRtZh0PknHW+N39lvPhF89PG7+y3nwi+eqNXR2dtQlMoAc2lgXA6By95uA+3NbGufT2X7Qf+PcVj0re9/PM0UsaNDaovE2ZZke5ZsBWPQSJ19dZO0CvvtpI43k4cxZlTbkKYZkz5RAPN17++gj24jOt3Eagqr2sceVjKqZOJO0gDY2l/LBPPvrS7MaVKmoQJxOJBZW0tusngrQ5LmEKmWYiVlWElmUBQSoxknHT+N39lvPhF89PG7+y3nwi+ekGLsT/RFl+zW/8NatVK7K2zw6baxSqVdIIUdSQdrKihhkcuRB6VVoFKUoNHXPvOf9VL/tNcd2r1GNo47KVZhC8Mb3Lx2ssjSRj0beMxqRuc5ySRtXOObZXtNWiL20qKMs0cigeslSAKn2eqOsSKbS8yFUHlF1AA/HoOO1q2kNzeKBMN97YutqISy3CKLfdLxAMqPJ57WCrwBkczn9C1KdY4HkkDMqqSwWMuSB6kGSx92K1PG7+y3nwi+enjd/Zbz4RfPQQezSYuL97gmaIvA4uJIiN5C/RhMbSItqYZFHNznLAmtXRJAdCtVwwZbizDKyMhB8LjOCrAEciK6jxu/st58IvnrS1a4kuEjjW2uVPHtXLMIwAsc0buThyeQU91B0Rr89ZglhZSxz3UM6WHmzHbLKkmViPDYMjbmLImFUqxGcH1foRrm9AvJYLK3he0u90cUSNgREblUA4O/mMig5jV2uvCDdytPbzjT4TCsVusym5JkaeABlfnu4IKqVZgBz8nl1+mMxv5DIAHNraFgO5t1xkD7c1n8bv7LefCL56xaYXkvppmiljUxQIOJs5srTFsBWPQOvX10FqpHa/wDou7/UTf7GqvUztPbtLp9zHGpZ2hlVVBALMVIAGcDmfWaDR1OEz6hDbhSIo8XU7bcB5F8m3QnGGO5TIeeRwU7iK1Y5Y01/aqkZtmBIiYKZWl3EFwNpcjn1zVbxu/st5+7F89PG7+y3nwi+eg+eyv3p/wDrc/x5a+b9A2owKwBBt7sEEZBBa2yCD1FZezULJaKJFZGLzNtbGQHld1ztJGcMO+sWql0vYJlilkVYrhG4e3ILtAVyGYcjsb4UEVYxLaXd7dC4QXDKicOEtLHbRvsgITaTzJeYgqcCU5HKqXZS6mdrlJXkmijkVYZ5IljaRSis/oKquFYlQyqAcY54zW543f2W8+EXz08bv7LefCL56Dle2kUnhs5R5oQ9gyLIkBlE77nxHjBwybuQGGbjHHo1L1CzkEF5bNDIstxHpgt0VGcKVWNCofmPMujOSTyHld9d943f2W8+EXz08bv7LefCL56DztbEX0y6RYzKWgmAiBI3kow2gjnz6cudcbb6S15JMjzzOvgdpi6e32GOWKQy7NmFV8lVdlxuGMEjIrs/G7+y3nwi+enjd/Zbz4RfPQcbwZnFxdznIlvNHjjPAaAOsN1ADIsTlmVSzkAsSSEz0Ir9GNc1rk8tzFHEltcg+EWTlm4YASK5hlckhyeSox6V0poPz+S2eKxtLyCQiXwRbfgi1acyhgrKqBWXhvkemxKgHLDAzU7WdBure0sBIsEgtvFkcQ4kmUljkiM8hVUYEEJt3Z8hA/XcRXX6FeSQWcML2t3uSNEbAiIyoAODv6VveN39lvPhF89Bist3jKTft3eC2u7bnG7fcZxnnjNWqiaYzyX8szQyxoYYEBk2eUyvOzYCsegdevrq3QKUpQKUpQKUpQKUpQKUpQKUpQKUpQKUpQKUpQKUpQKUpQKUpQKUpQKUpQKUpQKUpQKUpQKUpQKUpQKUpQKUpQKUpQKUpQKUpQKUpQKUpQKUpQf/2Q==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73733" name="AutoShape 14" descr="data:image/jpeg;base64,/9j/4AAQSkZJRgABAQAAAQABAAD/2wCEAAkGBxQPDRQQDxQQFhQXGBQXFhUWEBoXGxgVFxwYGRcYFhgYKCohGBslIhYWITEhJikrLi8uGB8zPjMsNygtLisBCgoKDg0OGhAPFCwcHCQ0LywsLCwsLCwsLCwsNSwsLCwsLCwsLCwsLCwsLCwsLCwsLCwsLCwsLCwsLCwsLCwsLP/AABEIAHwBlwMBIgACEQEDEQH/xAAbAAEBAAMBAQEAAAAAAAAAAAAABQMEBgECB//EAEkQAAIBAwIDAgoDDAkEAwAAAAECAwAEEQUSEyExBkEUFSIjMlFUYZHSM3GBJDRCUlNicnN0krPRNWOTlKGisbK0BxaCwSVDg//EABUBAQEAAAAAAAAAAAAAAAAAAAAB/8QAFREBAQAAAAAAAAAAAAAAAAAAAAH/2gAMAwEAAhEDEQA/AP3GlKUClKUClKUClKUClKUClKUClKUClKUClKUClKUClKUClKUClKlXOpyC4aCGHiFEjdmMoQecLgAAg5+jPxFBVpUnw659lX+9L/Knh1z7Kv8Ael/lQVqVJ8OufZV/vS/yp4dc+yr/AHpf5UFalaWk3xnjLMmxld0ZdwbmhIOCOo5Vu0ClKUClKUClKUClKUClKUClKUClKUClKUClKUClKUClKUClKUClKUClKUClKUClKUClKUClKUClKUClKUClKUClKUCudvo1a5vBJK8KCC1Z5UkCFUVrhmO8+iMAgnqATgg866KuY1K3t57u6t7tl4bw2mV4xiJAec8mUhuoHQ0EMTzrFGN9ykF3qEaxB5X4qWvDLkFm8tBI0LYUncqy48k8h0XY2d2juI3Z3ENzPFGztuYxghlBYkltu4pk8/J51ii0bT1ieLcpV3SRi99I78SPBRlldy6FdowVYYqlpr2ttEIoZIVUFjzmDEsxLMzMxLMxJJLEkkk0HM6zrjrfXDyLcG0shBuEMojy7gO8kgyGkCKV8j0SN3pHAGBtQmMvhIkl3DVBa8PiHZ4PkRFeH6P9buxuz345V0N9YWM8pllaIs2zeBdFVfhnKcWNWCSY7twNeixsfCfCd0XE3b/vk7OJt4fE4W7ZxNvk79u7HLNBtdn/AEZv2i4/3mqtSOzcgaOVlIINxcYIOR6Z7xVegUpSgUpSgUpSgUpSgUpSgUpSgUpSgUpSgUpSgUpSgUpSgUpSgUpSgUpSgUpSgUpSgUpWG6u44l3SuiL63cKPiaDNSo3/AHRald0UhmB6G3ie4/gBuXvr68cSMcRWl2w/HbhRqPrEjh/8poK9KkCW9fPm7SL1EzPMftQKg+wN9tPF9y485dlf1FsifxeJyoK9Ybm7jiXdK6IPW7hR8TU/xAjHMsl1IfzrqRR+5GVT/Cs1rodtEd0cECt+MIl3fXuxmgwntJbH6OQy/qY3m/hA4p44dvorW6YfjMI4h8JGDD92qoFe0Eni3j9I7WMetpnlP7oVR/mrzwC5f6S62/qbdE/i8Sq9KCT4gRvpZLqQ/nXUig/WkZVfsxis8GiW8YISCAZ5nzS5J957636UGp4sh/Iw/wBkv8qmdpNOhFqSIoh5cH/1r+Vj91XqldpvvU/pwfxY6Da8WQ/kYf7Jf5U8WQ/kYf7Jf5Vt0oJk2gwM25VMb/jQu0ROOm7hkbvqbNY/A7qL6KdZR+LPEMn3CSLbj7Uaq9KCR42lj++LaUDveEidfguJP8lbNlq8E7bYpULDqmcOP0kOGX7RW9WtfafFOu2eOOQdwdA2Pqz0oNmlSPEmz73nuIvzS/FQ+7bNuKj3KVrzi3kXpxwTrzyY2ML+4COTcp+syCgsUqN/3LCn3zxLYgAnwiMogz3cbnET7g5qvFIGUMpBB6EHIP1EUH1SlKBSlKBSlKBSlKBSlKBSlKBSlKBSlKBSlKBSlKBUW3urmZpDH4MqrJJGAyuT5BxkkECrVRtHOIbk+V9Nc+j19I9PfQfam7JID2eR18h+X1+VXpF5+NZ/uSfNXC9hUxc6Y2IhvsLgq0XpuN0BzdetuYPU+W0ldT/1Kt0fRbwvnyYJ2XyyoLCNtuQCN3XODkZAPUCg35Tdhc77IeolJMZ7vwqlzabqkh53trGP6iz2t8ZmlH+HwrH2re3MECyJbyTyo8VuJiNgDoOLI27lsUAZPX8EelV3s5CkdhbxxScVFijVZc54iqoAfI65xn7aCK3Z2dmBlm4hHc1zcqp/SjjdUb7VrJZ6EYnLwxaUrnq62x3H3s2cn7TWHTrZE7QXaqT5dpbM2ZCxLNNdZ5kkgAYAA5AYAxWLsnoVqt/NcWkEEUcI8FjaONVLuuDO7MOb4ISPJ5gxyeugvabeym6lt5xFlI4JA0YYZ4rTKQQ2enB6/nVVqPa/0tcfs1l/EvKsUClKUClKUClKUClKUClKUErXNQkhe2jhEe6eYxZfOFAhmmJwOZ+hx/5VrajZ3c8ZjL2g5o30bn0GVh+F37cU7Sti504gEkXUnIYyfuO95DPKuT0OVxqV4dRjkTjWkD3W+ZBHAmbvKgq/KMKFTK4yQzkDNB1d/e3UMEk2bRggLEBX546jOeRq/X5tFAsUuqxhIEPg1uyrb4EXBxKse4YHnfJbJ6FRHjpX6TQKUpQKUpQKUpQKkzdm7csXRDE5IYvA7QMzDoXMRHE+psj3VWpQc5qHhVoqNHcLMrSRRlbiEbvOuqArJDsAC7s4KEnHUda3d13nG+zz+g/zV89p/oYv2mz/AI8dQm7P2r6yvBt4d0Be6nl4YMjTzF+EhkPPvkfGeW2LuoOgxd9N1n+5J81G8LAyWswPWUk+auV7OzTePHe4gmWWa3UuC8ZWGMSS8NRtc5UYCkjmWZjgDpe7Xac8wt5EELLBMJZIpn2I6hHUEthhlGZXGRjKDpyNBufdeM7rPHXOyTp+9XxBdzrdxwzcAq6SuCgYEGMxjHlE5B4n+FcLPbh+yt1JKAqbr2WBVkYRiJpHMO0cg0eCCoIxgqQByrupznULUj8jdf629BYpSlApSlApSlApSlApSlApSlApStPUtTjtwpkJ3McIigs8jddqIObHvPcBknABNBuVzWja3AgmDP1nnIIRmBBY4IZQQR9VZ/F8t7zvfNwnpaK2d3f90yL6fcDGvkekCZARi4iBQFUAAAAADAAHQAdwoIlvqllGzNHsUt6RW3ZS3fzIXn1NLvXLKXEUzI+csqPCzZ24BYKy924c+7cPXW9q2pCAKqqZJnyIogcFyOpJ/ARcgs56D1kgH40nTTEWlmYSXD44kmMAAdI4l/AjXJwOp5kkkk0E6e/0/YokWDYnJQ1qdq7j0GVwMnFbcWu2qKFVtqgAACFwAB0AAXkKpXlss0TxSDKOpVhnuYYPPurS0C6Z4jHMczQsYpD+MQAVk/8ANSj+7cR3UGmmoWKycVVjEmSd4tmDZPU7tuedZ4tdtUGFbAyTgQuBknJPJe8kn7asUoOe0m+jm1S4MbZBt7UDKlc7ZLrdgMBnG9M46bh666GtDVtMFwoIYpKh3RSr6SN9vpKehU8iKx6VqRkYwzqEuEGWUei69BLET1Q/FTyPcSFOlKUClKUClKUClKUClKUHPdqrhY7jT3cnC3Ls2AThfBbpc4HPGXQZ9bD11lOrWZdnO3cw2s3g7ZZfxWO3JHur60geEXMl4fRGYIP1at51x3je6gd4KwxkdatUHJ6tfWosZ4bYBS6MAkduy7mIwOQXr0rqopAyhlIKkZBByCD0II6ivqomlHwe6ktD6LbriD9BmHHjHPJ2OwbuAWdAPRoLdKUoFKUoFKUoFKVHutXZ3aGyVZZAcO5JEUR797j03H5NefTJQENQY+19wscERc4+6bT3k4lRjgDmcAE8u4E91ZE121BJDYLEFiIXBJAABJ28+QA+ysunaOscnGlYzTkEGVwPJU8ykSjlEnIchzO0bixGap0EXxxacTi5G/G3fwH3bfVu25x7q8l12zmQqzK65wQYWYZU9CCuMgj7CKt1I7L/AEEn7Te/8iWgxXWrWcqhZdrgHID27MAfWAVrUi1C3OoWqQlVUR3KqOGY13MYSFXIA3EK5wOfkse4109Yby0SaMxyqroeqsMj1j7R1zQZqVC2z2Xo8S5tx3E7riIe4n74UDuPnOR5yEgCrY3sc8YkhdXU5GQe8HBB9TAggg8wQQaDYpSlApSlApSlApSlApUCETXFzdAXEsSxSpGqpHERgwwyEkurEnMjd/qqVcCK8lFodTuHbe6tEscOGMe7eku2P0RtYEE4JGDnpQW5NVedjHYhWwSGuGBMSEdQuMGZh6lIAwcsCMVtadpSQsZCWklYYeZzl2HqGOSL+YoC9+MkmtGzSSC8jgMzyRtDKwVo4l2mNoVXbw1Xlhzy+qqWrzmK1mkT0kjkZeWeaqSP9KDbrR1TURAFVVLyvkRxA4LEdST+Cg5EsenvJAMnLK8MUmoyLLMMxxlLcM+F3NtXZkgAHnWGHTwl66DUZjdOm8oVti4iXAGF4eUjyftJJ5mgs6VppjLSysHnfG98YAA6Rxj8GMZOB3nJOSSao1K7NXDyW5MrF2Wa6j3FQCVimkjUkKAM4QdAK81dpGngiilaIPxSzKqMTsAwPLBAHP1UFaoup/c93HdD0JNsE3u3HzD/AGOxT6psnktaqSBlmYam5WHImbbbYjIG5g52YXA5nPSsSWy38csC380g27ZU4UAIWQHGQYwQGGSD391B1NK567ha1jUz6lMgJVAzpbAs55ADzfNj6hXt+jW4UzahMm47VBjt8s2CdqLw8scAnA7gaDoK0dU04TqpBKSId0cq+kjf+1PQqeRFaelSSrezW8kryqsVtIpZEUgyNcKw82FBHml7vXWTXpZA1vHFIY+LMUZlVWO0RSyct4I6xr3eugy6XqJdjDOAk6DLKPRZegkiJ6ofip5H30a5abThcXHC8YTGeDa+EW33x7vxsR8gwBBB6islhMLh9kOpSudu8AR2/lJnG9Dw/LXPLcMjNB0tKmdmLx59OtppSC8kMLuQMZZkUsQB05k1ToFKUoFK1dUmMdtLIvpLG7Dl3hSR/pXOzXwhVfCNSkRikbsDHbgKJDtUseH5ClsgFsAkUHWVL7QTtw1giJEs7cNWHVFxmST3bVDEd27aO+plxcCOXhPqUocMikGO38l5MbFY8PCs2RgEgnIxWS70loma7mvp12RsC7JbhUjzuc84+Wdq5P5o9VBetbdYo1jjAVEVVVR0CqMAD7BWWubtJOKsjJqMxEf0mY7dSnLd5YaMFRg5ye6sUtxIsEN1BeyTRvNbIMxwlHSWZImwUQHoxwQaDqaldorZ2iWaEFpoG4sajq+ARJF1A8tC6jPIMVb8Gqpri4NV2WttNd6jJE88SyheFB3qpbaOGTgFwPtFB11ndJNEksTBkdVdGHQqwyCPsNZq5SK1W0hT/wCQuESVmaNWjgyzSEyFUUx7j1Y7QOQ9QHKlpbSpeSwSTPKoihdS6IpBdplYebVQR5tf8aCzSlTu0d00NhcSxnDpFKynGcMqkg4PXmKCjWtqF/HbpvlbaM4AwSzMeioq5Lse5QCTXN3epxQzGGTVXWRSqlClvkM+NoPm+p3Lj6xXtvpK+HOPGEz3QXcQy27PFEcDCrw/NoeXq3d+cUFHwea85zb4IPyStiWQf1rr9GPzEOemW6rVa2t1iRY41VEUYVVUAADuAHICtHs7cPLaq0rbmDTKWwBnZI6AkLyzhR0rW166ZZ40E5gj4VxLI4VDyiMXUyAgKA7E8qC5SuPg1eGRXZNVciNOI52W/kx5xuPm+Qz31uaWxugzW+oTuFO0kQwYzgHGTHz5EdKDpKkdl/oJP2m9/wCRLWjqMotjifUpkO0uQYoMiNeTO2I/JQZGWPL31rxolswh8ZSguxkAKW553EjMpJ4eAHcsFz1PIZoOtpUaWwlRS7306qoJLGO3AAHMkkx8hU+K9RldxqcgWNBI5aO3XbG2drndGPIODhuhxQdTUu+0jMhnt24M56sBlZMdBNHyEg5DnyYdzDnmLc37pEJoL2SXbc2cMkbRRDAmnhjZXARWU7Jcjp1B6V1poJdpq/nBDcrwpjyXyspL3+ZfluPXySAwweWOZq1xLSrLZQtfXrDjRCUxmGAjACs7BeGSFTI8ru5c6oJaG2hj3alcbGZI43cW7F2kOI1DGPLk5GDzJoOmpUbTGlS9lgkmeVRFDIpdEUgu0ysPNquR5tevvqzQKUpQKUpQRtD++r/9oT/i2tQtJmeK+iitJLmSGWa9a4hmtwog3NJIXRwisMysAA7NuV8jpmq1tLJb3V2Tb3DrJMjoycMgqIIIz6TAg7o2HStvxu/st58IvnoPLn+lIP2e5/321Zu0P3jcfqZv9jVpwSSTX8chgmjRIZ1LSbB5TtCVA2sT0RvhVDWoWktJ0QZZopFUeslSAOdBy+uOiXultt8oSFpGWInCeDTopdlHIbnAGT31nu3Re0FuVXH3PdK7CM44kj2xQMwGNxCHqfwaqW2qOsaqbW8yFAPKLuH6dZPG7+y3nwi+egx9lPveT9pvv+TNWW/+/bb6p/8ARa+ezELpbNxEZGaa7fa2MhZJ5XTO0kc1YHr315rBdLiCVIpJAvFDBNuRuAwfKI5cqCHoV1FFcamQjcINGyotu2GjSCJW4a4w+CpGFz0rL2RV/GF65Z5kcWxW4aIxk4EnmAOSssec5AB86QckVZ8bv7LefCL56eN39lvPhF89QTP+oezwHJXdJvhCbYi7YE0TPt2gkDC5P6PuqL2paXxhJcxTXEe2yBtGitllDylpDJHh0bm2LfyRtZh0PknHW+N39lvPhF89PG7+y3nwi+eqNXR2dtQlMoAc2lgXA6By95uA+3NbGufT2X7Qf+PcVj0re9/PM0UsaNDaovE2ZZke5ZsBWPQSJ19dZO0CvvtpI43k4cxZlTbkKYZkz5RAPN17++gj24jOt3Eagqr2sceVjKqZOJO0gDY2l/LBPPvrS7MaVKmoQJxOJBZW0tusngrQ5LmEKmWYiVlWElmUBQSoxknHT+N39lvPhF89PG7+y3nwi+ekGLsT/RFl+zW/8NatVK7K2zw6baxSqVdIIUdSQdrKihhkcuRB6VVoFKUoNHXPvOf9VL/tNcd2r1GNo47KVZhC8Mb3Lx2ssjSRj0beMxqRuc5ySRtXOObZXtNWiL20qKMs0cigeslSAKn2eqOsSKbS8yFUHlF1AA/HoOO1q2kNzeKBMN97YutqISy3CKLfdLxAMqPJ57WCrwBkczn9C1KdY4HkkDMqqSwWMuSB6kGSx92K1PG7+y3nwi+enjd/Zbz4RfPQQezSYuL97gmaIvA4uJIiN5C/RhMbSItqYZFHNznLAmtXRJAdCtVwwZbizDKyMhB8LjOCrAEciK6jxu/st58IvnrS1a4kuEjjW2uVPHtXLMIwAsc0buThyeQU91B0Rr89ZglhZSxz3UM6WHmzHbLKkmViPDYMjbmLImFUqxGcH1foRrm9AvJYLK3he0u90cUSNgREblUA4O/mMig5jV2uvCDdytPbzjT4TCsVusym5JkaeABlfnu4IKqVZgBz8nl1+mMxv5DIAHNraFgO5t1xkD7c1n8bv7LefCL56xaYXkvppmiljUxQIOJs5srTFsBWPQOvX10FqpHa/wDou7/UTf7GqvUztPbtLp9zHGpZ2hlVVBALMVIAGcDmfWaDR1OEz6hDbhSIo8XU7bcB5F8m3QnGGO5TIeeRwU7iK1Y5Y01/aqkZtmBIiYKZWl3EFwNpcjn1zVbxu/st5+7F89PG7+y3nwi+eg+eyv3p/wDrc/x5a+b9A2owKwBBt7sEEZBBa2yCD1FZezULJaKJFZGLzNtbGQHld1ztJGcMO+sWql0vYJlilkVYrhG4e3ILtAVyGYcjsb4UEVYxLaXd7dC4QXDKicOEtLHbRvsgITaTzJeYgqcCU5HKqXZS6mdrlJXkmijkVYZ5IljaRSis/oKquFYlQyqAcY54zW543f2W8+EXz08bv7LefCL56Dle2kUnhs5R5oQ9gyLIkBlE77nxHjBwybuQGGbjHHo1L1CzkEF5bNDIstxHpgt0VGcKVWNCofmPMujOSTyHld9d943f2W8+EXz08bv7LefCL56DztbEX0y6RYzKWgmAiBI3kow2gjnz6cudcbb6S15JMjzzOvgdpi6e32GOWKQy7NmFV8lVdlxuGMEjIrs/G7+y3nwi+enjd/Zbz4RfPQcbwZnFxdznIlvNHjjPAaAOsN1ADIsTlmVSzkAsSSEz0Ir9GNc1rk8tzFHEltcg+EWTlm4YASK5hlckhyeSox6V0poPz+S2eKxtLyCQiXwRbfgi1acyhgrKqBWXhvkemxKgHLDAzU7WdBure0sBIsEgtvFkcQ4kmUljkiM8hVUYEEJt3Z8hA/XcRXX6FeSQWcML2t3uSNEbAiIyoAODv6VveN39lvPhF89Bist3jKTft3eC2u7bnG7fcZxnnjNWqiaYzyX8szQyxoYYEBk2eUyvOzYCsegdevrq3QKUpQKUpQKUpQKUpQKUpQKUpQKUpQKUpQKUpQKUpQKUpQKUpQKUpQKUpQKUpQKUpQKUpQKUpQKUpQKUpQKUpQKUpQKUpQKUpQKUpQKUpQKUpQf/2Q==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73734" name="AutoShape 16" descr="data:image/jpeg;base64,/9j/4AAQSkZJRgABAQAAAQABAAD/2wCEAAkGBhIREBUUEBQWFRQVGRoVFRQYFxgeGRcaGRYWGxgZHBoZHCYfGh0jGRgWHy8gIygpLCwsGR4xODIqNSYrLCkBCQoKDgwOGg8PGjUlHyUsKiwsLC4pLCwpKikwKSksLiwsLCwsNTEsLywvLSwsKTQyLywvKSwsLCwqLC8sLC8tLv/AABEIAH4BjgMBIgACEQEDEQH/xAAbAAACAwEBAQAAAAAAAAAAAAAABQMEBgcCAf/EAEMQAAICAQMCBQEFBQUGBQUBAAECAxEABBIhBTEGEyJBUWEjMjNxgRRCUlORFRZDcqFic4KywdEkNIOSsWOTo7PxB//EABoBAQADAQEBAAAAAAAAAAAAAAABAgMFBAb/xAAyEQABAwQBAwIFAwMFAQAAAAABAAIRAwQSITEFQVETcSIyYYGRQqHBFGLRFVKx4fAG/9oADAMBAAIRAxEAPwDuOGGGERhhhhEYYYYRGGGGERhhhhEYYYYRGGGGERkWq1IjRna9qAsaBJoCzQHJP0GS5BrY5GQiJgj8EMy7hwQSCLHBFjg3zhFB0/qyyq5IaNo22SI+0FWpWAJViptXQ8E/e+eMn/b4tqt5ibWO1W3CmPwDdE8HgYh/uYphEbvdyiV1Bfyyvmq7R+Xvpga22+7uewoCKfwUWBAkT1rOj3Fe0aiUuzRjd6XC0lm72qfaiRPZ+rxJKkRYF2JFAj0gIzlm59Iod/kjLUM6uoZGDKezAgg/kRmSn8Bs4YGVf8TYdjB283URTMJHDhmBEYjO2uCe3YPuj9L/AGaEqPW5LSNy3qZuaBkZj2oWT7X74RMsMoafrKM2x7ik/lyUCf8AKbKv3H3CasXROWtVqRGpZuwoUO5JNAD6kkDIJDRJRS4ZmdT4hm84Rq2mR2G5InkYyMB3O0Vdc9gQPnK83iqWNd0jwbd4i3IjuBIWChGpwVbca5Hf4zns6pavcGtfs8c7WnpuWuwzLy9c1KkBm0yFgSocsGIUWxrcew5NE1lro3iMyqGYxOjGlmhfch5rn/i4sE/WsM6paPIa142YHiffhQabgn2GGGdFURhhhhEYYYYRGGGGERhhhhEYYYYRGGGGERhhhhEYYYYRGGGGERhhhhEYYYYRGGGGERhhhhEYYYYRGZ3S+JSNRJHqGhVEB3MDQhYvUcbyM21pHjO/aACtc3uBOixd0zoMWnRki3hWskGR2osWLEFiSCSxJPcnCKnB4xgddwElEI0YKG5RKzLHsH1ZT3rgbvu85Dr/ABiojPkIzy2EKleI3eUwoJKPFyhh6SeFJ7UcuyeG9OF+4RtWNVKs+5RDu8vaQbBG5u3fcbu8h0fh3SOI5Y1aiEkH2klOQxkR3G71tudmtrJJ5vjCKXo3inT6p2WBt1DcCKIZbqxRJHPs1HkGq5xviTpcUOlcx7Hi3UkZd2ZGVb2JGSx2gAn0Hae9AgXjvCIwwwwiMMMMIjDKOq65p4jUk0SEGiGdQQe9Vd9sq/3qhP4azS8XccMpFexB2gEH2INYRSMG03b1af3HJaL8v4ox8d19rUAKyRwQCDYPII7EfOKW6vqD+Ho5O3+JJEov2+67n8/+uUGg18W4xiBIiQTEoklZOfUycR3/ALuvkg2dpItFqNMkilZFV1PdWAI/oeMVa7pZjjOx5GQMh8tjuC06kkMQX7A8EkfAGfIumTSqGbWOVb1DyljRSCOKNM1Vz943kn914T+K0sp5P2k0hFn32hgg+OAMzq0xUY5h7gj8iFIMGVjOt9Mmm1qSQrEqBLGo3ru83y5Fjdlq2RBI1KCLLWTxWVel+H5ItI2nlZGb9p89REWJKo6yAnczH1Mnub9VXfOb9/DGmJ+5X5Ej9e/f6++UNf0eOKXThC4SSRkdQ7c/ZSMp7+2z2zg0ujPYGtNQFrcf0wTjMbk+fbxC39RpMlY7xJ4d1Op1Rmil07RtDNCofd6A8JXaaaiGkJJO2xxd0BjXwn0ySHT+XJXmSTmQLvDvRdCS7gDcQASTQoUPbNW3hmAmyGJ+S7f98mh6HAiOgQU/D8m2HwTd13/qfnDOjPhjH1AWsIIhsHRkCZj3MfyoNRvIV/DFH92Il/CeaLm/RNJX19DEpz/lz4OlalPw9Wx78SxI/H5psax8kn8s+iWCcYYnD69Byunl49mkjNj81cG/zFf/AAf23Kv4ukmA+UMcgo+9K+7v7BThE4wxQPFemH4jNEe32sciAH43OoXkc98vaTqcMv4UiPxfpZTx88HCKzhhhhEYYYYRGLD15RqBCySDcxRJCAFZlj8wgAncQFv1VtsEXeM8RQeHG/aJZppBJ5gKp6XV4ktSI0dZaUcWSFBY0SeAARNF6nCXKCRC6glkDruAHBJF2ADkMnX9MsXmmaLy7ID+Ym0kAmgbong8Yi1nhCJIW3y7V2T7jsslp5UcsbJZ+EEe3ksDV8561ngt5TIzTjfMkkcx8r07ZFhQ+Wpf0HZEoslrs/SiJ7oerxS7QrAOyLIYiy+YqsARuUEkdx9Mu5n+k+F1i1Dy7ywDyOilXG1pTuY2zlWpTsBRV44O4jjQYRGGGGERhhhhEYYYYRGGGGERhlXqHUooE3zMFUsqDuSWdgqqAOSSSBQy1hEYYZBBrUdnVTbRkK/B4JVWAuufSynj5winwwwwiMMMMIjFWgbyZJY24SzMjHtTsTIpPYFZCT7cOveictdU1BSIle5KqD8bnVb/AEu8xHXdbBFOEnilk3RyTPKWegIk3FRZokgdhQH65zLzqdO1qCkWlziCYEcD3IWjWZbWs1/XdFRSWWFroGO1cn49Asn57Yri6uYyBpFn1Ed15RicBR/9OWQKtAWNrn4AK1yo8IdeQwGeFAil9jxLN5in0Ag3Vo/Kgggdv3htbOg56bW6bctLgCIJBBiQR7Ejv5VSISHS+IJ5iRFpqK/eE0qoy/AKqrsCe4sURyCRVzCHXN3k08fH7sTvz+bSLVfkcva3pqS0TYdb2SLw6X3pv/kHg+4OVP22WD/zA3p/ORfuj/bSyRz+8tjmyFAvPUqrx/YUrfiaucjjhfLjBH5om7n5BBz6PCmmJt0Mp7/au8l8VyHYg0O3GNIpVdQykMpAIYGwQexBHcZ7wiq6XpcMVeVFGldtqKKvv2GWsMMIjDDDCJbNpXiYyQWVJt4eKYn7zpf3X96va3PYktl3TalZFDIbU9j/AKEEHkEGwQeQQRkuJ+sRNCrTac0xrdHxtkJIUGj2cceqxdUfYiHODQSUTjFHiY1Cj/wTQv8AX8VAQPzBI/U5luuTqmogWWF5ROwj81pjasQxAWMGjQUlq2jkVuPGUNDrUeOd/wBmWJ4GVWR2EineqsAxI9DqGG5R2PFm84dLrdKpBDDBjfw9ziNB086413W3pbgldOvPuc46tqNNp5YYpIjI0m4yMtqsarHI9kLx6vLcKvvtY3xzP4X6yGikkjjaBo9rNF5rOjK0Syr34BKPRoWGB5I7w3rlIgOLHBpjeuCYBiZifp48hQaUaldAwwwzvLJGGGGERlDU9B00v4kET9+WjUnnvzWX8MIk/wDdaIfhtNEeOUmk7jsdpYqf1BGH9k6lT9nq2PPaWONx25B2BG+vBH644wwiUK2uU8rp5RyOGkjP0P3ZB+n+uef7bmUfaaOYcX6Gif8APs4P5cWfjHOGESg+KtOD9ozxf72ORBz2JLqAB9Scu6XqkMteVLG99trqbrv2OV+rTsCiKSu7cxI70u3gfFlhz9D82Oa67xFp45NQJNNXlOER5JZgZiZBGWtkI2KxNsrORXbkDOXX6k2lWNFrC5wAJiO5gckLQMkSSuk9QUyTRRUdqnzpDXHoP2Yv5L01D+Wb70WeZfwv1W0gCg7J13qvmb/LO3cQHs7lPtzx/oNRnstrhtxTFRvBnnmQYP7hUIgowwwz0KFX12uSFNz3VhQACSzMQFUAckkkf/zPuh1qTRrJGbVu1gg8Eggg8ggggg9iMh6pHKyVDsN8MrM6WpBHpkjtkYGjdHsRxdhIfB7eXp0ZxIsKksjgeWziJkU7Ap4LOzGyf1wi1GQftqeb5V+vb5lUfu7tt3273x9D8Zlk8FyjYA6ehYFWemMsXkoAUjBFBXcFidwsOwIPBFUeBJdt/Yq32QdFLbZRFHKu6RmjO9jJLvNqb2izYDYRbrDKvStD5EEcV7tihb55ofUkgfSzXbLWERhhhhEi6/4dfUSxOspURuhKFUK0r7yVtSQ5KoLvsD8m63WPCbzyOzSbwUCRh6+z3ShpSoVRRCKoVrJBvkdzpsMIsfq/CU7PIytGGLSMZNz751eQEQyHbcaLGPL9JbsrACiDVk8BSGqMaIzSM0aE7Yy7rtdAY+XESqoI8sqQSCLIzcSJYI5FirBo8/B9jlGDWmNhHOeSajkqhJ9DXCyfI4B7r7qoaRXwM+4YYRGGGJp+ttIxj0aiRgaeU35MZB5BI++w/gX9SMIpvEGpjSH7RttldgolmdSGVVUcsSV7DM31CASujT6aW1V1A/dKyoA4Nd+OOaI57ZpendDWNvMkYyzkUZnqwP4UA4jX6LV+9nnGWc676bRunB75yEgEEgwVdry1YHpugi08dPHMsBfdJNIWdi2wIm4nkIFVV3dhtA9yRvI5AwBUgg8gg2CPkHPWJJOgtCS+hZYieWhYHyXPztHMbdvUv6g56La2ZbtxZ3MmTJJVSZTvDFnT+vI7+VIDDP8AynPJHPqQ9pF4PI/WsZ56VCXS9KKsX0zCNiSWSrjck2SyiqY8+pSCT33VWe4OqeoJMpikP3QTavX8DjhvyNN77QMvZFqdKkqlZFV1PdWAIP6HCKXDFfkzQfhlp4/4GYeav+V2NOO3Dm+/qPC5c0evSUXGbo0QQQyn4ZWAZT9CBhFYwwzy7gAkkADkk9hhF6xd17VRJC3nSBAfuk8ksDagL3c2B6R3yq3WpJzt0Shl7HUOCIh9UHeY9+1L29XOWen9CSNvMdmlmIoyv3o+yqPSi/RQPrffIIDhBRZTqHTVlmjmlgnV1CkAMwV9p3x71HBKOSQGAIOVundKjgiMA88RyNdSs7MWsuQnp7k7mPvwe/NdGxT4kO2ON/5c0TX7gGQI1fmrsPyJzks6PQZEEwCCBJI1x+Oy2FXuQslr+i6eeVJZ9KXljIqQIw3UrAA2Aa9RO32NcmsudC6CsUUkcUUqoeXeQlnYBAgRL5JCIqAcAfJPfb4YHR7cQCSQIgZGNGQI8DwoNSeyqdN6pHOpaM3RplIpkb3VlPKkfBy3i3qXQklbzFJimH3ZkoMPofZ1/wBlrH5ZWXrUmnO3WhVUml1KgiI/5wSTEfbkkH2PtnXWSd4Z8RwQCDYPII7EZ9wiMMMMIjDDDCIwwxJL1l52MeiANGn1B5iTtYXn7Vu4oGge59sIvXXtQqvFRuUkqkYBJZWK7jwDtAIU7jwKqxeZHUeHoWaRmg1IZzuHrf7JvMEhMVEhCZAGNcEj44zcdM6NHBZFtI34krm3c/U+w+FFKPYDL+c646bRr1PVMh2hIJExwtGvIELI9BjhgaGORWgVV2aYPuprDBrcit5r7pNnvzfGuyHV6RJUKSKGRhRUjg4pqfSdt+o0/wAXumiHPa+Zk7dzvH+12HroUGUGCmzgffkyT9yqEyZTzDINHrEmQPGwZW7Ef6j5BB4IPIOT5soXiWUKpZjQUEk/AHJyLp+oaSJXZdpYbtt3QPIB+tVdcXfJ75T619oY4P5pt/8AdpRex7hiUjN8VJ79i0wiMMMMIjDDDCIwwwwiMMMMIjEvUOuwkFPLkmUjkpGSv6MaB7d1JrLvWv8Ay8n+U/09/wDTMR//AKLr9TFpD+yrLbXukiALRhRf8QI3GlsXQ3e9Zxeo9QqW9alQpgS+dkwAtWMBBJWi0HiLaNjpMxs7CyorFa99zgMw55HtRyf+9S+0Mxrj0qrD8rVyMX9VcnTlgCp9JAP3gdykdvcH4zL+P9VPHDpv2ZpU+9+HvosIx5afZgksT91W9Bo7vbOXbderXAYAwAuc4d40Af5WppNAlaDUdWfUOV1CTRwXQiSlMtjtJIzLwf4F7+5ONYvEMUYCJBKAvAVEQhfpSOQv5ZFr/wAF7/gb/lOI+uGYdKlaBykgid9yrbkgMSB8MW/e5Is+/Iyo/wD0dWqwHAAlwb3jffynpNWnh8TRlgGjmjBNbnjIUH2sgmvzPGOM5rHrS3V/LE0tCP7SNt3lG412oi1tJBDSNITfqC88gb7o5J08V9/LS/8A2jO302/qXUio2Di12p4dPn2+8rF7QOFcwwwzsLNUuraOGSMjUAbBzZNbT7EMOVN+45zP6Pr0sMmwrNqIeakaIrKte3YCQfUhT+eOut/4X+8P/wCuT/rnNOu9Sl/bNSsM8/oQb19dBWeAN5KqtAxxCVjIPUS9C9vHDvOo1aVz/T02j5Q4kz3Mdlq1gxyK6l07qiTgldykcMjqVYfofb6iwcuZg/C+okMenJaQ3JIqs972h8+oy18m4xGbPJ4J5zeZ77G5NxSzcIIJBjjRI0qOEFGUtf0+NvWT5bqOJhQZQOaJ7Ffcq1j6Zdxf1z8Mf54/+cf9az0VqnpU3VI4BP4EqAJMJcPErIpBjkmcXTpEyo3x94muPcWPcfAr9Lj/AG1idYSWWj+ylWWIc8MQ343PueAa9IOZTxR1GRdcVhmn3iGR/LQHZxDLtRF2lXlZyr233RGAPvUZ/B2qmbSKXeR2E7BHJkNrs52tKBIy2WFt7hh2Azg2/Va7/Tc9oh5aO8jKfPt99wtXMAXTFUAUBQHAGfcMM+jWKLzN+IurpJBJFEkkjMp2OqMUDjlDu7GmAPF9sbdb/wDLyflR/IkX+lXmH8V6uRNXpRE04YunoW/KkQvUgO1SCwWifMIASyvq5zi9R6jUtqjKVNoJcHGTxr2/fwFqxgIJK2nT+upK2zbIjVYEiFdw96PY18XeMs5T4N12ofTzGcymQNEdzM5qQ7fMRQ6KUZW7qpKCxtrnOpwn0i/gf/GeqxuX1w8VAJaY1wdA/wAqrgBwvefGUEUeQeCM+5X6gxEUhW7CNVd72mqzoKizOqn/AGV//A73W/VpwjNCPY7HA+za/YEjv6cc6DxCkjBWSSNm7b0IUn4Ddr/OrzF+OeoaiHTxDSpLtLIXeIAlVV4wE+8CA1nkXwpHvYi6V1LUyavWidJo0EStCjABE2vMFKkMbZqV773Y/dW/laXWq9RgrYtxnjL4oyaPzuft9QtzTA0unYZW6axMMZa7Krd97od8s59UsEYu13XY4jVPI3YiNC1fmfuj8ibxjnN/GEsg0EeyV4bZTJKiysR6HYhvKIcbpAqkgjlvrnL6heutjTawbcY3OteBs/RaMblKdSdSbVS7NQJYNP8AdCgMPNu/xJAPs17DaDz7sbrNXDCqKFQBVHAAAAA+AB2zl/Qte8mv2PJKKgBmgkLlAzRxfZqCNpKU5aQncS9c0a6F4fdm0yFyS3Nk3f3mrv8ASsjp97UuC5tQAEBp1P6p/wAfeVD2gcJjhhhnVVEYv1/Wo4jVO7e6xqWI4vmuF4+SMYZzvxhqJk0dwkrc1SsC4KoZH3EtGC6i9oJUXRPbvnM6hePtgwMAJc7HfA0f/BXY3KUy1uvVXM2mjmhlPL7owIpe/wCIN4AN/wCJ94fUcFrH4p4HmQSB6tlTY9fqGBr6kDMH4f1+pfWQiQ6hSyruifcUEP7Ijb29Cpv/AGncpag3cUBxknXJZY9ADCSgaepXUyAhNjbSWiVpFFiJbUfA7HOZ/q1cEMLWycYgmN5fv8OvMhahjSJWz0nWY/PaR0mXcFRS0RCoq2eSCe7FiWNCto9rOhRwQCDYPII7HOX9G6trH6hAs0eojiOmYbXC7S4WBjI7KRbbiyVtFUKHqO3oPQ/wf+OSv/uNnr6f1CrXqmlVAnHKWmRzELNzQBITDDDM31/xMY9TBp4mRXeWMOX/AIGJJVB7sVRuew49yM7azWkwxDqfFirJsSKRtpiDsV2bfOlMSACTazEsL4FUDz2BjPjNPT9k9S2NObX7WpUj7X6AWkUgn92ya7YRaLDMjo/GrbmEkUjHzD6UQt5aea0CgsoIYtJFKwsjj9BmuwiMMMMIq+v1CRxO8n3FUluLsVyK977ViPTdC1BjUmYoxFshFhCedoPc1wOfcH2NC9rvttQkP7kdTS/U39in/uBf/wBNfnG2Y1relXEVWh3uAVYOLeFnx4emsFpVau24NQPzQIF/n29sqdM6XNLHvSQIm51UCyCFdlDC7pW22ADVEY/6zrfJ08snuiMQPk16RftZoXnrpWi8mCOPvsRVv5IAs/qbOY/0Ntjh6YjxAj8K3qv8pLN0CfaSZBJQsIQQGI7A0R/rxkXT+lSyxJLHKEEiiSgGr1AHsx78+wF981OKfDPEJjPeKSWOvgCRivHsNhWh8VXFY/obbHD0xHiBH4T1X+VV/u3K3Ek7bT3Ciif19hf9e3vjHousMkXrAEiExyAdg6cGvoeGH0YZfxS/2OrB7JqBR+BKg9P6tGGH/pL85tRt6VARSaG+whVc4u5TbDDDNlVK/EkladqA3sVSPvw7sFU8c8E2a5oHKj+H57O3UGva1F19a4yz1T16jTR+wLzt+Ua7V/8AySofzUfo2zz1rWjXINVgd7gFWa4t4Wf0OmfT6pFkcyecjAMRW1kKnavsNykmu58u/bNBinxF6Ujl/kyox/ysfLf+iOTx3qvfG2asptptDWCAOw4UEzsoyl1udU00rMLCoxr5IFqB9SaA+tZdxT4g9Xkw/wA2VQf8qXKw+tiPbXwx+MvyoVNPD+o2j/xHNC+OxoXR7kXdXzXe++fE0T6eeF5JPMDs0RsUELKWQj2BJQrZ/jAHfNHivxNGTpnYfeiqZfziYPV+1hSL+ueRllbU3ZsptB8gAFXL3EQSmmGeYpAygjsQCPyPbPWetUUeoZQjF62gHddVVc3fFV85m+n9HnkhjfzihdQ5Qj7u7kDnnsRYN0b5rsz8TP8A+HZBwZisI+nmMFJ/RSx+tV74zRAAAOAOAPpmNa3pVwBVaHR5AKsHFvCzeo6fJpzHNJLvCyIrLVKFc7C35qWU2eAAx5NZpsp9Y0XnaeSP3ZGCn4avSRfuGo/pn3pWt86COTtvRWr4sAkfXnLUqVOk3Gm0AeAIUEkmSreGGUeuawxaaVx94Idv1YikF+1sQL9s0UJLoOmyTR+ZHKY1Z32JQK7A7BCv5qAeCRRBFZ86j0qaGMzNKXEVSeXXDBWBYGu/p3UO17SeBmh6doxDDHGOyKqD/hAF1ks8IdWVhasCpB7EEUR/TPILG2D8xTbPM4iZ8q+boiV6VgRY5B7HPuLPDkxbSxh+WS4mPy0TGNifqSpPH+uM89aojM1HoJJ3maKQxqJWRRQKtSoHP5+Z5nb62LvNBqtQI42djSopYn6KCT2+gyn4e07JpYw/32G9/wDPIS78jv6mPPvmVWjTrNxqNBHgiVIJGwlWs8PT+W/2xYhSVXbwxAsK1c7SQAQOSCRj/QasSxJIvZ1DDt2IBrjJ8U+HPTG8X8mR4wPhbDxj8hG6UPivfjIo0KVERSaGj6CFJcXcpthhhmyqvEsqqpZiAqgkkmgABZJPsKzPQaGXUhpkYwq7XGlfeSvvsCLVmPqoe1XyeLOpH7XMYh+BER5p5+1cciIEHlV4LfJpf4qd5lVo06rcajQR4IlSCRsLPHw9Oe89j4oj/lIP+uVdJ0yWR5BG6osZEe9Q1OwA3ALZHp4W+9gj93HvWNaYovQLkYhIl+Xbhb+g5Y/RScl6dohDEsa87RyT3Y92Y/Ukkn6nMBY2waWimIPIgQfsr+q/ylcPh+XcPMnJX3CiifpfcfmOfiu+SftraaXZKAIHIEUgFBGPHlyfmfuv7k0aNW5yPUadZFKOoZWBDKRYIPcEZrRtqNCfSYGz4ACqXF3KkyOSBWKlgCUNqT+6SpUkfB2sw/InE0GobRsIpmLQMQsMzGyhPaKQ/wCiue/Y80We5uqpf1OOGNWleMMbQ1Q3O6tUQF8bt7ALfYn2z5/d7Ter7GP1kFvSOSG3A/T1+rj35754k+11Sr+5AN5/3jAhB/woWNf7aHGmES9PD+mBQiGMGPhKUenksK/JiSPgknGGGGERme6t1pwjyLIkEUe4tIy7jS3Z5ICix8EkfBzQ5keqWkMkW5ElIfyzKLQ2xIav3gLBIHbgGs4nWa9xRpMNv3cASBMD8GPeFrSAJ2o+g6yRgZ4J1lWRyzhoipZlpGHNMjDaBRHFds0L9ZUxK8fqLnaoPHqokg/FAEnv2zLeHWXTaZUldHkBYsYyzGRmYktz6mdmJJodzxQx2vS3j08YI3FH3sFFmijKaA7kbr471xngsLy9ey5mXYzgS0STuOAJ7dlZ7W6Sjq/UiZUgm1Sq0jKyRiHi1fcltZq2ShuI3bSBfIx70/qLoQmoYNuNJIF22bACsATzzYIod+3vkOpdKWXXxaqPUIoUIH9T7qjaQ7RtYKQ/mFW3A0Bxyc0kIGolQRkERssjNzXBFLfazz+Vc9xnlsr69fc0WlxcCPjloEHf9oiPf/lWexoBVrqfVHp/LdIlSw0ri6oWxAJAAH8RvseK5Oc0nXgkieXrEZ9VtnRWhO2TcgCkkVs3JHQFi9poGjjjqMaKZEnC7XYld49LX6gOeCQQeO/pvtmQg8PiM6YnURbIo9Mswoli2lEhTZz2YyG7F+njvk1r68Feq1znNgnEBogjt+kz/PGp0DRiIC6IvWVMRcDlSEK/DkhQt/5iOcz/AFXVPLKkMmoRHf7SOJY7P2ZVt24m+GA59IPavbGEHTn/AGdzXLuswWqYAOr0Qf3qHb5xD1bRRzTxypKsTIk0bMABKC6BV7jgobNN2OerqV5eU3Uw0loLCSQ2fjjg6PdVY1plOOjeI73b5lmjV2iMiptKOl7lIHDC+LXsfnuGXUeoPuZISqlR6nYEgEi6C2L4o2TXI781jfCvhwxRvpkmEu6RpQQgVUTaAN20AWSBx9b9jmn6oqo8nnAeXJXLD0H0hChvizXY993F0cmpd3jbB9SmSXB0B2Oy3W4gfUcf5QNbnBWdbxEivHN+3IWmuKNvJ3KwSXafu8BfMYDfYBJXntmw0/WFMbl+GiFyKPyJFX3BAsf65zbW+FQw04XUQqIZJX9/SJNUs4KAEAkKoXa1rzdcZudHoWkinde06gICCDwpAJvsD3H0ObdOua9SoQXFwh3LQIIdDdho5HP8JUaAlniLrVlYZ9QkInBRYhGWJDEIbf8AdFsqhqUWQLusl6D4qDs9ahJ40IV6jKslmlYHs6Eg8j4NE1WLPEMDTTwbXhWOJw00Um5XYqysgNC6UgOFPBIUmx3j8P8ATpN8yyPDJLOy7TFvpI0JIUgjaiIp4ruSe5bOdbXt67EucciRLcRHzQRGIIhu+daM8xZzW9hpbTXdSbhYa3FQ+5gSFBvadtgkkg8WOx+l4t/FcTVOdep8stGD5Br1gMSFq2UrGW3ixtVjuqzmp10XkkM/3PLRC3spTd94+wO7ueOPqL5zqPCcsqEyanTibzCwdDKoCmNkUAKylfLBUoBx6Tf3ic9d1dXDbt7HPLWDHGGgzI3y0zvXOvB3ENaMQQF1HpvVNw2yEeYq7iVB2svHrHehz2s/qOcR9e8T+WqNJOmnjk4UGPexFXbHsqheWNUPdqy70bSGQmQNa+WYQxBtyCLf8rsfWuOMz3inQvPAunWZITQWVJAe3G11ogkq62OdrUQbGTcXd22hbuJLcpzIbsa1rExPt9NKrWiSr3ROvCNzCmoWZdOoWSLyyrKq+m1e6cqRR78iiQc0mr6pSp5VMZASpN0AKtj7nkjji79swvTekeXPIfOSQOJo4EVTvJ1ExmcubI9LcWKFAk1mt1WjMSxE8rGrq5APG4oQx+g28n2u+15NG7uza1ntJcQBiS3cxvUCY541xuFJaMhKz79bErOTrUvSEyPUICpQkRm9X3lH2gu2AIPuONL0TrXmKgdlYuoeN1UqJFILA7TZUgdwfkfkMBrvDjah9Q0mtjAlChSqqd6o8jRiQPa0u4L6QL22eTmq8JdNYLAN+8aZBG0lUHbyyp28dhxz9fkHK2F1cPrtaahcDyC2IGMzOLf1a9u0pUaAOFL13xKY4/MMqwRbtobyzI7962qPmiaAY0L45pb0frwSUQQ6pJTRl8ry6DK9SHZIPTdSKwFmgw4Aoj14h0znTmASJG5tSsobZLGbDC1IYAhgbU2DQPviPpPQP2fWLOdQkoWMR+lW8yQ+VDFt2glQLj32Bu5omhnkdfXmVTJ7g4F2LQ3RgjEfJ39963yrYiBAXRJOsL5SvH6t52qDwLok3xxQB/pmX631WmKajWIhVRqSgiHpSORdrdyT69oon1Hij2xz/ZjxaeIH1GNizBQSaKuOAOTRYdsxes6E37VLqYNZEWkjdVWREIUsYtnIFlU8uwD7gfLX7uo3Nyy5DGuLWYzpsy6eJxdGlWm0ET3Wy8P+IhKilpFkVyRHKEKEkMFKOh5Vg1j27GwK5n6j1KQ7xEyxqhIMjLu7feoEgADkWb7HiuSj8KdMby4Y9yFoSXldS5VmaTcTuflnb1Mfg/FjJvEfTw8ckEkhh8xywelIYF95WnBVrFqyn2vijla93eCya9pIOcF2MnCT8UAe3ZGtblBVHp3iBVdBDrEZtSfOVGhO2TcD7ivL3CNq7WVYgGjmuHWFMRcDkEIV+HJA2k/mRyLzmXSfCx08unkOrQ+UiLJt3AsI/NpFVTtZWEgB3KT6BXJzfRdOcadjXLSCbbXIG5SVr+IAHjNbS5uHGoGuLwGkglsfFuAPhE9v+pUOA1IhJutdZ3yNp5tSqF4y7RrCxVY6ay8vIX7j8krddsYeHvE4kTcZlliLbA4jKMjAElXQ/Sq4B5HBBvMt4g8Npq9S0nnRIrIY2bafPX7KaMx3Y9BMm5lIu1r8mfh/pTsGRpEeWSTz5DGreWgEaxqLNmyEXubsn2GeO0vbl76YL3EnHIFoAH+79I499R3lWe0AcLTdX6qy7xGyoIxbyMCwXjcQFsdlIN37jg81mdH1vgahNYANRIkSl9OVEj9kAQ7W5HuK4F3xjfxHpbXUI7BFnUqshFqC0Qjo/WxdWLB47GsOvg7iJv2qKIxzecIo0XyYx5iMRGGtlNIPgWW9ibtc3lyK72uqFgDtQyRjHPynk/jaBoxkCV06HrCmN2YU0Y9aD55qieDurj8xdYh6v1+RZY42nETTWI40haQ91BJejQBZfUQoF5e0ugZ4pnX/ABgpRSCDS3V3VbuCL+eczPiHpK6jVQyCWJDEV3b0PnR7JFk+zJI2lgNp3D7p9+x2vLu7Y2jJLQWkuIbPxQNcGN/nhQ1rd/smfhTxBEEKxTJLBHSmoyjIW+6/P4itd7q55ILc5ouodRYHZFt3FQ5dgSFBvadtjdZB9x2/TMJ4T8OmBZIfNSR5ilbA9ARgbpHLE7S38IpRQC9813VoNhJkNRtEsZf2Urv7n2vfwT7ivcZLrq6FnVfTJcQRiS3cfDJiBMSe3ZMW5gFZibxXEQs7a9T5bMinyDQYpuLBQLK+Xzv7bSTuo3m00HVgykSkB0XcxF7WUAesd6HPbv379zy+HwtLHpfITUwMpZQwZpaMSxhWUGyyebVuFIFcDuc6B0zRmXfIpAVo2iXgi+3qF/u2CPrV9svYXNZ9xjmXNh0yAI4jhognflQ8a4VTrfiZogjSTpplc+lfL3t7csbICgHk1S3y2VofEDs8iJq/MaH8RViRSACQxVmQq9FSDXYggkHjFvizov7SYamEEsQZSGLqyB9n2i7GUllMfpu0bnIuj9CMEupKzCRZg4SNS55kkd97gsVUrv22oAI78ms5rL67LQXPd6k7ZgI+aI+XiPr99LQNHYJp1PrRCKJ9SFjmtFV4kfepIBLBUAVPUtluBuWyCaz50fqzMGi0+rMpg9LJsAagzLxJIp3DcjLuG4WpF4s690EzHTkTCF4AYyWMimi0beYhRhuYeWKBtfUb5Ge/DHSP2SbUSGZJPNNqqBtzfayyWwJIU/abaWl4s4rX10GOLajs503ER80R8vGP9ysWCeFf0+vli05lOoYLe53EIkLuxAJCIm+gaUd6CgcADDQ+L97xCPWq7SjdGjQFQ4txRNAoT5clXydrEA1n2WNl0ckAkEUpR1SQ2FBcGmBHuCfz4+oxZN0ONdTHJHNGsEYhJjol706SrGFriiJOeL9PHfiH392KlRrnOBBdiA0EEDj9J599wRrRRzB4XRtHqhIgYcXYI+CCQR+hBGT5S6RCVhG4USWevcb3ZqP1Aasu59jSLiwF3MCfdeQoyLUaVJBTqGHfke+S4ZooVWHpcSNuVFBHY12y1hhhFUl6TCxJaNST3Nd8ng06oKRQo+AMkwxCSo5oFddrgMD7EZXj6RCpBEa2OQa7HLmGISUZVn6ZE53Oik+5rk5awwih0+kSMUihb70O/wCfzkkkYYEMAQe4IsH9M9YYRUh0WD+Wv9P++XcMMQkqvqOnxyG3RWPayOa+M+6bQxx35ahb70O/65PhiFMr4ygijyD3GU/7Fg/lr/TLuGIUSviqAAAKA4AHtkOp0UcleYoau1jtk+GEVfT9PijNoiqe1gc5YwwwipHo0B/w1/p/2y3HEFACgADsAKA/TPWGISVFqNKkgp1DDvyO2RQdMiRtyooI7GuRlrDEJKMqSdJhYkmNSTyTXc/OW8MIo4NOqDaihR8AYT6dXFOoYfBGSYYRVI+kwqQRGtjkGu31y3hhhFVn6ZE7bmRST3NcnJdPpUjFIoUdzQ7/APfJcMQkrxLEGBDAEHuCLGVV6NAP8Nf6f98u4YhJRlfUdOikNuise1kc1ljDCKDTaKOO/LULfeh3yZ0BBBFg8EH3z7hhFS/sWD+Wv9MuKoAocAdhn3DEJKg1Ohjkregau1jt+uQHokH8pf6ZewyICmSqI6JB/KX+mB6JB/LX+mXsMQEkqiOhwfyl/pnuPpMKkERrY5Brt9ct4YgJJRhhhkqF/9k=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th-TH"/>
          </a:p>
        </p:txBody>
      </p:sp>
      <p:pic>
        <p:nvPicPr>
          <p:cNvPr id="73735" name="Picture 2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3810000"/>
            <a:ext cx="62674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6" name="Picture 2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57600" y="1600200"/>
            <a:ext cx="5181600" cy="217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7" name="Picture 2" descr="https://encrypted-tbn0.gstatic.com/images?q=tbn:ANd9GcRN2lebK2ryfS0Cnk3gw0IlKwbcyYvg3E_BkK69wXPMrMypXIts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1828800"/>
            <a:ext cx="3538538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8" name="Picture 2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3505200"/>
            <a:ext cx="34480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B-Trees</a:t>
            </a:r>
            <a:endParaRPr lang="th-TH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1520" y="3284984"/>
            <a:ext cx="8621713" cy="269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732240" y="2852936"/>
            <a:ext cx="2000264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Order 3</a:t>
            </a:r>
          </a:p>
          <a:p>
            <a:pPr marL="261938" lvl="0" indent="-174625"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#max. </a:t>
            </a:r>
            <a:r>
              <a:rPr 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sons</a:t>
            </a:r>
            <a:r>
              <a:rPr 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 = 3</a:t>
            </a:r>
          </a:p>
          <a:p>
            <a:pPr marL="261938" lvl="0" indent="-174625"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#max. </a:t>
            </a:r>
            <a:r>
              <a:rPr lang="en-US" sz="1600" dirty="0">
                <a:solidFill>
                  <a:srgbClr val="008A3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keys</a:t>
            </a:r>
            <a:r>
              <a:rPr 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 = 2</a:t>
            </a:r>
            <a:endParaRPr lang="th-TH" sz="16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0" y="908720"/>
            <a:ext cx="684076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B-tree </a:t>
            </a:r>
            <a:r>
              <a:rPr lang="en-US" sz="24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order n</a:t>
            </a:r>
            <a:endParaRPr lang="en-US" sz="2000" b="1" dirty="0">
              <a:solidFill>
                <a:srgbClr val="0070C0"/>
              </a:solidFill>
              <a:latin typeface="TH SarabunPSK" pitchFamily="34" charset="-34"/>
              <a:cs typeface="TH SarabunPSK" pitchFamily="34" charset="-34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 Multi-way search tree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 order n : 	 #max son = n, #max keys = n-1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Balanced tree </a:t>
            </a:r>
            <a:r>
              <a:rPr lang="en-US" sz="24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</a:rPr>
              <a:t>: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ทุก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leaf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อยู่ใน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level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เดียวกัน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2400" b="1" dirty="0">
                <a:solidFill>
                  <a:srgbClr val="009242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br>
              <a:rPr lang="en-US" sz="2400" b="1" dirty="0">
                <a:solidFill>
                  <a:srgbClr val="009242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en-US" sz="2000" b="1" dirty="0">
                <a:solidFill>
                  <a:srgbClr val="009242"/>
                </a:solidFill>
                <a:latin typeface="TH SarabunPSK" pitchFamily="34" charset="-34"/>
                <a:cs typeface="TH SarabunPSK" pitchFamily="34" charset="-34"/>
              </a:rPr>
              <a:t>(Perfect balance</a:t>
            </a:r>
            <a:r>
              <a:rPr lang="en-US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2000" b="1" dirty="0">
                <a:solidFill>
                  <a:srgbClr val="009242"/>
                </a:solidFill>
                <a:latin typeface="TH SarabunPSK" pitchFamily="34" charset="-34"/>
                <a:cs typeface="TH SarabunPSK" pitchFamily="34" charset="-34"/>
              </a:rPr>
              <a:t>, perfectly height-balanced)</a:t>
            </a:r>
            <a:endParaRPr lang="en-US" sz="2400" b="1" dirty="0">
              <a:solidFill>
                <a:srgbClr val="0070C0"/>
              </a:solidFill>
              <a:latin typeface="TH SarabunPSK" pitchFamily="34" charset="-34"/>
              <a:cs typeface="TH SarabunPSK" pitchFamily="34" charset="-34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</a:rPr>
              <a:t>=&gt; next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B-Trees</a:t>
            </a:r>
            <a:endParaRPr lang="th-TH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24744"/>
            <a:ext cx="8856984" cy="4031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B-tree 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order n</a:t>
            </a:r>
            <a:endParaRPr lang="en-US" sz="3200" b="1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marL="182563" indent="-182563">
              <a:buFont typeface="+mj-lt"/>
              <a:buAutoNum type="arabicPeriod"/>
              <a:defRPr/>
            </a:pP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 Multi-way search tree order n </a:t>
            </a:r>
            <a:b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	 #max son = n, #max keys = n-1</a:t>
            </a:r>
          </a:p>
          <a:p>
            <a:pPr marL="182563" indent="-182563">
              <a:buFont typeface="+mj-lt"/>
              <a:buAutoNum type="arabicPeriod"/>
              <a:defRPr/>
            </a:pP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 Balanced tree</a:t>
            </a:r>
          </a:p>
          <a:p>
            <a:pPr marL="182563" indent="-182563">
              <a:buFont typeface="+mj-lt"/>
              <a:buAutoNum type="arabicPeriod"/>
              <a:defRPr/>
            </a:pPr>
            <a:r>
              <a:rPr lang="th-TH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ทุก </a:t>
            </a:r>
            <a:r>
              <a:rPr lang="en-US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node </a:t>
            </a:r>
            <a:r>
              <a:rPr lang="th-TH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มีจำนวน </a:t>
            </a:r>
            <a:r>
              <a:rPr lang="en-US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non-empty </a:t>
            </a:r>
            <a:r>
              <a:rPr lang="en-US" sz="2000" b="1" dirty="0" err="1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subtree</a:t>
            </a:r>
            <a:r>
              <a:rPr lang="en-US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 (</a:t>
            </a:r>
            <a:r>
              <a:rPr lang="th-TH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มีลูก)อย่างน้อยที่สุด เท่ากับครึ่งหนึ่งของ </a:t>
            </a:r>
            <a:r>
              <a:rPr lang="en-US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n </a:t>
            </a:r>
            <a:r>
              <a:rPr lang="th-TH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(มีน้อยกว่านี้ไม่ได้)</a:t>
            </a:r>
            <a:r>
              <a:rPr lang="en-US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คือ</a:t>
            </a:r>
            <a:r>
              <a:rPr lang="en-US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</a:rPr>
              <a:t>Half Full</a:t>
            </a:r>
            <a:r>
              <a:rPr lang="en-US" sz="20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   </a:t>
            </a:r>
            <a:r>
              <a:rPr lang="th-TH" sz="2400" b="1" u="sng" dirty="0">
                <a:solidFill>
                  <a:srgbClr val="FF00FF"/>
                </a:solidFill>
                <a:latin typeface="TH SarabunPSK" pitchFamily="34" charset="-34"/>
                <a:cs typeface="TH SarabunPSK" pitchFamily="34" charset="-34"/>
              </a:rPr>
              <a:t>ยกเว้น </a:t>
            </a:r>
            <a:r>
              <a:rPr lang="en-US" sz="2400" b="1" u="sng" dirty="0">
                <a:solidFill>
                  <a:srgbClr val="FF00FF"/>
                </a:solidFill>
                <a:latin typeface="TH SarabunPSK" pitchFamily="34" charset="-34"/>
                <a:cs typeface="TH SarabunPSK" pitchFamily="34" charset="-34"/>
              </a:rPr>
              <a:t>root node</a:t>
            </a:r>
            <a:r>
              <a:rPr lang="en-US" sz="2400" b="1" dirty="0">
                <a:solidFill>
                  <a:srgbClr val="FF00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400" b="1" dirty="0">
                <a:solidFill>
                  <a:srgbClr val="FF00FF"/>
                </a:solidFill>
                <a:latin typeface="TH SarabunPSK" pitchFamily="34" charset="-34"/>
                <a:cs typeface="TH SarabunPSK" pitchFamily="34" charset="-34"/>
              </a:rPr>
              <a:t>ไม่ต้อง </a:t>
            </a:r>
            <a:r>
              <a:rPr lang="en-US" sz="2400" b="1" dirty="0">
                <a:solidFill>
                  <a:srgbClr val="FF00FF"/>
                </a:solidFill>
                <a:latin typeface="TH SarabunPSK" pitchFamily="34" charset="-34"/>
                <a:cs typeface="TH SarabunPSK" pitchFamily="34" charset="-34"/>
              </a:rPr>
              <a:t>half full </a:t>
            </a:r>
            <a:r>
              <a:rPr lang="th-TH" sz="2400" b="1" dirty="0">
                <a:solidFill>
                  <a:srgbClr val="FF00FF"/>
                </a:solidFill>
                <a:latin typeface="TH SarabunPSK" pitchFamily="34" charset="-34"/>
                <a:cs typeface="TH SarabunPSK" pitchFamily="34" charset="-34"/>
              </a:rPr>
              <a:t>ก็ได้</a:t>
            </a:r>
            <a:b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</a:rPr>
              <a:t>#min sons =  </a:t>
            </a:r>
            <a:r>
              <a:rPr lang="en-US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</a:t>
            </a:r>
            <a:r>
              <a:rPr lang="en-US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</a:rPr>
              <a:t>n/2</a:t>
            </a:r>
            <a:r>
              <a:rPr lang="en-US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 </a:t>
            </a:r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ยกเว้น</a:t>
            </a:r>
            <a:r>
              <a:rPr lang="en-US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 root</a:t>
            </a:r>
            <a:endParaRPr lang="en-US" sz="2000" b="1" dirty="0">
              <a:solidFill>
                <a:srgbClr val="00B050"/>
              </a:solidFill>
              <a:latin typeface="TH SarabunPSK" pitchFamily="34" charset="-34"/>
              <a:cs typeface="TH SarabunPSK" pitchFamily="34" charset="-34"/>
            </a:endParaRPr>
          </a:p>
          <a:p>
            <a:pPr marL="182563" indent="-182563">
              <a:defRPr/>
            </a:pP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EX.</a:t>
            </a:r>
          </a:p>
          <a:p>
            <a:pPr marL="182563" indent="-182563">
              <a:buFont typeface="+mj-lt"/>
              <a:buAutoNum type="arabicPeriod"/>
              <a:defRPr/>
            </a:pP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order 2 : #max sons =2 , #min sons =  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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2/2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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 =  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1</a:t>
            </a:r>
          </a:p>
          <a:p>
            <a:pPr marL="182563" indent="-182563">
              <a:defRPr/>
            </a:pP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	∴ Binary </a:t>
            </a:r>
            <a:r>
              <a:rPr lang="th-TH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ที่เป็น 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(almost) complete binary tree </a:t>
            </a:r>
            <a:r>
              <a:rPr lang="th-TH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จะเป็น 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B-tree</a:t>
            </a:r>
          </a:p>
          <a:p>
            <a:pPr marL="182563" indent="-182563">
              <a:buAutoNum type="arabicPlain" startAt="2"/>
              <a:defRPr/>
            </a:pP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order 5 : #max sons = 5 , #min sons =  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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5/2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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 =  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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2.5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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 = 3</a:t>
            </a:r>
          </a:p>
          <a:p>
            <a:pPr marL="182563" indent="-182563">
              <a:buAutoNum type="arabicPlain" startAt="2"/>
              <a:defRPr/>
            </a:pP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order 201 : #max sons = 201 , #min sons =  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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201/2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  <a:sym typeface="Symbol"/>
              </a:rPr>
              <a:t></a:t>
            </a:r>
            <a:r>
              <a:rPr lang="en-US" sz="2000" b="1" dirty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 = 101</a:t>
            </a:r>
            <a:endParaRPr lang="en-US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51920" y="2924944"/>
            <a:ext cx="4988767" cy="1015663"/>
            <a:chOff x="3851920" y="2924944"/>
            <a:chExt cx="4988767" cy="1015663"/>
          </a:xfrm>
        </p:grpSpPr>
        <p:sp>
          <p:nvSpPr>
            <p:cNvPr id="4" name="Right Arrow 3"/>
            <p:cNvSpPr/>
            <p:nvPr/>
          </p:nvSpPr>
          <p:spPr>
            <a:xfrm>
              <a:off x="3851920" y="3284984"/>
              <a:ext cx="1728192" cy="288032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24128" y="2924944"/>
              <a:ext cx="311655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TH SarabunPSK" pitchFamily="34" charset="-34"/>
                  <a:cs typeface="TH SarabunPSK" pitchFamily="34" charset="-34"/>
                  <a:sym typeface="Symbol"/>
                </a:rPr>
                <a:t>-&gt; </a:t>
              </a:r>
              <a:r>
                <a:rPr lang="th-TH" sz="2000" b="1" dirty="0">
                  <a:solidFill>
                    <a:srgbClr val="00B050"/>
                  </a:solidFill>
                  <a:latin typeface="TH SarabunPSK" pitchFamily="34" charset="-34"/>
                  <a:cs typeface="TH SarabunPSK" pitchFamily="34" charset="-34"/>
                  <a:sym typeface="Symbol"/>
                </a:rPr>
                <a:t>ไม่มี </a:t>
              </a:r>
              <a:r>
                <a:rPr lang="en-US" sz="2000" b="1" dirty="0">
                  <a:solidFill>
                    <a:srgbClr val="00B050"/>
                  </a:solidFill>
                  <a:latin typeface="TH SarabunPSK" pitchFamily="34" charset="-34"/>
                  <a:cs typeface="TH SarabunPSK" pitchFamily="34" charset="-34"/>
                  <a:sym typeface="Symbol"/>
                </a:rPr>
                <a:t>node </a:t>
              </a:r>
              <a:r>
                <a:rPr lang="th-TH" sz="2000" b="1" dirty="0">
                  <a:solidFill>
                    <a:srgbClr val="00B050"/>
                  </a:solidFill>
                  <a:latin typeface="TH SarabunPSK" pitchFamily="34" charset="-34"/>
                  <a:cs typeface="TH SarabunPSK" pitchFamily="34" charset="-34"/>
                  <a:sym typeface="Symbol"/>
                </a:rPr>
                <a:t>ที่เล็กมากๆ </a:t>
              </a:r>
              <a:endParaRPr lang="en-US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  <a:sym typeface="Symbol"/>
              </a:endParaRPr>
            </a:p>
            <a:p>
              <a:r>
                <a:rPr lang="en-US" sz="2000" b="1" dirty="0">
                  <a:solidFill>
                    <a:srgbClr val="00B050"/>
                  </a:solidFill>
                  <a:latin typeface="TH SarabunPSK" pitchFamily="34" charset="-34"/>
                  <a:cs typeface="TH SarabunPSK" pitchFamily="34" charset="-34"/>
                  <a:sym typeface="Symbol"/>
                </a:rPr>
                <a:t>-&gt; </a:t>
              </a:r>
              <a:r>
                <a:rPr lang="th-TH" sz="2000" b="1" dirty="0">
                  <a:solidFill>
                    <a:srgbClr val="00B050"/>
                  </a:solidFill>
                  <a:latin typeface="TH SarabunPSK" pitchFamily="34" charset="-34"/>
                  <a:cs typeface="TH SarabunPSK" pitchFamily="34" charset="-34"/>
                  <a:sym typeface="Symbol"/>
                </a:rPr>
                <a:t>ดังนั้น จำนวน </a:t>
              </a:r>
              <a:r>
                <a:rPr lang="en-US" sz="2000" b="1" dirty="0">
                  <a:solidFill>
                    <a:srgbClr val="00B050"/>
                  </a:solidFill>
                  <a:latin typeface="TH SarabunPSK" pitchFamily="34" charset="-34"/>
                  <a:cs typeface="TH SarabunPSK" pitchFamily="34" charset="-34"/>
                  <a:sym typeface="Symbol"/>
                </a:rPr>
                <a:t>node </a:t>
              </a:r>
              <a:r>
                <a:rPr lang="th-TH" sz="2000" b="1" dirty="0">
                  <a:solidFill>
                    <a:srgbClr val="00B050"/>
                  </a:solidFill>
                  <a:latin typeface="TH SarabunPSK" pitchFamily="34" charset="-34"/>
                  <a:cs typeface="TH SarabunPSK" pitchFamily="34" charset="-34"/>
                  <a:sym typeface="Symbol"/>
                </a:rPr>
                <a:t>ทั้งหมดไม่มากนัก</a:t>
              </a:r>
            </a:p>
            <a:p>
              <a:r>
                <a:rPr lang="en-US" sz="2000" b="1" dirty="0">
                  <a:solidFill>
                    <a:srgbClr val="00B050"/>
                  </a:solidFill>
                  <a:latin typeface="TH SarabunPSK" pitchFamily="34" charset="-34"/>
                  <a:cs typeface="TH SarabunPSK" pitchFamily="34" charset="-34"/>
                  <a:sym typeface="Symbol"/>
                </a:rPr>
                <a:t>-&gt; height </a:t>
              </a:r>
              <a:r>
                <a:rPr lang="th-TH" sz="2000" b="1" dirty="0">
                  <a:solidFill>
                    <a:srgbClr val="00B050"/>
                  </a:solidFill>
                  <a:latin typeface="TH SarabunPSK" pitchFamily="34" charset="-34"/>
                  <a:cs typeface="TH SarabunPSK" pitchFamily="34" charset="-34"/>
                  <a:sym typeface="Symbol"/>
                </a:rPr>
                <a:t>ไม่ยาว</a:t>
              </a:r>
              <a:endParaRPr lang="th-TH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B-Tree </a:t>
            </a:r>
            <a:r>
              <a:rPr lang="en-US" dirty="0">
                <a:solidFill>
                  <a:srgbClr val="C00000"/>
                </a:solidFill>
              </a:rPr>
              <a:t>Variation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4725144"/>
            <a:ext cx="8458200" cy="13542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cs typeface="FreesiaUPC" pitchFamily="34" charset="-34"/>
              </a:rPr>
              <a:t>B-tree -&gt; </a:t>
            </a:r>
            <a:r>
              <a:rPr lang="en-US" sz="1600" dirty="0">
                <a:solidFill>
                  <a:srgbClr val="C00000"/>
                </a:solidFill>
                <a:cs typeface="FreesiaUPC" pitchFamily="34" charset="-34"/>
              </a:rPr>
              <a:t>variations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th-TH" sz="1600" b="0" dirty="0">
                <a:solidFill>
                  <a:srgbClr val="00B0F0"/>
                </a:solidFill>
                <a:cs typeface="FreesiaUPC" pitchFamily="34" charset="-34"/>
              </a:rPr>
              <a:t> </a:t>
            </a:r>
            <a:r>
              <a:rPr lang="en-US" sz="1600" b="0" dirty="0">
                <a:solidFill>
                  <a:srgbClr val="00B0F0"/>
                </a:solidFill>
                <a:cs typeface="FreesiaUPC" pitchFamily="34" charset="-34"/>
              </a:rPr>
              <a:t>internal nodes </a:t>
            </a:r>
            <a:r>
              <a:rPr lang="en-US" sz="1600" b="0" dirty="0">
                <a:cs typeface="FreesiaUPC" pitchFamily="34" charset="-34"/>
              </a:rPr>
              <a:t>: </a:t>
            </a:r>
            <a:r>
              <a:rPr lang="th-TH" sz="1600" b="0" dirty="0">
                <a:cs typeface="FreesiaUPC" pitchFamily="34" charset="-34"/>
              </a:rPr>
              <a:t>เก็บเฉพาะ </a:t>
            </a:r>
            <a:r>
              <a:rPr lang="en-US" sz="1600" b="0" dirty="0">
                <a:cs typeface="FreesiaUPC" pitchFamily="34" charset="-34"/>
              </a:rPr>
              <a:t>key </a:t>
            </a:r>
            <a:r>
              <a:rPr lang="th-TH" sz="1600" b="0" dirty="0">
                <a:cs typeface="FreesiaUPC" pitchFamily="34" charset="-34"/>
              </a:rPr>
              <a:t>เพื่อประหยัดพื้นที่</a:t>
            </a:r>
            <a:r>
              <a:rPr lang="en-US" sz="1600" b="0" dirty="0">
                <a:cs typeface="FreesiaUPC" pitchFamily="34" charset="-34"/>
              </a:rPr>
              <a:t> (</a:t>
            </a:r>
            <a:r>
              <a:rPr lang="th-TH" sz="1600" dirty="0">
                <a:cs typeface="FreesiaUPC" pitchFamily="34" charset="-34"/>
              </a:rPr>
              <a:t>เก็บ </a:t>
            </a:r>
            <a:r>
              <a:rPr lang="en-US" sz="1600" dirty="0">
                <a:cs typeface="FreesiaUPC" pitchFamily="34" charset="-34"/>
              </a:rPr>
              <a:t>data </a:t>
            </a:r>
            <a:r>
              <a:rPr lang="th-TH" sz="1600" dirty="0">
                <a:cs typeface="FreesiaUPC" pitchFamily="34" charset="-34"/>
              </a:rPr>
              <a:t>ได้มากกว่า เก็บทั้ง </a:t>
            </a:r>
            <a:r>
              <a:rPr lang="en-US" sz="1600" dirty="0">
                <a:cs typeface="FreesiaUPC" pitchFamily="34" charset="-34"/>
              </a:rPr>
              <a:t>record</a:t>
            </a:r>
            <a:r>
              <a:rPr lang="en-US" sz="1600" b="0" dirty="0">
                <a:cs typeface="FreesiaUPC" pitchFamily="34" charset="-34"/>
              </a:rPr>
              <a:t>), </a:t>
            </a:r>
            <a:r>
              <a:rPr lang="en-US" sz="1600" b="0" dirty="0">
                <a:solidFill>
                  <a:srgbClr val="00B0F0"/>
                </a:solidFill>
                <a:cs typeface="FreesiaUPC" pitchFamily="34" charset="-34"/>
              </a:rPr>
              <a:t>order </a:t>
            </a:r>
            <a:r>
              <a:rPr lang="th-TH" sz="1600" b="0" dirty="0">
                <a:cs typeface="FreesiaUPC" pitchFamily="34" charset="-34"/>
              </a:rPr>
              <a:t>กำหนดจำนวนลูก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600" b="0" dirty="0">
                <a:cs typeface="FreesiaUPC" pitchFamily="34" charset="-34"/>
              </a:rPr>
              <a:t> </a:t>
            </a:r>
            <a:r>
              <a:rPr lang="en-US" sz="1600" b="0" dirty="0">
                <a:solidFill>
                  <a:srgbClr val="00B050"/>
                </a:solidFill>
                <a:cs typeface="FreesiaUPC" pitchFamily="34" charset="-34"/>
              </a:rPr>
              <a:t>external nodes </a:t>
            </a:r>
            <a:r>
              <a:rPr lang="en-US" sz="1600" b="0" dirty="0">
                <a:cs typeface="FreesiaUPC" pitchFamily="34" charset="-34"/>
              </a:rPr>
              <a:t>: </a:t>
            </a:r>
            <a:r>
              <a:rPr lang="th-TH" sz="1600" b="0" dirty="0">
                <a:cs typeface="FreesiaUPC" pitchFamily="34" charset="-34"/>
              </a:rPr>
              <a:t>เก็บ </a:t>
            </a:r>
            <a:r>
              <a:rPr lang="en-US" sz="1600" b="0" dirty="0">
                <a:cs typeface="FreesiaUPC" pitchFamily="34" charset="-34"/>
              </a:rPr>
              <a:t>data </a:t>
            </a:r>
            <a:r>
              <a:rPr lang="th-TH" sz="1600" b="0" dirty="0">
                <a:cs typeface="FreesiaUPC" pitchFamily="34" charset="-34"/>
              </a:rPr>
              <a:t>ทั้ง </a:t>
            </a:r>
            <a:r>
              <a:rPr lang="en-US" sz="1600" b="0" dirty="0">
                <a:cs typeface="FreesiaUPC" pitchFamily="34" charset="-34"/>
              </a:rPr>
              <a:t>record</a:t>
            </a:r>
            <a:br>
              <a:rPr lang="en-US" sz="1600" b="0" dirty="0">
                <a:cs typeface="FreesiaUPC" pitchFamily="34" charset="-34"/>
              </a:rPr>
            </a:br>
            <a:r>
              <a:rPr lang="en-US" sz="1600" b="0" dirty="0">
                <a:cs typeface="FreesiaUPC" pitchFamily="34" charset="-34"/>
              </a:rPr>
              <a:t>            </a:t>
            </a:r>
            <a:r>
              <a:rPr lang="th-TH" sz="1600" dirty="0">
                <a:cs typeface="FreesiaUPC" pitchFamily="34" charset="-34"/>
              </a:rPr>
              <a:t>ค่า</a:t>
            </a:r>
            <a:r>
              <a:rPr lang="en-US" sz="1600" dirty="0">
                <a:cs typeface="FreesiaUPC" pitchFamily="34" charset="-34"/>
              </a:rPr>
              <a:t> </a:t>
            </a:r>
            <a:r>
              <a:rPr lang="en-US" sz="1600" b="0" dirty="0">
                <a:solidFill>
                  <a:srgbClr val="00B050"/>
                </a:solidFill>
                <a:cs typeface="FreesiaUPC" pitchFamily="34" charset="-34"/>
              </a:rPr>
              <a:t>L</a:t>
            </a:r>
            <a:r>
              <a:rPr lang="en-US" sz="1600" b="0" dirty="0">
                <a:cs typeface="FreesiaUPC" pitchFamily="34" charset="-34"/>
              </a:rPr>
              <a:t> </a:t>
            </a:r>
            <a:r>
              <a:rPr lang="th-TH" sz="1600" b="0" dirty="0">
                <a:cs typeface="FreesiaUPC" pitchFamily="34" charset="-34"/>
              </a:rPr>
              <a:t>กำหนดจำนวน </a:t>
            </a:r>
            <a:r>
              <a:rPr lang="en-US" sz="1600" b="0" dirty="0">
                <a:cs typeface="FreesiaUPC" pitchFamily="34" charset="-34"/>
              </a:rPr>
              <a:t>record/node </a:t>
            </a:r>
            <a:r>
              <a:rPr lang="th-TH" sz="1600" b="0" dirty="0">
                <a:solidFill>
                  <a:srgbClr val="00B050"/>
                </a:solidFill>
                <a:cs typeface="FreesiaUPC" pitchFamily="34" charset="-34"/>
              </a:rPr>
              <a:t>ของ </a:t>
            </a:r>
            <a:r>
              <a:rPr lang="en-US" sz="1600" b="0" dirty="0">
                <a:solidFill>
                  <a:srgbClr val="00B050"/>
                </a:solidFill>
                <a:cs typeface="FreesiaUPC" pitchFamily="34" charset="-34"/>
              </a:rPr>
              <a:t>leaf</a:t>
            </a:r>
          </a:p>
          <a:p>
            <a:pPr>
              <a:defRPr/>
            </a:pPr>
            <a:r>
              <a:rPr lang="th-TH" sz="1600" b="0" dirty="0">
                <a:cs typeface="FreesiaUPC" pitchFamily="34" charset="-34"/>
              </a:rPr>
              <a:t>  ถ้า </a:t>
            </a:r>
            <a:r>
              <a:rPr lang="en-US" sz="1600" b="0" dirty="0">
                <a:solidFill>
                  <a:srgbClr val="00B050"/>
                </a:solidFill>
                <a:cs typeface="FreesiaUPC" pitchFamily="34" charset="-34"/>
              </a:rPr>
              <a:t>L = 5</a:t>
            </a:r>
            <a:r>
              <a:rPr lang="th-TH" sz="1600" b="0" dirty="0">
                <a:solidFill>
                  <a:srgbClr val="00B050"/>
                </a:solidFill>
                <a:cs typeface="FreesiaUPC" pitchFamily="34" charset="-34"/>
              </a:rPr>
              <a:t> </a:t>
            </a:r>
            <a:r>
              <a:rPr lang="en-US" sz="1600" b="0" dirty="0">
                <a:cs typeface="FreesiaUPC" pitchFamily="34" charset="-34"/>
              </a:rPr>
              <a:t>: 	</a:t>
            </a:r>
            <a:r>
              <a:rPr lang="en-US" sz="1600" b="0" dirty="0">
                <a:solidFill>
                  <a:schemeClr val="tx2">
                    <a:lumMod val="50000"/>
                  </a:schemeClr>
                </a:solidFill>
                <a:cs typeface="FreesiaUPC" pitchFamily="34" charset="-34"/>
              </a:rPr>
              <a:t>#max data = 5, #min data </a:t>
            </a:r>
            <a:r>
              <a:rPr lang="en-US" sz="1600" b="0" dirty="0">
                <a:cs typeface="FreesiaUPC" pitchFamily="34" charset="-34"/>
              </a:rPr>
              <a:t>=  </a:t>
            </a:r>
            <a:r>
              <a:rPr lang="en-US" sz="1600" b="0" dirty="0">
                <a:cs typeface="FreesiaUPC" pitchFamily="34" charset="-34"/>
                <a:sym typeface="Symbol"/>
              </a:rPr>
              <a:t></a:t>
            </a:r>
            <a:r>
              <a:rPr lang="en-US" sz="1600" b="0" dirty="0">
                <a:cs typeface="FreesiaUPC" pitchFamily="34" charset="-34"/>
              </a:rPr>
              <a:t>5/2</a:t>
            </a:r>
            <a:r>
              <a:rPr lang="en-US" sz="1600" b="0" dirty="0">
                <a:cs typeface="FreesiaUPC" pitchFamily="34" charset="-34"/>
                <a:sym typeface="Symbol"/>
              </a:rPr>
              <a:t></a:t>
            </a:r>
            <a:r>
              <a:rPr lang="en-US" sz="1600" b="0" dirty="0">
                <a:cs typeface="FreesiaUPC" pitchFamily="34" charset="-34"/>
              </a:rPr>
              <a:t> =  </a:t>
            </a:r>
            <a:r>
              <a:rPr lang="en-US" sz="1600" b="0" dirty="0">
                <a:cs typeface="FreesiaUPC" pitchFamily="34" charset="-34"/>
                <a:sym typeface="Symbol"/>
              </a:rPr>
              <a:t></a:t>
            </a:r>
            <a:r>
              <a:rPr lang="en-US" sz="1600" b="0" dirty="0">
                <a:cs typeface="FreesiaUPC" pitchFamily="34" charset="-34"/>
              </a:rPr>
              <a:t>2.5</a:t>
            </a:r>
            <a:r>
              <a:rPr lang="en-US" sz="1600" b="0" dirty="0">
                <a:cs typeface="FreesiaUPC" pitchFamily="34" charset="-34"/>
                <a:sym typeface="Symbol"/>
              </a:rPr>
              <a:t></a:t>
            </a:r>
            <a:r>
              <a:rPr lang="en-US" sz="1600" b="0" dirty="0">
                <a:cs typeface="FreesiaUPC" pitchFamily="34" charset="-34"/>
              </a:rPr>
              <a:t> </a:t>
            </a:r>
            <a:r>
              <a:rPr lang="en-US" sz="1600" b="0" dirty="0">
                <a:solidFill>
                  <a:schemeClr val="tx2">
                    <a:lumMod val="50000"/>
                  </a:schemeClr>
                </a:solidFill>
                <a:cs typeface="FreesiaUPC" pitchFamily="34" charset="-34"/>
              </a:rPr>
              <a:t>= 3</a:t>
            </a:r>
          </a:p>
        </p:txBody>
      </p:sp>
      <p:sp>
        <p:nvSpPr>
          <p:cNvPr id="4" name="Right Brace 8"/>
          <p:cNvSpPr>
            <a:spLocks/>
          </p:cNvSpPr>
          <p:nvPr/>
        </p:nvSpPr>
        <p:spPr bwMode="auto">
          <a:xfrm>
            <a:off x="5292080" y="3933056"/>
            <a:ext cx="144016" cy="576064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5508104" y="4149079"/>
            <a:ext cx="2160240" cy="864096"/>
            <a:chOff x="8229600" y="2514600"/>
            <a:chExt cx="1885355" cy="1015031"/>
          </a:xfrm>
        </p:grpSpPr>
        <p:sp>
          <p:nvSpPr>
            <p:cNvPr id="6" name="Freeform 7"/>
            <p:cNvSpPr>
              <a:spLocks noChangeArrowheads="1"/>
            </p:cNvSpPr>
            <p:nvPr/>
          </p:nvSpPr>
          <p:spPr bwMode="auto">
            <a:xfrm>
              <a:off x="8229600" y="2590800"/>
              <a:ext cx="1885355" cy="938831"/>
            </a:xfrm>
            <a:custGeom>
              <a:avLst/>
              <a:gdLst>
                <a:gd name="T0" fmla="*/ 332509 w 595746"/>
                <a:gd name="T1" fmla="*/ 1094509 h 1094509"/>
                <a:gd name="T2" fmla="*/ 540328 w 595746"/>
                <a:gd name="T3" fmla="*/ 360219 h 1094509"/>
                <a:gd name="T4" fmla="*/ 0 w 595746"/>
                <a:gd name="T5" fmla="*/ 0 h 1094509"/>
                <a:gd name="T6" fmla="*/ 0 60000 65536"/>
                <a:gd name="T7" fmla="*/ 0 60000 65536"/>
                <a:gd name="T8" fmla="*/ 0 60000 65536"/>
                <a:gd name="T9" fmla="*/ 0 w 595746"/>
                <a:gd name="T10" fmla="*/ 0 h 1094509"/>
                <a:gd name="T11" fmla="*/ 595746 w 595746"/>
                <a:gd name="T12" fmla="*/ 1094509 h 10945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95746" h="1094509">
                  <a:moveTo>
                    <a:pt x="332509" y="1094509"/>
                  </a:moveTo>
                  <a:cubicBezTo>
                    <a:pt x="464127" y="818573"/>
                    <a:pt x="595746" y="542637"/>
                    <a:pt x="540328" y="360219"/>
                  </a:cubicBezTo>
                  <a:cubicBezTo>
                    <a:pt x="484910" y="177801"/>
                    <a:pt x="242455" y="88900"/>
                    <a:pt x="0" y="0"/>
                  </a:cubicBezTo>
                </a:path>
              </a:pathLst>
            </a:custGeom>
            <a:noFill/>
            <a:ln w="38100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cxnSp>
          <p:nvCxnSpPr>
            <p:cNvPr id="7" name="Straight Connector 14"/>
            <p:cNvCxnSpPr>
              <a:cxnSpLocks noChangeShapeType="1"/>
              <a:endCxn id="6" idx="2"/>
            </p:cNvCxnSpPr>
            <p:nvPr/>
          </p:nvCxnSpPr>
          <p:spPr bwMode="auto">
            <a:xfrm flipH="1" flipV="1">
              <a:off x="8229600" y="2590801"/>
              <a:ext cx="76200" cy="152400"/>
            </a:xfrm>
            <a:prstGeom prst="line">
              <a:avLst/>
            </a:prstGeom>
            <a:noFill/>
            <a:ln w="38100" algn="ctr">
              <a:solidFill>
                <a:srgbClr val="00B0F0"/>
              </a:solidFill>
              <a:round/>
              <a:headEnd/>
              <a:tailEnd/>
            </a:ln>
          </p:spPr>
        </p:cxnSp>
        <p:cxnSp>
          <p:nvCxnSpPr>
            <p:cNvPr id="8" name="Straight Connector 15"/>
            <p:cNvCxnSpPr>
              <a:cxnSpLocks noChangeShapeType="1"/>
            </p:cNvCxnSpPr>
            <p:nvPr/>
          </p:nvCxnSpPr>
          <p:spPr bwMode="auto">
            <a:xfrm flipV="1">
              <a:off x="8229600" y="2514600"/>
              <a:ext cx="152400" cy="76200"/>
            </a:xfrm>
            <a:prstGeom prst="line">
              <a:avLst/>
            </a:prstGeom>
            <a:noFill/>
            <a:ln w="38100" algn="ctr">
              <a:solidFill>
                <a:srgbClr val="00B0F0"/>
              </a:solidFill>
              <a:round/>
              <a:headEnd/>
              <a:tailEnd/>
            </a:ln>
          </p:spPr>
        </p:cxn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827413"/>
            <a:ext cx="8412191" cy="3100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95536" y="3966155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FF0000"/>
                </a:solidFill>
                <a:cs typeface="FreesiaUPC" pitchFamily="34" charset="-34"/>
              </a:rPr>
              <a:t>order 5  </a:t>
            </a:r>
            <a:r>
              <a:rPr lang="en-US" sz="1600" dirty="0">
                <a:solidFill>
                  <a:srgbClr val="0000FF"/>
                </a:solidFill>
                <a:cs typeface="FreesiaUPC" pitchFamily="34" charset="-34"/>
              </a:rPr>
              <a:t>#max son = 5, #max keys = 4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th-TH" sz="1600" dirty="0">
                <a:solidFill>
                  <a:srgbClr val="0000FF"/>
                </a:solidFill>
                <a:cs typeface="FreesiaUPC" pitchFamily="34" charset="-34"/>
              </a:rPr>
              <a:t> </a:t>
            </a:r>
            <a:r>
              <a:rPr lang="en-US" sz="1600" dirty="0">
                <a:solidFill>
                  <a:srgbClr val="0000FF"/>
                </a:solidFill>
                <a:cs typeface="FreesiaUPC" pitchFamily="34" charset="-34"/>
              </a:rPr>
              <a:t>Half Full #min sons =  </a:t>
            </a:r>
            <a:r>
              <a:rPr lang="en-US" sz="1600" dirty="0">
                <a:solidFill>
                  <a:srgbClr val="0000FF"/>
                </a:solidFill>
                <a:cs typeface="FreesiaUPC" pitchFamily="34" charset="-34"/>
                <a:sym typeface="Symbol"/>
              </a:rPr>
              <a:t></a:t>
            </a:r>
            <a:r>
              <a:rPr lang="en-US" sz="1600" dirty="0">
                <a:solidFill>
                  <a:srgbClr val="0000FF"/>
                </a:solidFill>
                <a:cs typeface="FreesiaUPC" pitchFamily="34" charset="-34"/>
              </a:rPr>
              <a:t>5/2</a:t>
            </a:r>
            <a:r>
              <a:rPr lang="en-US" sz="1600" dirty="0">
                <a:solidFill>
                  <a:srgbClr val="0000FF"/>
                </a:solidFill>
                <a:cs typeface="FreesiaUPC" pitchFamily="34" charset="-34"/>
                <a:sym typeface="Symbol"/>
              </a:rPr>
              <a:t></a:t>
            </a:r>
            <a:r>
              <a:rPr lang="en-US" sz="1600" dirty="0">
                <a:solidFill>
                  <a:srgbClr val="0000FF"/>
                </a:solidFill>
                <a:cs typeface="FreesiaUPC" pitchFamily="34" charset="-34"/>
              </a:rPr>
              <a:t> =  </a:t>
            </a:r>
            <a:r>
              <a:rPr lang="en-US" sz="1600" dirty="0">
                <a:solidFill>
                  <a:srgbClr val="0000FF"/>
                </a:solidFill>
                <a:cs typeface="FreesiaUPC" pitchFamily="34" charset="-34"/>
                <a:sym typeface="Symbol"/>
              </a:rPr>
              <a:t></a:t>
            </a:r>
            <a:r>
              <a:rPr lang="en-US" sz="1600" dirty="0">
                <a:solidFill>
                  <a:srgbClr val="0000FF"/>
                </a:solidFill>
                <a:cs typeface="FreesiaUPC" pitchFamily="34" charset="-34"/>
              </a:rPr>
              <a:t>2.5</a:t>
            </a:r>
            <a:r>
              <a:rPr lang="en-US" sz="1600" dirty="0">
                <a:solidFill>
                  <a:srgbClr val="0000FF"/>
                </a:solidFill>
                <a:cs typeface="FreesiaUPC" pitchFamily="34" charset="-34"/>
                <a:sym typeface="Symbol"/>
              </a:rPr>
              <a:t></a:t>
            </a:r>
            <a:r>
              <a:rPr lang="en-US" sz="1600" dirty="0">
                <a:solidFill>
                  <a:srgbClr val="0000FF"/>
                </a:solidFill>
                <a:cs typeface="FreesiaUPC" pitchFamily="34" charset="-34"/>
              </a:rPr>
              <a:t> = 3 </a:t>
            </a:r>
            <a:r>
              <a:rPr lang="th-TH" sz="1600" dirty="0">
                <a:solidFill>
                  <a:srgbClr val="C00000"/>
                </a:solidFill>
                <a:cs typeface="FreesiaUPC" pitchFamily="34" charset="-34"/>
              </a:rPr>
              <a:t>(ยกเว้น </a:t>
            </a:r>
            <a:r>
              <a:rPr lang="en-US" sz="1600" dirty="0">
                <a:solidFill>
                  <a:srgbClr val="C00000"/>
                </a:solidFill>
                <a:cs typeface="FreesiaUPC" pitchFamily="34" charset="-34"/>
              </a:rPr>
              <a:t>root node)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Why Balanced Tree ?</a:t>
            </a:r>
            <a:endParaRPr lang="th-TH" dirty="0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304800" y="1066800"/>
            <a:ext cx="7553348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Comic Sans MS" pitchFamily="66" charset="0"/>
              </a:rPr>
              <a:t>Tree Efficiency 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(searching, inserting, deleting,...)</a:t>
            </a:r>
            <a:r>
              <a:rPr lang="en-US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→</a:t>
            </a:r>
            <a:r>
              <a:rPr lang="en-US" dirty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O(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Height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)</a:t>
            </a:r>
          </a:p>
        </p:txBody>
      </p:sp>
      <p:grpSp>
        <p:nvGrpSpPr>
          <p:cNvPr id="3" name="Group 201"/>
          <p:cNvGrpSpPr>
            <a:grpSpLocks/>
          </p:cNvGrpSpPr>
          <p:nvPr/>
        </p:nvGrpSpPr>
        <p:grpSpPr bwMode="auto">
          <a:xfrm>
            <a:off x="35496" y="3284984"/>
            <a:ext cx="9108504" cy="1027672"/>
            <a:chOff x="304800" y="3068926"/>
            <a:chExt cx="8659140" cy="1028291"/>
          </a:xfrm>
        </p:grpSpPr>
        <p:sp>
          <p:nvSpPr>
            <p:cNvPr id="57" name="Rectangle 56"/>
            <p:cNvSpPr/>
            <p:nvPr/>
          </p:nvSpPr>
          <p:spPr>
            <a:xfrm>
              <a:off x="304800" y="3124200"/>
              <a:ext cx="8659140" cy="831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1600" dirty="0">
                  <a:solidFill>
                    <a:srgbClr val="00924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Binary  Search Tree :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16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(Perfect) Balanced Tree                                                                                           </a:t>
              </a:r>
              <a:r>
                <a:rPr lang="en-US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O(log</a:t>
              </a:r>
              <a:r>
                <a:rPr lang="en-US" sz="1600" baseline="-250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2</a:t>
              </a:r>
              <a:r>
                <a:rPr lang="en-US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n)</a:t>
              </a:r>
              <a:endPara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          </a:t>
              </a:r>
              <a:r>
                <a:rPr lang="en-US" sz="1600" dirty="0">
                  <a:solidFill>
                    <a:srgbClr val="0070C0"/>
                  </a:solidFill>
                  <a:latin typeface="Comic Sans MS" pitchFamily="66" charset="0"/>
                </a:rPr>
                <a:t>Every </a:t>
              </a:r>
              <a:r>
                <a:rPr lang="en-US" sz="1600" dirty="0">
                  <a:latin typeface="Comic Sans MS" pitchFamily="66" charset="0"/>
                </a:rPr>
                <a:t>leaf </a:t>
              </a:r>
              <a:r>
                <a:rPr lang="en-US" sz="1600" dirty="0">
                  <a:solidFill>
                    <a:srgbClr val="0070C0"/>
                  </a:solidFill>
                  <a:latin typeface="Comic Sans MS" pitchFamily="66" charset="0"/>
                </a:rPr>
                <a:t>is at the </a:t>
              </a:r>
              <a:r>
                <a:rPr lang="en-US" sz="1600" dirty="0">
                  <a:latin typeface="Comic Sans MS" pitchFamily="66" charset="0"/>
                </a:rPr>
                <a:t>same level</a:t>
              </a:r>
              <a:r>
                <a:rPr lang="en-US" sz="1600" dirty="0">
                  <a:solidFill>
                    <a:srgbClr val="0070C0"/>
                  </a:solidFill>
                  <a:latin typeface="Comic Sans MS" pitchFamily="66" charset="0"/>
                </a:rPr>
                <a:t>  (very rear case) </a:t>
              </a:r>
            </a:p>
          </p:txBody>
        </p:sp>
        <p:grpSp>
          <p:nvGrpSpPr>
            <p:cNvPr id="4" name="Group 36"/>
            <p:cNvGrpSpPr>
              <a:grpSpLocks/>
            </p:cNvGrpSpPr>
            <p:nvPr/>
          </p:nvGrpSpPr>
          <p:grpSpPr bwMode="auto">
            <a:xfrm>
              <a:off x="5165142" y="3068926"/>
              <a:ext cx="2666460" cy="1028291"/>
              <a:chOff x="-321257" y="1974325"/>
              <a:chExt cx="2666460" cy="1028291"/>
            </a:xfrm>
          </p:grpSpPr>
          <p:pic>
            <p:nvPicPr>
              <p:cNvPr id="49283" name="Picture 2" descr="https://encrypted-tbn0.gstatic.com/images?q=tbn:ANd9GcRN2lebK2ryfS0Cnk3gw0IlKwbcyYvg3E_BkK69wXPMrMypXIts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-321257" y="1974325"/>
                <a:ext cx="2666460" cy="846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9284" name="Rectangle 40"/>
              <p:cNvSpPr>
                <a:spLocks noChangeArrowheads="1"/>
              </p:cNvSpPr>
              <p:nvPr/>
            </p:nvSpPr>
            <p:spPr bwMode="auto">
              <a:xfrm>
                <a:off x="21021" y="2694839"/>
                <a:ext cx="219057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Balanced Binary Search Tree</a:t>
                </a:r>
              </a:p>
            </p:txBody>
          </p:sp>
        </p:grpSp>
      </p:grpSp>
      <p:grpSp>
        <p:nvGrpSpPr>
          <p:cNvPr id="5" name="Group 199"/>
          <p:cNvGrpSpPr>
            <a:grpSpLocks/>
          </p:cNvGrpSpPr>
          <p:nvPr/>
        </p:nvGrpSpPr>
        <p:grpSpPr bwMode="auto">
          <a:xfrm>
            <a:off x="35496" y="1600200"/>
            <a:ext cx="8856984" cy="1646238"/>
            <a:chOff x="304800" y="1600200"/>
            <a:chExt cx="8267728" cy="1646238"/>
          </a:xfrm>
        </p:grpSpPr>
        <p:sp>
          <p:nvSpPr>
            <p:cNvPr id="9" name="Text Box 22"/>
            <p:cNvSpPr txBox="1">
              <a:spLocks noChangeArrowheads="1"/>
            </p:cNvSpPr>
            <p:nvPr/>
          </p:nvSpPr>
          <p:spPr bwMode="auto">
            <a:xfrm>
              <a:off x="304800" y="1828800"/>
              <a:ext cx="327660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1600" dirty="0">
                  <a:solidFill>
                    <a:srgbClr val="00924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Binary  Search Tree :</a:t>
              </a:r>
              <a:endParaRPr lang="en-US" sz="1600" dirty="0">
                <a:solidFill>
                  <a:srgbClr val="99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en-US" sz="14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sometimes turn degenerated</a:t>
              </a:r>
            </a:p>
          </p:txBody>
        </p:sp>
        <p:grpSp>
          <p:nvGrpSpPr>
            <p:cNvPr id="6" name="Group 118"/>
            <p:cNvGrpSpPr>
              <a:grpSpLocks/>
            </p:cNvGrpSpPr>
            <p:nvPr/>
          </p:nvGrpSpPr>
          <p:grpSpPr bwMode="auto">
            <a:xfrm>
              <a:off x="3505200" y="1752600"/>
              <a:ext cx="838200" cy="1093788"/>
              <a:chOff x="5367790" y="2133600"/>
              <a:chExt cx="838313" cy="109378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5825052" y="3048000"/>
                <a:ext cx="179412" cy="17938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6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520211" y="2724150"/>
                <a:ext cx="179412" cy="17938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3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367790" y="2438400"/>
                <a:ext cx="180999" cy="17938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1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628175" y="2133600"/>
                <a:ext cx="180999" cy="17938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4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cxnSp>
            <p:nvCxnSpPr>
              <p:cNvPr id="46" name="Straight Connector 45"/>
              <p:cNvCxnSpPr>
                <a:stCxn id="52" idx="0"/>
                <a:endCxn id="42" idx="4"/>
              </p:cNvCxnSpPr>
              <p:nvPr/>
            </p:nvCxnSpPr>
            <p:spPr>
              <a:xfrm rot="5400000" flipH="1" flipV="1">
                <a:off x="5490848" y="2929725"/>
                <a:ext cx="144462" cy="92087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48" name="Straight Connector 47"/>
              <p:cNvCxnSpPr>
                <a:stCxn id="38" idx="0"/>
                <a:endCxn id="53" idx="3"/>
              </p:cNvCxnSpPr>
              <p:nvPr/>
            </p:nvCxnSpPr>
            <p:spPr>
              <a:xfrm rot="5400000" flipH="1" flipV="1">
                <a:off x="5898892" y="2893210"/>
                <a:ext cx="169862" cy="139719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49" name="Straight Connector 48"/>
              <p:cNvCxnSpPr>
                <a:stCxn id="43" idx="5"/>
                <a:endCxn id="42" idx="0"/>
              </p:cNvCxnSpPr>
              <p:nvPr/>
            </p:nvCxnSpPr>
            <p:spPr>
              <a:xfrm rot="16200000" flipH="1">
                <a:off x="5498786" y="2613813"/>
                <a:ext cx="133350" cy="8732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50" name="Straight Connector 49"/>
              <p:cNvCxnSpPr>
                <a:stCxn id="43" idx="0"/>
                <a:endCxn id="44" idx="3"/>
              </p:cNvCxnSpPr>
              <p:nvPr/>
            </p:nvCxnSpPr>
            <p:spPr>
              <a:xfrm rot="5400000" flipH="1" flipV="1">
                <a:off x="5480528" y="2263762"/>
                <a:ext cx="152400" cy="196877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51" name="Straight Connector 50"/>
              <p:cNvCxnSpPr>
                <a:stCxn id="44" idx="5"/>
                <a:endCxn id="54" idx="0"/>
              </p:cNvCxnSpPr>
              <p:nvPr/>
            </p:nvCxnSpPr>
            <p:spPr>
              <a:xfrm rot="16200000" flipH="1">
                <a:off x="5798865" y="2269318"/>
                <a:ext cx="152400" cy="185762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428123" y="3048000"/>
                <a:ext cx="179412" cy="17938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2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026692" y="2724150"/>
                <a:ext cx="179411" cy="17938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7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879034" y="2438400"/>
                <a:ext cx="179412" cy="17938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5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cxnSp>
            <p:nvCxnSpPr>
              <p:cNvPr id="56" name="Straight Connector 55"/>
              <p:cNvCxnSpPr>
                <a:stCxn id="54" idx="5"/>
                <a:endCxn id="53" idx="0"/>
              </p:cNvCxnSpPr>
              <p:nvPr/>
            </p:nvCxnSpPr>
            <p:spPr>
              <a:xfrm rot="16200000" flipH="1">
                <a:off x="6006854" y="2615400"/>
                <a:ext cx="133350" cy="84149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</p:grpSp>
        <p:sp>
          <p:nvSpPr>
            <p:cNvPr id="61" name="Text Box 22"/>
            <p:cNvSpPr txBox="1">
              <a:spLocks noChangeArrowheads="1"/>
            </p:cNvSpPr>
            <p:nvPr/>
          </p:nvSpPr>
          <p:spPr bwMode="auto">
            <a:xfrm>
              <a:off x="5791200" y="1828800"/>
              <a:ext cx="278132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Linear</a:t>
              </a:r>
              <a:r>
                <a:rPr lang="en-US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 </a:t>
              </a:r>
              <a:r>
                <a:rPr lang="en-US" sz="16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Linked list or near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Linear</a:t>
              </a:r>
              <a:r>
                <a:rPr lang="en-US" sz="16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 Search          </a:t>
              </a:r>
              <a:r>
                <a:rPr lang="en-US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O(n)</a:t>
              </a:r>
              <a:endParaRPr lang="th-TH" sz="1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endParaRPr>
            </a:p>
          </p:txBody>
        </p:sp>
        <p:grpSp>
          <p:nvGrpSpPr>
            <p:cNvPr id="7" name="Group 72"/>
            <p:cNvGrpSpPr>
              <a:grpSpLocks/>
            </p:cNvGrpSpPr>
            <p:nvPr/>
          </p:nvGrpSpPr>
          <p:grpSpPr bwMode="auto">
            <a:xfrm>
              <a:off x="5105400" y="1600200"/>
              <a:ext cx="531813" cy="1646238"/>
              <a:chOff x="3689350" y="2971800"/>
              <a:chExt cx="531195" cy="1646785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3885971" y="3668945"/>
                <a:ext cx="179180" cy="17944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6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3689350" y="2971800"/>
                <a:ext cx="180765" cy="17944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1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cxnSp>
            <p:nvCxnSpPr>
              <p:cNvPr id="55" name="Straight Connector 54"/>
              <p:cNvCxnSpPr>
                <a:stCxn id="39" idx="0"/>
                <a:endCxn id="63" idx="3"/>
              </p:cNvCxnSpPr>
              <p:nvPr/>
            </p:nvCxnSpPr>
            <p:spPr bwMode="auto">
              <a:xfrm flipV="1">
                <a:off x="3976354" y="3583191"/>
                <a:ext cx="90382" cy="85753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60" name="Straight Connector 59"/>
              <p:cNvCxnSpPr>
                <a:stCxn id="45" idx="5"/>
                <a:endCxn id="64" idx="0"/>
              </p:cNvCxnSpPr>
              <p:nvPr/>
            </p:nvCxnSpPr>
            <p:spPr bwMode="auto">
              <a:xfrm>
                <a:off x="3843159" y="3124251"/>
                <a:ext cx="139538" cy="57169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sp>
            <p:nvSpPr>
              <p:cNvPr id="63" name="Oval 62"/>
              <p:cNvSpPr/>
              <p:nvPr/>
            </p:nvSpPr>
            <p:spPr bwMode="auto">
              <a:xfrm>
                <a:off x="4041365" y="3430740"/>
                <a:ext cx="179180" cy="17944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7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 bwMode="auto">
              <a:xfrm>
                <a:off x="3893900" y="3181420"/>
                <a:ext cx="179179" cy="17944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2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cxnSp>
            <p:nvCxnSpPr>
              <p:cNvPr id="65" name="Straight Connector 64"/>
              <p:cNvCxnSpPr>
                <a:stCxn id="64" idx="5"/>
                <a:endCxn id="63" idx="0"/>
              </p:cNvCxnSpPr>
              <p:nvPr/>
            </p:nvCxnSpPr>
            <p:spPr bwMode="auto">
              <a:xfrm>
                <a:off x="4046123" y="3335459"/>
                <a:ext cx="84039" cy="95282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sp>
            <p:nvSpPr>
              <p:cNvPr id="66" name="Oval 65"/>
              <p:cNvSpPr/>
              <p:nvPr/>
            </p:nvSpPr>
            <p:spPr bwMode="auto">
              <a:xfrm>
                <a:off x="3859016" y="4154881"/>
                <a:ext cx="179179" cy="17944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5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3706793" y="3908736"/>
                <a:ext cx="180765" cy="17944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3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  <p:cxnSp>
            <p:nvCxnSpPr>
              <p:cNvPr id="68" name="Straight Connector 67"/>
              <p:cNvCxnSpPr>
                <a:stCxn id="71" idx="0"/>
                <a:endCxn id="66" idx="4"/>
              </p:cNvCxnSpPr>
              <p:nvPr/>
            </p:nvCxnSpPr>
            <p:spPr bwMode="auto">
              <a:xfrm flipV="1">
                <a:off x="3857429" y="4334328"/>
                <a:ext cx="91968" cy="104810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69" name="Straight Connector 68"/>
              <p:cNvCxnSpPr>
                <a:stCxn id="67" idx="5"/>
                <a:endCxn id="66" idx="0"/>
              </p:cNvCxnSpPr>
              <p:nvPr/>
            </p:nvCxnSpPr>
            <p:spPr bwMode="auto">
              <a:xfrm>
                <a:off x="3860601" y="4062775"/>
                <a:ext cx="88797" cy="92106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70" name="Straight Connector 69"/>
              <p:cNvCxnSpPr>
                <a:stCxn id="67" idx="0"/>
                <a:endCxn id="39" idx="3"/>
              </p:cNvCxnSpPr>
              <p:nvPr/>
            </p:nvCxnSpPr>
            <p:spPr bwMode="auto">
              <a:xfrm flipV="1">
                <a:off x="3797175" y="3821395"/>
                <a:ext cx="115753" cy="87341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sp>
            <p:nvSpPr>
              <p:cNvPr id="71" name="Oval 70"/>
              <p:cNvSpPr/>
              <p:nvPr/>
            </p:nvSpPr>
            <p:spPr bwMode="auto">
              <a:xfrm>
                <a:off x="3767048" y="4439137"/>
                <a:ext cx="179179" cy="17944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200" b="1" dirty="0">
                    <a:latin typeface="Comic Sans MS" pitchFamily="66" charset="0"/>
                  </a:rPr>
                  <a:t>4</a:t>
                </a:r>
                <a:endParaRPr lang="th-TH" sz="1200" b="1" dirty="0">
                  <a:latin typeface="Comic Sans MS" pitchFamily="66" charset="0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4572000" y="2057400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→</a:t>
              </a:r>
              <a:endParaRPr lang="th-TH" dirty="0">
                <a:latin typeface="Comic Sans MS" pitchFamily="66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0" y="4895582"/>
            <a:ext cx="8913270" cy="1413738"/>
            <a:chOff x="0" y="4895582"/>
            <a:chExt cx="8913270" cy="1413738"/>
          </a:xfrm>
        </p:grpSpPr>
        <p:grpSp>
          <p:nvGrpSpPr>
            <p:cNvPr id="17" name="Group 176"/>
            <p:cNvGrpSpPr>
              <a:grpSpLocks/>
            </p:cNvGrpSpPr>
            <p:nvPr/>
          </p:nvGrpSpPr>
          <p:grpSpPr bwMode="auto">
            <a:xfrm>
              <a:off x="6300192" y="4895582"/>
              <a:ext cx="1152128" cy="1413738"/>
              <a:chOff x="3430638" y="3429000"/>
              <a:chExt cx="1152128" cy="1413738"/>
            </a:xfrm>
          </p:grpSpPr>
          <p:grpSp>
            <p:nvGrpSpPr>
              <p:cNvPr id="18" name="Group 275"/>
              <p:cNvGrpSpPr>
                <a:grpSpLocks/>
              </p:cNvGrpSpPr>
              <p:nvPr/>
            </p:nvGrpSpPr>
            <p:grpSpPr bwMode="auto">
              <a:xfrm>
                <a:off x="3502646" y="3429000"/>
                <a:ext cx="984672" cy="1285875"/>
                <a:chOff x="3502646" y="3429000"/>
                <a:chExt cx="984672" cy="1285875"/>
              </a:xfrm>
            </p:grpSpPr>
            <p:sp>
              <p:nvSpPr>
                <p:cNvPr id="180" name="Oval 8"/>
                <p:cNvSpPr/>
                <p:nvPr/>
              </p:nvSpPr>
              <p:spPr bwMode="auto">
                <a:xfrm>
                  <a:off x="3962400" y="3429000"/>
                  <a:ext cx="216000" cy="216000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100" b="1" dirty="0"/>
                    <a:t>5</a:t>
                  </a:r>
                  <a:endParaRPr lang="th-TH" sz="1100" b="1" dirty="0"/>
                </a:p>
              </p:txBody>
            </p:sp>
            <p:cxnSp>
              <p:nvCxnSpPr>
                <p:cNvPr id="181" name="Straight Connector 180"/>
                <p:cNvCxnSpPr>
                  <a:stCxn id="0" idx="3"/>
                  <a:endCxn id="184" idx="0"/>
                </p:cNvCxnSpPr>
                <p:nvPr/>
              </p:nvCxnSpPr>
              <p:spPr bwMode="auto">
                <a:xfrm rot="5400000">
                  <a:off x="4214812" y="3897313"/>
                  <a:ext cx="92075" cy="762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/>
                <p:cNvSpPr/>
                <p:nvPr/>
              </p:nvSpPr>
              <p:spPr bwMode="auto">
                <a:xfrm>
                  <a:off x="3505200" y="3981450"/>
                  <a:ext cx="215900" cy="215900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100" b="1" dirty="0"/>
                    <a:t>1</a:t>
                  </a:r>
                  <a:endParaRPr lang="th-TH" sz="1100" b="1" dirty="0"/>
                </a:p>
              </p:txBody>
            </p:sp>
            <p:sp>
              <p:nvSpPr>
                <p:cNvPr id="183" name="Oval 182"/>
                <p:cNvSpPr/>
                <p:nvPr/>
              </p:nvSpPr>
              <p:spPr bwMode="auto">
                <a:xfrm>
                  <a:off x="4267200" y="3705225"/>
                  <a:ext cx="216000" cy="216000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100" b="1" dirty="0"/>
                    <a:t>8</a:t>
                  </a:r>
                  <a:endParaRPr lang="th-TH" sz="1100" b="1" dirty="0"/>
                </a:p>
              </p:txBody>
            </p:sp>
            <p:sp>
              <p:nvSpPr>
                <p:cNvPr id="184" name="Oval 183"/>
                <p:cNvSpPr/>
                <p:nvPr/>
              </p:nvSpPr>
              <p:spPr bwMode="auto">
                <a:xfrm>
                  <a:off x="4114800" y="3981450"/>
                  <a:ext cx="215900" cy="215900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100" b="1" dirty="0"/>
                    <a:t>7</a:t>
                  </a:r>
                  <a:endParaRPr lang="th-TH" sz="1100" b="1" dirty="0"/>
                </a:p>
              </p:txBody>
            </p:sp>
            <p:sp>
              <p:nvSpPr>
                <p:cNvPr id="185" name="Oval 184"/>
                <p:cNvSpPr/>
                <p:nvPr/>
              </p:nvSpPr>
              <p:spPr bwMode="auto">
                <a:xfrm>
                  <a:off x="3670200" y="3676650"/>
                  <a:ext cx="216000" cy="216000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100" b="1" dirty="0"/>
                    <a:t>2</a:t>
                  </a:r>
                  <a:endParaRPr lang="th-TH" sz="1100" b="1" dirty="0"/>
                </a:p>
              </p:txBody>
            </p:sp>
            <p:sp>
              <p:nvSpPr>
                <p:cNvPr id="186" name="Oval 185"/>
                <p:cNvSpPr/>
                <p:nvPr/>
              </p:nvSpPr>
              <p:spPr bwMode="auto">
                <a:xfrm>
                  <a:off x="3810000" y="3981450"/>
                  <a:ext cx="216000" cy="216000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100" b="1" dirty="0"/>
                    <a:t>4</a:t>
                  </a:r>
                  <a:endParaRPr lang="th-TH" sz="1100" b="1" dirty="0"/>
                </a:p>
              </p:txBody>
            </p:sp>
            <p:sp>
              <p:nvSpPr>
                <p:cNvPr id="187" name="Oval 186"/>
                <p:cNvSpPr/>
                <p:nvPr/>
              </p:nvSpPr>
              <p:spPr bwMode="auto">
                <a:xfrm>
                  <a:off x="3686175" y="4298950"/>
                  <a:ext cx="215900" cy="215900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0" tIns="0" rIns="0" bIns="0" anchor="ctr"/>
                <a:lstStyle/>
                <a:p>
                  <a:pPr algn="ctr">
                    <a:defRPr/>
                  </a:pPr>
                  <a:r>
                    <a:rPr lang="en-US" sz="1100" b="1" dirty="0"/>
                    <a:t>3</a:t>
                  </a:r>
                  <a:endParaRPr lang="th-TH" sz="1100" b="1" dirty="0"/>
                </a:p>
              </p:txBody>
            </p:sp>
            <p:cxnSp>
              <p:nvCxnSpPr>
                <p:cNvPr id="188" name="Straight Connector 187"/>
                <p:cNvCxnSpPr>
                  <a:stCxn id="0" idx="3"/>
                  <a:endCxn id="0" idx="0"/>
                </p:cNvCxnSpPr>
                <p:nvPr/>
              </p:nvCxnSpPr>
              <p:spPr bwMode="auto">
                <a:xfrm rot="5400000">
                  <a:off x="3854450" y="3536950"/>
                  <a:ext cx="63500" cy="2159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0" idx="5"/>
                  <a:endCxn id="0" idx="0"/>
                </p:cNvCxnSpPr>
                <p:nvPr/>
              </p:nvCxnSpPr>
              <p:spPr bwMode="auto">
                <a:xfrm rot="16200000" flipH="1">
                  <a:off x="4214812" y="3544888"/>
                  <a:ext cx="92075" cy="228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0" idx="3"/>
                  <a:endCxn id="182" idx="0"/>
                </p:cNvCxnSpPr>
                <p:nvPr/>
              </p:nvCxnSpPr>
              <p:spPr bwMode="auto">
                <a:xfrm rot="5400000">
                  <a:off x="3597275" y="3876675"/>
                  <a:ext cx="120650" cy="889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>
                  <a:stCxn id="0" idx="5"/>
                  <a:endCxn id="0" idx="0"/>
                </p:cNvCxnSpPr>
                <p:nvPr/>
              </p:nvCxnSpPr>
              <p:spPr bwMode="auto">
                <a:xfrm rot="16200000" flipH="1">
                  <a:off x="3825875" y="3889375"/>
                  <a:ext cx="120650" cy="635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>
                  <a:stCxn id="0" idx="3"/>
                  <a:endCxn id="187" idx="0"/>
                </p:cNvCxnSpPr>
                <p:nvPr/>
              </p:nvCxnSpPr>
              <p:spPr bwMode="auto">
                <a:xfrm rot="5400000">
                  <a:off x="3751263" y="4208462"/>
                  <a:ext cx="133350" cy="476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Rectangle 192"/>
                <p:cNvSpPr/>
                <p:nvPr/>
              </p:nvSpPr>
              <p:spPr>
                <a:xfrm>
                  <a:off x="3667125" y="3829050"/>
                  <a:ext cx="239713" cy="2460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1" dirty="0">
                      <a:solidFill>
                        <a:srgbClr val="C00000"/>
                      </a:solidFill>
                      <a:latin typeface="Calibri"/>
                      <a:cs typeface="+mn-cs"/>
                    </a:rPr>
                    <a:t>\</a:t>
                  </a:r>
                  <a:endParaRPr lang="th-TH" sz="1800" b="1" dirty="0">
                    <a:solidFill>
                      <a:srgbClr val="C00000"/>
                    </a:solidFill>
                    <a:latin typeface="Calibri"/>
                    <a:cs typeface="Cordia New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935413" y="3592513"/>
                  <a:ext cx="239712" cy="2460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1" dirty="0">
                      <a:solidFill>
                        <a:srgbClr val="C00000"/>
                      </a:solidFill>
                      <a:latin typeface="Calibri"/>
                      <a:cs typeface="+mn-cs"/>
                    </a:rPr>
                    <a:t>/</a:t>
                  </a:r>
                  <a:endParaRPr lang="th-TH" sz="1000" b="1" dirty="0">
                    <a:solidFill>
                      <a:srgbClr val="C00000"/>
                    </a:solidFill>
                    <a:latin typeface="Calibri"/>
                    <a:cs typeface="Cordia New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4248150" y="3859213"/>
                  <a:ext cx="239713" cy="2460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1" dirty="0">
                      <a:solidFill>
                        <a:srgbClr val="C00000"/>
                      </a:solidFill>
                      <a:latin typeface="Calibri"/>
                      <a:cs typeface="+mn-cs"/>
                    </a:rPr>
                    <a:t>/</a:t>
                  </a:r>
                  <a:endParaRPr lang="th-TH" sz="1000" b="1" dirty="0">
                    <a:solidFill>
                      <a:srgbClr val="C00000"/>
                    </a:solidFill>
                    <a:latin typeface="Calibri"/>
                    <a:cs typeface="Cordia New"/>
                  </a:endParaRPr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3798888" y="4151313"/>
                  <a:ext cx="239712" cy="2460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1" dirty="0">
                      <a:solidFill>
                        <a:srgbClr val="C00000"/>
                      </a:solidFill>
                      <a:latin typeface="Calibri"/>
                      <a:cs typeface="+mn-cs"/>
                    </a:rPr>
                    <a:t>/</a:t>
                  </a:r>
                  <a:endParaRPr lang="th-TH" sz="1000" b="1" dirty="0">
                    <a:solidFill>
                      <a:srgbClr val="C00000"/>
                    </a:solidFill>
                    <a:latin typeface="Calibri"/>
                    <a:cs typeface="Cordia New"/>
                  </a:endParaRPr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4111625" y="4121150"/>
                  <a:ext cx="231775" cy="277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b="1" dirty="0">
                      <a:solidFill>
                        <a:srgbClr val="C00000"/>
                      </a:solidFill>
                      <a:latin typeface="Calibri"/>
                      <a:cs typeface="+mn-cs"/>
                    </a:rPr>
                    <a:t>-</a:t>
                  </a:r>
                  <a:endParaRPr lang="th-TH" b="1" dirty="0">
                    <a:solidFill>
                      <a:srgbClr val="C00000"/>
                    </a:solidFill>
                    <a:latin typeface="Calibri"/>
                    <a:cs typeface="Cordia New"/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3502025" y="4121150"/>
                  <a:ext cx="231775" cy="277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b="1" dirty="0">
                      <a:solidFill>
                        <a:srgbClr val="C00000"/>
                      </a:solidFill>
                      <a:latin typeface="Calibri"/>
                      <a:cs typeface="+mn-cs"/>
                    </a:rPr>
                    <a:t>-</a:t>
                  </a:r>
                  <a:endParaRPr lang="th-TH" b="1" dirty="0">
                    <a:solidFill>
                      <a:srgbClr val="C00000"/>
                    </a:solidFill>
                    <a:latin typeface="Calibri"/>
                    <a:cs typeface="Cordia New"/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683000" y="4438650"/>
                  <a:ext cx="231775" cy="2762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200" b="1" dirty="0">
                      <a:solidFill>
                        <a:srgbClr val="C00000"/>
                      </a:solidFill>
                      <a:latin typeface="Calibri"/>
                      <a:cs typeface="+mn-cs"/>
                    </a:rPr>
                    <a:t>-</a:t>
                  </a:r>
                  <a:endParaRPr lang="th-TH" b="1" dirty="0">
                    <a:solidFill>
                      <a:srgbClr val="C00000"/>
                    </a:solidFill>
                    <a:latin typeface="Calibri"/>
                    <a:cs typeface="Cordia New"/>
                  </a:endParaRPr>
                </a:p>
              </p:txBody>
            </p:sp>
          </p:grpSp>
          <p:sp>
            <p:nvSpPr>
              <p:cNvPr id="49166" name="Rectangle 178"/>
              <p:cNvSpPr>
                <a:spLocks noChangeArrowheads="1"/>
              </p:cNvSpPr>
              <p:nvPr/>
            </p:nvSpPr>
            <p:spPr bwMode="auto">
              <a:xfrm>
                <a:off x="3430638" y="4581128"/>
                <a:ext cx="1152128" cy="261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dirty="0"/>
                  <a:t> Height Balanced</a:t>
                </a:r>
                <a:endParaRPr lang="th-TH" sz="1400" dirty="0"/>
              </a:p>
            </p:txBody>
          </p:sp>
        </p:grpSp>
        <p:sp>
          <p:nvSpPr>
            <p:cNvPr id="201" name="Rectangle 200"/>
            <p:cNvSpPr/>
            <p:nvPr/>
          </p:nvSpPr>
          <p:spPr bwMode="auto">
            <a:xfrm>
              <a:off x="0" y="5039598"/>
              <a:ext cx="8913270" cy="86177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00924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Binary  Search Tree :</a:t>
              </a:r>
              <a:endPara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en-US" sz="16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Hight</a:t>
              </a:r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 Balanced Tree </a:t>
              </a:r>
              <a:r>
                <a:rPr lang="en-US" sz="16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→ </a:t>
              </a:r>
              <a:r>
                <a:rPr lang="en-US" sz="16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AVL</a:t>
              </a:r>
              <a:r>
                <a:rPr lang="en-US" sz="16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  <a:cs typeface="FreesiaUPC" pitchFamily="34" charset="-34"/>
                </a:rPr>
                <a:t>Maximum height &lt;= </a:t>
              </a:r>
              <a:r>
                <a:rPr lang="en-US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1.44 log</a:t>
              </a:r>
              <a:r>
                <a:rPr lang="en-US" sz="1600" baseline="-250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2</a:t>
              </a:r>
              <a:r>
                <a:rPr lang="en-US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n                                      O(log</a:t>
              </a:r>
              <a:r>
                <a:rPr lang="en-US" sz="1600" baseline="-250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2</a:t>
              </a:r>
              <a:r>
                <a:rPr lang="en-US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n)</a:t>
              </a:r>
              <a:endPara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FreesiaUPC" pitchFamily="34" charset="-34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en-US" dirty="0">
                  <a:solidFill>
                    <a:srgbClr val="C00000"/>
                  </a:solidFill>
                  <a:latin typeface="Comic Sans MS" pitchFamily="66" charset="0"/>
                  <a:cs typeface="FreesiaUPC" pitchFamily="34" charset="-34"/>
                </a:rPr>
                <a:t>       </a:t>
              </a:r>
              <a:r>
                <a:rPr lang="en-US" sz="1600" dirty="0">
                  <a:solidFill>
                    <a:srgbClr val="0070C0"/>
                  </a:solidFill>
                  <a:latin typeface="Comic Sans MS" pitchFamily="66" charset="0"/>
                </a:rPr>
                <a:t>Every node’s </a:t>
              </a:r>
              <a:r>
                <a:rPr lang="en-US" sz="1600" dirty="0">
                  <a:latin typeface="Comic Sans MS" pitchFamily="66" charset="0"/>
                </a:rPr>
                <a:t>subtrees’ heights</a:t>
              </a:r>
              <a:r>
                <a:rPr lang="en-US" sz="1600" i="1" dirty="0">
                  <a:latin typeface="Comic Sans MS" pitchFamily="66" charset="0"/>
                </a:rPr>
                <a:t> </a:t>
              </a:r>
              <a:r>
                <a:rPr lang="en-US" sz="1600" dirty="0">
                  <a:latin typeface="Comic Sans MS" pitchFamily="66" charset="0"/>
                </a:rPr>
                <a:t> differ &lt;= 1   </a:t>
              </a:r>
              <a:endParaRPr lang="en-US" sz="1600" dirty="0">
                <a:latin typeface="Comic Sans MS" pitchFamily="66" charset="0"/>
                <a:cs typeface="FreesiaUPC" pitchFamily="34" charset="-3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(Variation) Insertion</a:t>
            </a:r>
            <a:endParaRPr lang="th-TH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1000108"/>
            <a:ext cx="876300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85720" y="4071942"/>
            <a:ext cx="2918128" cy="2062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_Layiji MaHaNiYom V 1.2" pitchFamily="2" charset="0"/>
                <a:cs typeface="_Layiji MaHaNiYom V 1.2" pitchFamily="2" charset="0"/>
              </a:rPr>
              <a:t>Insertion </a:t>
            </a:r>
            <a:r>
              <a:rPr lang="th-TH" sz="1400" dirty="0">
                <a:latin typeface="_Layiji MaHaNiYom V 1.2" pitchFamily="2" charset="0"/>
                <a:cs typeface="_Layiji MaHaNiYom V 1.2" pitchFamily="2" charset="0"/>
              </a:rPr>
              <a:t>ระวัง</a:t>
            </a:r>
            <a:r>
              <a:rPr lang="en-US" sz="2000" dirty="0">
                <a:latin typeface="_Layiji MaHaNiYom V 1.2" pitchFamily="2" charset="0"/>
                <a:cs typeface="_Layiji MaHaNiYom V 1.2" pitchFamily="2" charset="0"/>
              </a:rPr>
              <a:t> #maximum</a:t>
            </a:r>
          </a:p>
          <a:p>
            <a:pPr>
              <a:defRPr/>
            </a:pPr>
            <a:r>
              <a:rPr lang="en-US" sz="2000" dirty="0">
                <a:latin typeface="_Layiji MaHaNiYom V 1.2" pitchFamily="2" charset="0"/>
                <a:cs typeface="_Layiji MaHaNiYom V 1.2" pitchFamily="2" charset="0"/>
              </a:rPr>
              <a:t>order 5 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: #max son = 5, </a:t>
            </a:r>
            <a:endParaRPr lang="en-US" sz="2000" dirty="0">
              <a:latin typeface="_Layiji MaHaNiYom V 1.2" pitchFamily="2" charset="0"/>
              <a:cs typeface="_Layiji MaHaNiYom V 1.2" pitchFamily="2" charset="0"/>
            </a:endParaRPr>
          </a:p>
          <a:p>
            <a:pPr>
              <a:defRPr/>
            </a:pPr>
            <a:r>
              <a:rPr lang="en-US" sz="2000" b="0" dirty="0">
                <a:solidFill>
                  <a:srgbClr val="003300"/>
                </a:solidFill>
                <a:latin typeface="_Layiji MaHaNiYom V 1.2" pitchFamily="2" charset="0"/>
                <a:cs typeface="_Layiji MaHaNiYom V 1.2" pitchFamily="2" charset="0"/>
              </a:rPr>
              <a:t>Internal : </a:t>
            </a:r>
            <a:r>
              <a:rPr lang="en-US" sz="2400" b="1" dirty="0">
                <a:solidFill>
                  <a:srgbClr val="008A3E"/>
                </a:solidFill>
                <a:latin typeface="_Layiji MaHaNiYom V 1.2" pitchFamily="2" charset="0"/>
                <a:cs typeface="_Layiji MaHaNiYom V 1.2" pitchFamily="2" charset="0"/>
              </a:rPr>
              <a:t>#max keys = 4,  </a:t>
            </a:r>
            <a:endParaRPr lang="en-US" sz="2000" b="1" dirty="0">
              <a:solidFill>
                <a:srgbClr val="008A3E"/>
              </a:solidFill>
              <a:latin typeface="_Layiji MaHaNiYom V 1.2" pitchFamily="2" charset="0"/>
              <a:cs typeface="_Layiji MaHaNiYom V 1.2" pitchFamily="2" charset="0"/>
            </a:endParaRPr>
          </a:p>
          <a:p>
            <a:pPr>
              <a:defRPr/>
            </a:pP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           #min sons = 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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5/2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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 = 3</a:t>
            </a:r>
            <a:endParaRPr lang="en-US" sz="2000" dirty="0"/>
          </a:p>
          <a:p>
            <a:pPr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_Layiji MaHaNiYom V 1.2" pitchFamily="2" charset="0"/>
                <a:cs typeface="_Layiji MaHaNiYom V 1.2" pitchFamily="2" charset="0"/>
              </a:rPr>
              <a:t>Leaf L = 5</a:t>
            </a:r>
            <a:r>
              <a:rPr lang="en-US" sz="2000" dirty="0">
                <a:latin typeface="_Layiji MaHaNiYom V 1.2" pitchFamily="2" charset="0"/>
                <a:cs typeface="_Layiji MaHaNiYom V 1.2" pitchFamily="2" charset="0"/>
              </a:rPr>
              <a:t>: </a:t>
            </a:r>
            <a:r>
              <a:rPr lang="en-US" sz="2400" b="1" dirty="0">
                <a:solidFill>
                  <a:srgbClr val="00B050"/>
                </a:solidFill>
                <a:latin typeface="_Layiji MaHaNiYom V 1.2" pitchFamily="2" charset="0"/>
                <a:cs typeface="_Layiji MaHaNiYom V 1.2" pitchFamily="2" charset="0"/>
              </a:rPr>
              <a:t>#max data = 5, </a:t>
            </a:r>
            <a:endParaRPr lang="en-US" sz="2000" b="1" dirty="0">
              <a:solidFill>
                <a:srgbClr val="00B050"/>
              </a:solidFill>
              <a:latin typeface="_Layiji MaHaNiYom V 1.2" pitchFamily="2" charset="0"/>
              <a:cs typeface="_Layiji MaHaNiYom V 1.2" pitchFamily="2" charset="0"/>
            </a:endParaRPr>
          </a:p>
          <a:p>
            <a:pPr>
              <a:defRPr/>
            </a:pPr>
            <a:r>
              <a:rPr lang="en-US" sz="2000" b="0" dirty="0">
                <a:solidFill>
                  <a:schemeClr val="tx2">
                    <a:lumMod val="50000"/>
                  </a:schemeClr>
                </a:solidFill>
                <a:latin typeface="_Layiji MaHaNiYom V 1.2" pitchFamily="2" charset="0"/>
                <a:cs typeface="_Layiji MaHaNiYom V 1.2" pitchFamily="2" charset="0"/>
              </a:rPr>
              <a:t>            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#min data = 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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5/2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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 = 3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CCFFFF"/>
              </a:clrFrom>
              <a:clrTo>
                <a:srgbClr val="CC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7200" y="3362308"/>
            <a:ext cx="381000" cy="1381125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9" name="Title 3"/>
          <p:cNvSpPr txBox="1">
            <a:spLocks/>
          </p:cNvSpPr>
          <p:nvPr/>
        </p:nvSpPr>
        <p:spPr bwMode="auto">
          <a:xfrm>
            <a:off x="4716016" y="3861048"/>
            <a:ext cx="2472728" cy="8640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lnSpc>
                <a:spcPts val="2500"/>
              </a:lnSpc>
              <a:defRPr/>
            </a:pPr>
            <a:r>
              <a:rPr lang="en-US" b="1" kern="0" dirty="0">
                <a:latin typeface="TH SarabunPSK" pitchFamily="34" charset="-34"/>
                <a:ea typeface="+mj-ea"/>
                <a:cs typeface="TH SarabunPSK" pitchFamily="34" charset="-34"/>
              </a:rPr>
              <a:t>Insert </a:t>
            </a:r>
            <a:r>
              <a:rPr lang="th-TH" sz="2000" b="1" kern="0" dirty="0">
                <a:latin typeface="TH SarabunPSK" pitchFamily="34" charset="-34"/>
                <a:ea typeface="+mj-ea"/>
                <a:cs typeface="TH SarabunPSK" pitchFamily="34" charset="-34"/>
              </a:rPr>
              <a:t>ที่</a:t>
            </a:r>
            <a:r>
              <a:rPr lang="en-US" b="1" kern="0" dirty="0">
                <a:latin typeface="TH SarabunPSK" pitchFamily="34" charset="-34"/>
                <a:ea typeface="+mj-ea"/>
                <a:cs typeface="TH SarabunPSK" pitchFamily="34" charset="-34"/>
              </a:rPr>
              <a:t> leaf:</a:t>
            </a:r>
          </a:p>
          <a:p>
            <a:pPr algn="ctr">
              <a:lnSpc>
                <a:spcPts val="2500"/>
              </a:lnSpc>
              <a:defRPr/>
            </a:pPr>
            <a:r>
              <a:rPr lang="en-US" b="1" kern="0" dirty="0">
                <a:latin typeface="TH SarabunPSK" pitchFamily="34" charset="-34"/>
                <a:ea typeface="+mj-ea"/>
                <a:cs typeface="TH SarabunPSK" pitchFamily="34" charset="-34"/>
              </a:rPr>
              <a:t> insert </a:t>
            </a:r>
            <a:r>
              <a:rPr lang="th-TH" b="1" kern="0" dirty="0">
                <a:latin typeface="TH SarabunPSK" pitchFamily="34" charset="-34"/>
                <a:ea typeface="+mj-ea"/>
                <a:cs typeface="TH SarabunPSK" pitchFamily="34" charset="-34"/>
              </a:rPr>
              <a:t>จน </a:t>
            </a:r>
            <a:r>
              <a:rPr lang="en-US" b="1" kern="0" dirty="0">
                <a:latin typeface="TH SarabunPSK" pitchFamily="34" charset="-34"/>
                <a:ea typeface="+mj-ea"/>
                <a:cs typeface="TH SarabunPSK" pitchFamily="34" charset="-34"/>
              </a:rPr>
              <a:t>full, </a:t>
            </a:r>
            <a:r>
              <a:rPr lang="th-TH" b="1" kern="0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ถ้า </a:t>
            </a:r>
            <a:r>
              <a:rPr lang="en-US" b="1" kern="0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 full -&gt; split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16016" y="4941168"/>
            <a:ext cx="381642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lang="th-TH" kern="0" dirty="0">
                <a:solidFill>
                  <a:srgbClr val="FF0000"/>
                </a:solidFill>
              </a:rPr>
              <a:t>จะ </a:t>
            </a:r>
            <a:r>
              <a:rPr lang="en-US" kern="0" dirty="0">
                <a:solidFill>
                  <a:srgbClr val="FF0000"/>
                </a:solidFill>
              </a:rPr>
              <a:t>insert </a:t>
            </a:r>
            <a:r>
              <a:rPr lang="th-TH" kern="0" dirty="0">
                <a:solidFill>
                  <a:srgbClr val="FF0000"/>
                </a:solidFill>
              </a:rPr>
              <a:t>ต้องระวังไม่ให้เกินจำนวนที่กำหนด </a:t>
            </a:r>
            <a:r>
              <a:rPr lang="en-US" kern="0" dirty="0">
                <a:solidFill>
                  <a:srgbClr val="FF0000"/>
                </a:solidFill>
              </a:rPr>
              <a:t>(max)  </a:t>
            </a:r>
            <a:br>
              <a:rPr lang="en-US" kern="0" dirty="0">
                <a:solidFill>
                  <a:srgbClr val="FF0000"/>
                </a:solidFill>
              </a:rPr>
            </a:br>
            <a:r>
              <a:rPr lang="en-US" kern="0" dirty="0">
                <a:solidFill>
                  <a:srgbClr val="FF0000"/>
                </a:solidFill>
              </a:rPr>
              <a:t>-&gt; Insert </a:t>
            </a:r>
            <a:r>
              <a:rPr lang="th-TH" kern="0" dirty="0">
                <a:solidFill>
                  <a:srgbClr val="FF0000"/>
                </a:solidFill>
              </a:rPr>
              <a:t>ที่</a:t>
            </a:r>
            <a:r>
              <a:rPr lang="en-US" kern="0" dirty="0">
                <a:solidFill>
                  <a:srgbClr val="FF0000"/>
                </a:solidFill>
              </a:rPr>
              <a:t> leaf</a:t>
            </a:r>
            <a:r>
              <a:rPr lang="th-TH" kern="0" dirty="0">
                <a:solidFill>
                  <a:srgbClr val="FF0000"/>
                </a:solidFill>
              </a:rPr>
              <a:t> ดูค่า </a:t>
            </a:r>
            <a:r>
              <a:rPr lang="en-US" kern="0" dirty="0">
                <a:solidFill>
                  <a:srgbClr val="FF0000"/>
                </a:solidFill>
              </a:rPr>
              <a:t>L</a:t>
            </a:r>
          </a:p>
          <a:p>
            <a:pPr algn="ctr">
              <a:defRPr/>
            </a:pPr>
            <a:r>
              <a:rPr lang="en-US" kern="0" dirty="0">
                <a:solidFill>
                  <a:schemeClr val="tx1"/>
                </a:solidFill>
              </a:rPr>
              <a:t>Leaf L = 5:  #max data = 5</a:t>
            </a:r>
            <a:endParaRPr lang="th-TH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(Variation) Insertion</a:t>
            </a:r>
            <a:endParaRPr lang="th-TH" dirty="0"/>
          </a:p>
        </p:txBody>
      </p:sp>
      <p:sp>
        <p:nvSpPr>
          <p:cNvPr id="7" name="TextBox 6"/>
          <p:cNvSpPr txBox="1"/>
          <p:nvPr/>
        </p:nvSpPr>
        <p:spPr>
          <a:xfrm>
            <a:off x="357158" y="857232"/>
            <a:ext cx="2630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3300"/>
                </a:solidFill>
              </a:rPr>
              <a:t>order 5, #max key = 5-1=4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L=5 #leaf max data = 5</a:t>
            </a:r>
            <a:endParaRPr lang="th-TH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8324" y="2132394"/>
            <a:ext cx="2714644" cy="3027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22"/>
          <p:cNvGrpSpPr/>
          <p:nvPr/>
        </p:nvGrpSpPr>
        <p:grpSpPr>
          <a:xfrm>
            <a:off x="3078088" y="2115191"/>
            <a:ext cx="3719906" cy="3034414"/>
            <a:chOff x="3707904" y="2115191"/>
            <a:chExt cx="3719906" cy="303441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0290" y="2115191"/>
              <a:ext cx="2857520" cy="3034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Right Arrow 11"/>
            <p:cNvSpPr/>
            <p:nvPr/>
          </p:nvSpPr>
          <p:spPr>
            <a:xfrm>
              <a:off x="3707904" y="3573016"/>
              <a:ext cx="720080" cy="28803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724128" y="836712"/>
            <a:ext cx="3312368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C00000"/>
                </a:solidFill>
                <a:latin typeface="_Layiji MaHaNiYom V 1.2" pitchFamily="2" charset="0"/>
                <a:cs typeface="_Layiji MaHaNiYom V 1.2" pitchFamily="2" charset="0"/>
              </a:rPr>
              <a:t>order 5 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: internal node </a:t>
            </a:r>
            <a:r>
              <a:rPr lang="th-TH" sz="1400" b="0" dirty="0">
                <a:latin typeface="_Layiji MaHaNiYom V 1.2" pitchFamily="2" charset="0"/>
                <a:cs typeface="_Layiji MaHaNiYom V 1.2" pitchFamily="2" charset="0"/>
              </a:rPr>
              <a:t>มี</a:t>
            </a:r>
            <a:r>
              <a:rPr lang="th-TH" sz="2000" b="0" dirty="0">
                <a:latin typeface="_Layiji MaHaNiYom V 1.2" pitchFamily="2" charset="0"/>
                <a:cs typeface="_Layiji MaHaNiYom V 1.2" pitchFamily="2" charset="0"/>
              </a:rPr>
              <a:t>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#max son = 5 </a:t>
            </a:r>
            <a:endParaRPr lang="en-US" sz="2000" dirty="0">
              <a:latin typeface="_Layiji MaHaNiYom V 1.2" pitchFamily="2" charset="0"/>
              <a:cs typeface="_Layiji MaHaNiYom V 1.2" pitchFamily="2" charset="0"/>
            </a:endParaRPr>
          </a:p>
          <a:p>
            <a:pPr>
              <a:defRPr/>
            </a:pPr>
            <a:r>
              <a:rPr lang="en-US" sz="1600" b="0" dirty="0">
                <a:solidFill>
                  <a:srgbClr val="003300"/>
                </a:solidFill>
                <a:latin typeface="_Layiji MaHaNiYom V 1.2" pitchFamily="2" charset="0"/>
                <a:cs typeface="_Layiji MaHaNiYom V 1.2" pitchFamily="2" charset="0"/>
              </a:rPr>
              <a:t>: </a:t>
            </a:r>
            <a:r>
              <a:rPr lang="en-US" sz="2000" b="1" dirty="0">
                <a:solidFill>
                  <a:srgbClr val="C00000"/>
                </a:solidFill>
                <a:latin typeface="_Layiji MaHaNiYom V 1.2" pitchFamily="2" charset="0"/>
                <a:cs typeface="_Layiji MaHaNiYom V 1.2" pitchFamily="2" charset="0"/>
              </a:rPr>
              <a:t>#max keys = 4</a:t>
            </a:r>
            <a:r>
              <a:rPr lang="en-US" sz="2000" b="1" dirty="0">
                <a:solidFill>
                  <a:srgbClr val="00B050"/>
                </a:solidFill>
                <a:latin typeface="_Layiji MaHaNiYom V 1.2" pitchFamily="2" charset="0"/>
                <a:cs typeface="_Layiji MaHaNiYom V 1.2" pitchFamily="2" charset="0"/>
              </a:rPr>
              <a:t>, </a:t>
            </a:r>
          </a:p>
          <a:p>
            <a:pPr>
              <a:defRPr/>
            </a:pPr>
            <a:r>
              <a:rPr lang="en-US" sz="2000" b="1" dirty="0">
                <a:solidFill>
                  <a:srgbClr val="00B0F0"/>
                </a:solidFill>
                <a:latin typeface="_Layiji MaHaNiYom V 1.2" pitchFamily="2" charset="0"/>
                <a:cs typeface="_Layiji MaHaNiYom V 1.2" pitchFamily="2" charset="0"/>
              </a:rPr>
              <a:t>not full -&gt; can insert 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 bwMode="auto">
          <a:xfrm>
            <a:off x="1475656" y="5229200"/>
            <a:ext cx="1872208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1400" kern="0" dirty="0"/>
              <a:t>Insert 55</a:t>
            </a:r>
          </a:p>
          <a:p>
            <a:pPr algn="ctr">
              <a:defRPr/>
            </a:pPr>
            <a:r>
              <a:rPr lang="en-US" sz="1400" b="0" kern="0" dirty="0">
                <a:latin typeface="+mj-lt"/>
                <a:ea typeface="+mj-ea"/>
                <a:cs typeface="+mj-cs"/>
              </a:rPr>
              <a:t>Insert </a:t>
            </a:r>
            <a:r>
              <a:rPr lang="th-TH" b="1" kern="0" dirty="0">
                <a:latin typeface="TH SarabunPSK" pitchFamily="34" charset="-34"/>
                <a:cs typeface="TH SarabunPSK" pitchFamily="34" charset="-34"/>
              </a:rPr>
              <a:t>ที่</a:t>
            </a:r>
            <a:r>
              <a:rPr lang="en-US" sz="1600" b="1" kern="0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1400" kern="0" dirty="0">
                <a:latin typeface="+mj-lt"/>
                <a:ea typeface="+mj-ea"/>
                <a:cs typeface="+mj-cs"/>
              </a:rPr>
              <a:t>leaf </a:t>
            </a:r>
            <a:r>
              <a:rPr lang="th-TH" sz="1600" kern="0" dirty="0">
                <a:latin typeface="+mj-lt"/>
                <a:ea typeface="+mj-ea"/>
                <a:cs typeface="+mj-cs"/>
              </a:rPr>
              <a:t>จน</a:t>
            </a:r>
            <a:r>
              <a:rPr lang="en-US" sz="1600" b="0" kern="0" dirty="0">
                <a:latin typeface="+mj-lt"/>
                <a:ea typeface="+mj-ea"/>
                <a:cs typeface="+mj-cs"/>
              </a:rPr>
              <a:t> </a:t>
            </a:r>
            <a:r>
              <a:rPr lang="en-US" sz="1400" b="0" kern="0" dirty="0">
                <a:latin typeface="+mj-lt"/>
                <a:ea typeface="+mj-ea"/>
                <a:cs typeface="+mj-cs"/>
              </a:rPr>
              <a:t>full :</a:t>
            </a:r>
          </a:p>
          <a:p>
            <a:pPr algn="ctr">
              <a:defRPr/>
            </a:pPr>
            <a:r>
              <a:rPr lang="en-US" sz="1600" b="0" kern="0" dirty="0">
                <a:latin typeface="+mj-lt"/>
                <a:ea typeface="+mj-ea"/>
                <a:cs typeface="+mj-cs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_Layiji MaHaNiYom V 1.2" pitchFamily="2" charset="0"/>
                <a:cs typeface="_Layiji MaHaNiYom V 1.2" pitchFamily="2" charset="0"/>
              </a:rPr>
              <a:t>L = 5</a:t>
            </a:r>
            <a:r>
              <a:rPr lang="en-US" sz="1600" dirty="0">
                <a:solidFill>
                  <a:srgbClr val="00B050"/>
                </a:solidFill>
                <a:latin typeface="_Layiji MaHaNiYom V 1.2" pitchFamily="2" charset="0"/>
                <a:cs typeface="_Layiji MaHaNiYom V 1.2" pitchFamily="2" charset="0"/>
              </a:rPr>
              <a:t>: </a:t>
            </a:r>
            <a:r>
              <a:rPr lang="en-US" sz="1600" b="1" dirty="0">
                <a:solidFill>
                  <a:srgbClr val="00B050"/>
                </a:solidFill>
                <a:latin typeface="_Layiji MaHaNiYom V 1.2" pitchFamily="2" charset="0"/>
                <a:cs typeface="_Layiji MaHaNiYom V 1.2" pitchFamily="2" charset="0"/>
              </a:rPr>
              <a:t>#max data = 5</a:t>
            </a:r>
          </a:p>
          <a:p>
            <a:pPr>
              <a:defRPr/>
            </a:pPr>
            <a:r>
              <a:rPr lang="en-US" sz="1600" b="1" kern="0" dirty="0">
                <a:solidFill>
                  <a:srgbClr val="FF0000"/>
                </a:solidFill>
                <a:latin typeface="_Layiji MaHaNiYom V 1.2" pitchFamily="2" charset="0"/>
              </a:rPr>
              <a:t>                            Full</a:t>
            </a:r>
            <a:endParaRPr lang="en-US" sz="1600" kern="0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64088" y="5229200"/>
            <a:ext cx="142190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rgbClr val="FF0000"/>
                </a:solidFill>
              </a:rPr>
              <a:t>Full -&gt; split</a:t>
            </a:r>
          </a:p>
          <a:p>
            <a:pPr algn="ctr">
              <a:defRPr/>
            </a:pPr>
            <a:r>
              <a:rPr lang="en-US" sz="1400" b="1" kern="0" dirty="0">
                <a:solidFill>
                  <a:srgbClr val="FF0000"/>
                </a:solidFill>
              </a:rPr>
              <a:t>half-half </a:t>
            </a:r>
            <a:r>
              <a:rPr lang="th-TH" sz="1400" b="1" kern="0" dirty="0">
                <a:solidFill>
                  <a:srgbClr val="FF0000"/>
                </a:solidFill>
              </a:rPr>
              <a:t>ที่</a:t>
            </a:r>
            <a:r>
              <a:rPr lang="en-US" sz="1400" b="1" kern="0" dirty="0">
                <a:solidFill>
                  <a:srgbClr val="FF0000"/>
                </a:solidFill>
              </a:rPr>
              <a:t> 57</a:t>
            </a:r>
          </a:p>
        </p:txBody>
      </p:sp>
      <p:sp>
        <p:nvSpPr>
          <p:cNvPr id="17" name="Oval 16"/>
          <p:cNvSpPr/>
          <p:nvPr/>
        </p:nvSpPr>
        <p:spPr>
          <a:xfrm>
            <a:off x="5670376" y="2564904"/>
            <a:ext cx="504056" cy="5040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7"/>
          </p:cNvCxnSpPr>
          <p:nvPr/>
        </p:nvCxnSpPr>
        <p:spPr>
          <a:xfrm flipH="1">
            <a:off x="6100615" y="1844824"/>
            <a:ext cx="1009921" cy="793897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2344" y="3140968"/>
            <a:ext cx="1224136" cy="2016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07704" y="3284984"/>
            <a:ext cx="504056" cy="18722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0232" y="2492896"/>
            <a:ext cx="2358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srgbClr val="FF0000"/>
                </a:solidFill>
              </a:rPr>
              <a:t>key 57 splits 2 nodes</a:t>
            </a:r>
          </a:p>
          <a:p>
            <a:pPr lvl="0" algn="ctr">
              <a:defRPr/>
            </a:pPr>
            <a:r>
              <a:rPr lang="en-US" sz="1400" kern="0" dirty="0">
                <a:solidFill>
                  <a:srgbClr val="FF0000"/>
                </a:solidFill>
              </a:rPr>
              <a:t>key 57 </a:t>
            </a:r>
            <a:r>
              <a:rPr lang="th-TH" sz="1400" kern="0" dirty="0">
                <a:solidFill>
                  <a:srgbClr val="FF0000"/>
                </a:solidFill>
              </a:rPr>
              <a:t>ต้องถูก </a:t>
            </a:r>
            <a:r>
              <a:rPr lang="en-US" sz="1400" kern="0" dirty="0">
                <a:solidFill>
                  <a:srgbClr val="FF0000"/>
                </a:solidFill>
              </a:rPr>
              <a:t>insert </a:t>
            </a:r>
            <a:r>
              <a:rPr lang="th-TH" sz="1400" kern="0" dirty="0">
                <a:solidFill>
                  <a:srgbClr val="FF0000"/>
                </a:solidFill>
              </a:rPr>
              <a:t>ใน</a:t>
            </a:r>
            <a:r>
              <a:rPr lang="en-US" sz="1400" kern="0" dirty="0">
                <a:solidFill>
                  <a:srgbClr val="FF0000"/>
                </a:solidFill>
              </a:rPr>
              <a:t> father node</a:t>
            </a:r>
          </a:p>
        </p:txBody>
      </p:sp>
      <p:grpSp>
        <p:nvGrpSpPr>
          <p:cNvPr id="3" name="Group 30"/>
          <p:cNvGrpSpPr/>
          <p:nvPr/>
        </p:nvGrpSpPr>
        <p:grpSpPr>
          <a:xfrm>
            <a:off x="1907704" y="2924944"/>
            <a:ext cx="1187739" cy="1512168"/>
            <a:chOff x="1907704" y="2924944"/>
            <a:chExt cx="1187739" cy="1512168"/>
          </a:xfrm>
        </p:grpSpPr>
        <p:sp>
          <p:nvSpPr>
            <p:cNvPr id="24" name="Oval 23"/>
            <p:cNvSpPr/>
            <p:nvPr/>
          </p:nvSpPr>
          <p:spPr>
            <a:xfrm>
              <a:off x="1907704" y="3933056"/>
              <a:ext cx="504056" cy="504056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411760" y="2924944"/>
              <a:ext cx="683683" cy="1320800"/>
            </a:xfrm>
            <a:custGeom>
              <a:avLst/>
              <a:gdLst>
                <a:gd name="connsiteX0" fmla="*/ 0 w 683683"/>
                <a:gd name="connsiteY0" fmla="*/ 1320800 h 1320800"/>
                <a:gd name="connsiteX1" fmla="*/ 660400 w 683683"/>
                <a:gd name="connsiteY1" fmla="*/ 508000 h 1320800"/>
                <a:gd name="connsiteX2" fmla="*/ 139700 w 683683"/>
                <a:gd name="connsiteY2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3683" h="1320800">
                  <a:moveTo>
                    <a:pt x="0" y="1320800"/>
                  </a:moveTo>
                  <a:cubicBezTo>
                    <a:pt x="318558" y="1024466"/>
                    <a:pt x="637117" y="728133"/>
                    <a:pt x="660400" y="508000"/>
                  </a:cubicBezTo>
                  <a:cubicBezTo>
                    <a:pt x="683683" y="287867"/>
                    <a:pt x="411691" y="143933"/>
                    <a:pt x="139700" y="0"/>
                  </a:cubicBezTo>
                </a:path>
              </a:pathLst>
            </a:custGeom>
            <a:ln w="5715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20" grpId="0" animBg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(Variation) Insertion</a:t>
            </a:r>
            <a:endParaRPr lang="th-TH" dirty="0"/>
          </a:p>
        </p:txBody>
      </p:sp>
      <p:sp>
        <p:nvSpPr>
          <p:cNvPr id="5" name="Title 3"/>
          <p:cNvSpPr txBox="1">
            <a:spLocks/>
          </p:cNvSpPr>
          <p:nvPr/>
        </p:nvSpPr>
        <p:spPr bwMode="auto">
          <a:xfrm>
            <a:off x="6129781" y="122942"/>
            <a:ext cx="27514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2000" b="0" kern="0" dirty="0">
                <a:latin typeface="+mj-lt"/>
                <a:ea typeface="+mj-ea"/>
                <a:cs typeface="+mj-cs"/>
              </a:rPr>
              <a:t>Insert at leaf:</a:t>
            </a:r>
          </a:p>
          <a:p>
            <a:pPr algn="ctr">
              <a:defRPr/>
            </a:pPr>
            <a:r>
              <a:rPr lang="en-US" sz="2000" b="0" kern="0" dirty="0">
                <a:latin typeface="+mj-lt"/>
                <a:ea typeface="+mj-ea"/>
                <a:cs typeface="+mj-cs"/>
              </a:rPr>
              <a:t> until full, </a:t>
            </a:r>
            <a:r>
              <a:rPr lang="en-US" sz="2000" b="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if full -&gt; split</a:t>
            </a:r>
            <a:endParaRPr lang="th-TH" sz="2000" b="0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4913" y="1052736"/>
            <a:ext cx="4937167" cy="29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3645024"/>
            <a:ext cx="4705376" cy="252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3"/>
          <p:cNvSpPr txBox="1">
            <a:spLocks/>
          </p:cNvSpPr>
          <p:nvPr/>
        </p:nvSpPr>
        <p:spPr bwMode="auto">
          <a:xfrm>
            <a:off x="899592" y="4005064"/>
            <a:ext cx="2304256" cy="1296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r>
              <a:rPr lang="en-US" sz="1600" kern="0" dirty="0"/>
              <a:t>Insert 40</a:t>
            </a:r>
          </a:p>
          <a:p>
            <a:pPr algn="ctr">
              <a:defRPr/>
            </a:pPr>
            <a:r>
              <a:rPr lang="en-US" sz="1600" b="0" kern="0" dirty="0">
                <a:latin typeface="+mj-lt"/>
                <a:ea typeface="+mj-ea"/>
                <a:cs typeface="+mj-cs"/>
              </a:rPr>
              <a:t>Insert </a:t>
            </a:r>
            <a:r>
              <a:rPr lang="th-TH" sz="1600" kern="0" dirty="0">
                <a:latin typeface="+mj-lt"/>
                <a:ea typeface="+mj-ea"/>
                <a:cs typeface="+mj-cs"/>
              </a:rPr>
              <a:t>ที่</a:t>
            </a:r>
            <a:r>
              <a:rPr lang="en-US" sz="1600" b="0" kern="0" dirty="0">
                <a:latin typeface="+mj-lt"/>
                <a:ea typeface="+mj-ea"/>
                <a:cs typeface="+mj-cs"/>
              </a:rPr>
              <a:t> leaf </a:t>
            </a:r>
            <a:r>
              <a:rPr lang="th-TH" sz="1600" kern="0" dirty="0">
                <a:latin typeface="+mj-lt"/>
                <a:ea typeface="+mj-ea"/>
                <a:cs typeface="+mj-cs"/>
              </a:rPr>
              <a:t>จน </a:t>
            </a:r>
            <a:r>
              <a:rPr lang="en-US" sz="1600" b="0" kern="0" dirty="0">
                <a:latin typeface="+mj-lt"/>
                <a:ea typeface="+mj-ea"/>
                <a:cs typeface="+mj-cs"/>
              </a:rPr>
              <a:t>full :</a:t>
            </a:r>
          </a:p>
          <a:p>
            <a:pPr algn="ctr">
              <a:defRPr/>
            </a:pPr>
            <a:r>
              <a:rPr lang="en-US" sz="2000" b="0" kern="0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_Layiji MaHaNiYom V 1.2" pitchFamily="2" charset="0"/>
                <a:cs typeface="_Layiji MaHaNiYom V 1.2" pitchFamily="2" charset="0"/>
              </a:rPr>
              <a:t>L = 5</a:t>
            </a:r>
            <a:r>
              <a:rPr lang="en-US" sz="2000" dirty="0">
                <a:solidFill>
                  <a:srgbClr val="00B050"/>
                </a:solidFill>
                <a:latin typeface="_Layiji MaHaNiYom V 1.2" pitchFamily="2" charset="0"/>
                <a:cs typeface="_Layiji MaHaNiYom V 1.2" pitchFamily="2" charset="0"/>
              </a:rPr>
              <a:t>: </a:t>
            </a:r>
            <a:r>
              <a:rPr lang="en-US" sz="2000" b="1" dirty="0">
                <a:solidFill>
                  <a:srgbClr val="00B050"/>
                </a:solidFill>
                <a:latin typeface="_Layiji MaHaNiYom V 1.2" pitchFamily="2" charset="0"/>
                <a:cs typeface="_Layiji MaHaNiYom V 1.2" pitchFamily="2" charset="0"/>
              </a:rPr>
              <a:t>#max data = 5</a:t>
            </a:r>
          </a:p>
          <a:p>
            <a:pPr>
              <a:defRPr/>
            </a:pPr>
            <a:r>
              <a:rPr lang="en-US" sz="2000" b="1" kern="0" dirty="0">
                <a:solidFill>
                  <a:srgbClr val="FF0000"/>
                </a:solidFill>
                <a:latin typeface="_Layiji MaHaNiYom V 1.2" pitchFamily="2" charset="0"/>
              </a:rPr>
              <a:t>                            Full</a:t>
            </a:r>
            <a:endParaRPr lang="en-US" sz="2000" kern="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39020" y="2060848"/>
            <a:ext cx="432048" cy="1656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12160" y="6165304"/>
            <a:ext cx="17281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rgbClr val="FF0000"/>
                </a:solidFill>
              </a:rPr>
              <a:t>Full -&gt; split by 38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70600" y="4555728"/>
            <a:ext cx="822960" cy="15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91880" y="1628800"/>
            <a:ext cx="3312368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C00000"/>
                </a:solidFill>
                <a:latin typeface="_Layiji MaHaNiYom V 1.2" pitchFamily="2" charset="0"/>
                <a:cs typeface="_Layiji MaHaNiYom V 1.2" pitchFamily="2" charset="0"/>
              </a:rPr>
              <a:t>order 5 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: internal node : #max son = 5 </a:t>
            </a:r>
            <a:endParaRPr lang="en-US" sz="2000" dirty="0">
              <a:latin typeface="_Layiji MaHaNiYom V 1.2" pitchFamily="2" charset="0"/>
              <a:cs typeface="_Layiji MaHaNiYom V 1.2" pitchFamily="2" charset="0"/>
            </a:endParaRPr>
          </a:p>
          <a:p>
            <a:pPr>
              <a:defRPr/>
            </a:pPr>
            <a:r>
              <a:rPr lang="en-US" sz="1600" b="0" dirty="0">
                <a:solidFill>
                  <a:srgbClr val="003300"/>
                </a:solidFill>
                <a:latin typeface="_Layiji MaHaNiYom V 1.2" pitchFamily="2" charset="0"/>
                <a:cs typeface="_Layiji MaHaNiYom V 1.2" pitchFamily="2" charset="0"/>
              </a:rPr>
              <a:t>: </a:t>
            </a:r>
            <a:r>
              <a:rPr lang="en-US" sz="2000" b="1" dirty="0">
                <a:solidFill>
                  <a:srgbClr val="C00000"/>
                </a:solidFill>
                <a:latin typeface="_Layiji MaHaNiYom V 1.2" pitchFamily="2" charset="0"/>
                <a:cs typeface="_Layiji MaHaNiYom V 1.2" pitchFamily="2" charset="0"/>
              </a:rPr>
              <a:t>#max keys = 4</a:t>
            </a:r>
            <a:r>
              <a:rPr lang="en-US" sz="2000" b="1" dirty="0">
                <a:solidFill>
                  <a:srgbClr val="00B050"/>
                </a:solidFill>
                <a:latin typeface="_Layiji MaHaNiYom V 1.2" pitchFamily="2" charset="0"/>
                <a:cs typeface="_Layiji MaHaNiYom V 1.2" pitchFamily="2" charset="0"/>
              </a:rPr>
              <a:t>, </a:t>
            </a:r>
          </a:p>
          <a:p>
            <a:pPr>
              <a:defRPr/>
            </a:pPr>
            <a:r>
              <a:rPr lang="en-US" sz="2000" b="1" dirty="0">
                <a:solidFill>
                  <a:srgbClr val="00B0F0"/>
                </a:solidFill>
                <a:latin typeface="_Layiji MaHaNiYom V 1.2" pitchFamily="2" charset="0"/>
                <a:cs typeface="_Layiji MaHaNiYom V 1.2" pitchFamily="2" charset="0"/>
              </a:rPr>
              <a:t>full -&gt; split by </a:t>
            </a:r>
            <a:r>
              <a:rPr lang="en-US" sz="2000" b="1" dirty="0">
                <a:solidFill>
                  <a:srgbClr val="00B050"/>
                </a:solidFill>
                <a:latin typeface="_Layiji MaHaNiYom V 1.2" pitchFamily="2" charset="0"/>
                <a:cs typeface="_Layiji MaHaNiYom V 1.2" pitchFamily="2" charset="0"/>
              </a:rPr>
              <a:t>26</a:t>
            </a:r>
          </a:p>
        </p:txBody>
      </p:sp>
      <p:grpSp>
        <p:nvGrpSpPr>
          <p:cNvPr id="2" name="Group 20"/>
          <p:cNvGrpSpPr/>
          <p:nvPr/>
        </p:nvGrpSpPr>
        <p:grpSpPr>
          <a:xfrm>
            <a:off x="2411760" y="1772816"/>
            <a:ext cx="1008112" cy="605681"/>
            <a:chOff x="2411760" y="1772816"/>
            <a:chExt cx="1008112" cy="605681"/>
          </a:xfrm>
        </p:grpSpPr>
        <p:sp>
          <p:nvSpPr>
            <p:cNvPr id="18" name="TextBox 17"/>
            <p:cNvSpPr txBox="1"/>
            <p:nvPr/>
          </p:nvSpPr>
          <p:spPr>
            <a:xfrm>
              <a:off x="2843808" y="1916832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38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2411760" y="1772816"/>
              <a:ext cx="504056" cy="2880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2"/>
          <p:cNvGrpSpPr/>
          <p:nvPr/>
        </p:nvGrpSpPr>
        <p:grpSpPr>
          <a:xfrm>
            <a:off x="3779912" y="2564904"/>
            <a:ext cx="3960440" cy="1872208"/>
            <a:chOff x="3779912" y="2564904"/>
            <a:chExt cx="3960440" cy="187220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716017" y="2636912"/>
              <a:ext cx="72007" cy="144016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3779912" y="4149080"/>
              <a:ext cx="1728192" cy="28803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12160" y="4149080"/>
              <a:ext cx="1728192" cy="28803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4860032" y="2564904"/>
              <a:ext cx="1152128" cy="1584176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4"/>
          <p:cNvGrpSpPr/>
          <p:nvPr/>
        </p:nvGrpSpPr>
        <p:grpSpPr>
          <a:xfrm>
            <a:off x="5652120" y="3573016"/>
            <a:ext cx="1224136" cy="504056"/>
            <a:chOff x="5652120" y="3573016"/>
            <a:chExt cx="1224136" cy="504056"/>
          </a:xfrm>
        </p:grpSpPr>
        <p:sp>
          <p:nvSpPr>
            <p:cNvPr id="16" name="Oval 15"/>
            <p:cNvSpPr/>
            <p:nvPr/>
          </p:nvSpPr>
          <p:spPr>
            <a:xfrm>
              <a:off x="6372200" y="3573016"/>
              <a:ext cx="504056" cy="504056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5652120" y="3717032"/>
              <a:ext cx="720080" cy="21602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val 33"/>
          <p:cNvSpPr/>
          <p:nvPr/>
        </p:nvSpPr>
        <p:spPr>
          <a:xfrm>
            <a:off x="1378248" y="1522884"/>
            <a:ext cx="504056" cy="50405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79712" y="2996952"/>
            <a:ext cx="504056" cy="4320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/>
      <p:bldP spid="34" grpId="0" animBg="1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(Variation) Insertion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293096"/>
            <a:ext cx="4143404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_Layiji MaHaNiYom V 1.2" pitchFamily="2" charset="0"/>
                <a:cs typeface="_Layiji MaHaNiYom V 1.2" pitchFamily="2" charset="0"/>
              </a:rPr>
              <a:t>Insertion </a:t>
            </a:r>
            <a:r>
              <a:rPr lang="th-TH" sz="1200" dirty="0">
                <a:latin typeface="_Layiji MaHaNiYom V 1.2" pitchFamily="2" charset="0"/>
                <a:cs typeface="_Layiji MaHaNiYom V 1.2" pitchFamily="2" charset="0"/>
              </a:rPr>
              <a:t>ระวัง</a:t>
            </a:r>
            <a:r>
              <a:rPr lang="en-US" sz="2000" dirty="0">
                <a:latin typeface="_Layiji MaHaNiYom V 1.2" pitchFamily="2" charset="0"/>
                <a:cs typeface="_Layiji MaHaNiYom V 1.2" pitchFamily="2" charset="0"/>
              </a:rPr>
              <a:t> #maximum</a:t>
            </a:r>
          </a:p>
          <a:p>
            <a:pPr>
              <a:defRPr/>
            </a:pPr>
            <a:r>
              <a:rPr lang="en-US" sz="2000" dirty="0">
                <a:latin typeface="_Layiji MaHaNiYom V 1.2" pitchFamily="2" charset="0"/>
                <a:cs typeface="_Layiji MaHaNiYom V 1.2" pitchFamily="2" charset="0"/>
              </a:rPr>
              <a:t>order 5 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: #max son = 5, </a:t>
            </a:r>
            <a:endParaRPr lang="en-US" sz="2000" dirty="0">
              <a:latin typeface="_Layiji MaHaNiYom V 1.2" pitchFamily="2" charset="0"/>
              <a:cs typeface="_Layiji MaHaNiYom V 1.2" pitchFamily="2" charset="0"/>
            </a:endParaRPr>
          </a:p>
          <a:p>
            <a:pPr>
              <a:defRPr/>
            </a:pPr>
            <a:r>
              <a:rPr lang="en-US" sz="2000" b="0" dirty="0">
                <a:solidFill>
                  <a:srgbClr val="003300"/>
                </a:solidFill>
                <a:latin typeface="_Layiji MaHaNiYom V 1.2" pitchFamily="2" charset="0"/>
                <a:cs typeface="_Layiji MaHaNiYom V 1.2" pitchFamily="2" charset="0"/>
              </a:rPr>
              <a:t>Internal </a:t>
            </a:r>
            <a:r>
              <a:rPr lang="en-US" sz="1600" b="0" dirty="0">
                <a:solidFill>
                  <a:srgbClr val="003300"/>
                </a:solidFill>
                <a:latin typeface="_Layiji MaHaNiYom V 1.2" pitchFamily="2" charset="0"/>
                <a:cs typeface="_Layiji MaHaNiYom V 1.2" pitchFamily="2" charset="0"/>
              </a:rPr>
              <a:t>: </a:t>
            </a:r>
            <a:r>
              <a:rPr lang="en-US" sz="2000" b="1" dirty="0">
                <a:solidFill>
                  <a:srgbClr val="003300"/>
                </a:solidFill>
                <a:latin typeface="_Layiji MaHaNiYom V 1.2" pitchFamily="2" charset="0"/>
                <a:cs typeface="_Layiji MaHaNiYom V 1.2" pitchFamily="2" charset="0"/>
              </a:rPr>
              <a:t>#max keys = 4,  </a:t>
            </a:r>
          </a:p>
          <a:p>
            <a:pPr>
              <a:defRPr/>
            </a:pP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           #min sons = 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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5/2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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 = 3</a:t>
            </a:r>
            <a:endParaRPr lang="en-US" sz="2000" dirty="0"/>
          </a:p>
          <a:p>
            <a:pPr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_Layiji MaHaNiYom V 1.2" pitchFamily="2" charset="0"/>
                <a:cs typeface="_Layiji MaHaNiYom V 1.2" pitchFamily="2" charset="0"/>
              </a:rPr>
              <a:t>Leaf L = 5</a:t>
            </a:r>
            <a:r>
              <a:rPr lang="en-US" sz="2000" dirty="0">
                <a:latin typeface="_Layiji MaHaNiYom V 1.2" pitchFamily="2" charset="0"/>
                <a:cs typeface="_Layiji MaHaNiYom V 1.2" pitchFamily="2" charset="0"/>
              </a:rPr>
              <a:t>: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_Layiji MaHaNiYom V 1.2" pitchFamily="2" charset="0"/>
                <a:cs typeface="_Layiji MaHaNiYom V 1.2" pitchFamily="2" charset="0"/>
              </a:rPr>
              <a:t>#max data = 5, </a:t>
            </a:r>
          </a:p>
          <a:p>
            <a:pPr>
              <a:defRPr/>
            </a:pPr>
            <a:r>
              <a:rPr lang="en-US" sz="2000" b="0" dirty="0">
                <a:solidFill>
                  <a:schemeClr val="tx2">
                    <a:lumMod val="50000"/>
                  </a:schemeClr>
                </a:solidFill>
                <a:latin typeface="_Layiji MaHaNiYom V 1.2" pitchFamily="2" charset="0"/>
                <a:cs typeface="_Layiji MaHaNiYom V 1.2" pitchFamily="2" charset="0"/>
              </a:rPr>
              <a:t>            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#min data = 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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5/2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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 =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720" y="857232"/>
            <a:ext cx="2486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B050"/>
                </a:solidFill>
              </a:rPr>
              <a:t>order 5, #max key = 5-1=4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L=5 #leaf max data = 5</a:t>
            </a:r>
            <a:endParaRPr lang="th-TH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5720" y="1625324"/>
            <a:ext cx="2315381" cy="244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>
            <a:spLocks noChangeArrowheads="1"/>
          </p:cNvSpPr>
          <p:nvPr/>
        </p:nvSpPr>
        <p:spPr bwMode="auto">
          <a:xfrm>
            <a:off x="2000232" y="2857496"/>
            <a:ext cx="700086" cy="2143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algn="ctr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63449" y="1742199"/>
            <a:ext cx="1965565" cy="19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44029" y="928670"/>
            <a:ext cx="2956667" cy="294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Down Arrow 16"/>
          <p:cNvSpPr/>
          <p:nvPr/>
        </p:nvSpPr>
        <p:spPr>
          <a:xfrm>
            <a:off x="8429652" y="2813769"/>
            <a:ext cx="285752" cy="785818"/>
          </a:xfrm>
          <a:prstGeom prst="downArrow">
            <a:avLst/>
          </a:prstGeom>
          <a:solidFill>
            <a:srgbClr val="FFFF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ounded Rectangle 19"/>
          <p:cNvSpPr/>
          <p:nvPr/>
        </p:nvSpPr>
        <p:spPr>
          <a:xfrm>
            <a:off x="3071802" y="1742199"/>
            <a:ext cx="5643602" cy="28575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ounded Rectangle 20"/>
          <p:cNvSpPr/>
          <p:nvPr/>
        </p:nvSpPr>
        <p:spPr>
          <a:xfrm>
            <a:off x="7258902" y="1385009"/>
            <a:ext cx="1527940" cy="71438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3438" y="4071942"/>
            <a:ext cx="4127077" cy="2338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itle 3"/>
          <p:cNvSpPr txBox="1">
            <a:spLocks/>
          </p:cNvSpPr>
          <p:nvPr/>
        </p:nvSpPr>
        <p:spPr bwMode="auto">
          <a:xfrm>
            <a:off x="6129781" y="122942"/>
            <a:ext cx="27514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2000" b="0" kern="0" dirty="0">
                <a:latin typeface="+mj-lt"/>
                <a:ea typeface="+mj-ea"/>
                <a:cs typeface="+mj-cs"/>
              </a:rPr>
              <a:t>Insert at leaf:</a:t>
            </a:r>
          </a:p>
          <a:p>
            <a:pPr algn="ctr">
              <a:defRPr/>
            </a:pPr>
            <a:r>
              <a:rPr lang="en-US" sz="2000" b="0" kern="0" dirty="0">
                <a:latin typeface="+mj-lt"/>
                <a:ea typeface="+mj-ea"/>
                <a:cs typeface="+mj-cs"/>
              </a:rPr>
              <a:t> until full, </a:t>
            </a:r>
            <a:r>
              <a:rPr lang="en-US" sz="2000" b="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if full -&gt; split</a:t>
            </a:r>
            <a:endParaRPr lang="th-TH" sz="2000" b="0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5004048" y="2852936"/>
            <a:ext cx="700086" cy="2143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algn="ctr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B-Tree (Variation) Deletion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428596" y="928670"/>
            <a:ext cx="2919268" cy="2677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_Layiji MaHaNiYom V 1.2" pitchFamily="2" charset="0"/>
                <a:cs typeface="_Layiji MaHaNiYom V 1.2" pitchFamily="2" charset="0"/>
              </a:rPr>
              <a:t>Deletion </a:t>
            </a:r>
            <a:r>
              <a:rPr lang="en-US" sz="2400" dirty="0">
                <a:solidFill>
                  <a:srgbClr val="FF0000"/>
                </a:solidFill>
                <a:latin typeface="_Layiji MaHaNiYom V 1.2" pitchFamily="2" charset="0"/>
                <a:cs typeface="_Layiji MaHaNiYom V 1.2" pitchFamily="2" charset="0"/>
              </a:rPr>
              <a:t>consider #minimum</a:t>
            </a:r>
          </a:p>
          <a:p>
            <a:pPr>
              <a:defRPr/>
            </a:pPr>
            <a:r>
              <a:rPr lang="en-US" sz="2400" b="0" dirty="0">
                <a:latin typeface="_Layiji MaHaNiYom V 1.2" pitchFamily="2" charset="0"/>
                <a:cs typeface="_Layiji MaHaNiYom V 1.2" pitchFamily="2" charset="0"/>
              </a:rPr>
              <a:t>Internal </a:t>
            </a:r>
            <a:r>
              <a:rPr lang="en-US" sz="2400" dirty="0">
                <a:latin typeface="_Layiji MaHaNiYom V 1.2" pitchFamily="2" charset="0"/>
                <a:cs typeface="_Layiji MaHaNiYom V 1.2" pitchFamily="2" charset="0"/>
              </a:rPr>
              <a:t>order 5 </a:t>
            </a:r>
            <a:r>
              <a:rPr lang="en-US" sz="2400" b="0" dirty="0">
                <a:latin typeface="_Layiji MaHaNiYom V 1.2" pitchFamily="2" charset="0"/>
                <a:cs typeface="_Layiji MaHaNiYom V 1.2" pitchFamily="2" charset="0"/>
              </a:rPr>
              <a:t>: </a:t>
            </a:r>
            <a:br>
              <a:rPr lang="en-US" sz="2400" b="0" dirty="0">
                <a:latin typeface="_Layiji MaHaNiYom V 1.2" pitchFamily="2" charset="0"/>
                <a:cs typeface="_Layiji MaHaNiYom V 1.2" pitchFamily="2" charset="0"/>
              </a:rPr>
            </a:br>
            <a:r>
              <a:rPr lang="en-US" sz="2400" b="0" dirty="0">
                <a:latin typeface="_Layiji MaHaNiYom V 1.2" pitchFamily="2" charset="0"/>
                <a:cs typeface="_Layiji MaHaNiYom V 1.2" pitchFamily="2" charset="0"/>
              </a:rPr>
              <a:t>    #min sons = </a:t>
            </a:r>
            <a:r>
              <a:rPr lang="en-US" sz="24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</a:t>
            </a:r>
            <a:r>
              <a:rPr lang="en-US" sz="2400" b="0" dirty="0">
                <a:latin typeface="_Layiji MaHaNiYom V 1.2" pitchFamily="2" charset="0"/>
                <a:cs typeface="_Layiji MaHaNiYom V 1.2" pitchFamily="2" charset="0"/>
              </a:rPr>
              <a:t>5/2</a:t>
            </a:r>
            <a:r>
              <a:rPr lang="en-US" sz="24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</a:t>
            </a:r>
            <a:r>
              <a:rPr lang="en-US" sz="2400" b="0" dirty="0">
                <a:latin typeface="_Layiji MaHaNiYom V 1.2" pitchFamily="2" charset="0"/>
                <a:cs typeface="_Layiji MaHaNiYom V 1.2" pitchFamily="2" charset="0"/>
              </a:rPr>
              <a:t> = 3 </a:t>
            </a:r>
            <a:br>
              <a:rPr lang="en-US" sz="2400" b="0" dirty="0">
                <a:latin typeface="_Layiji MaHaNiYom V 1.2" pitchFamily="2" charset="0"/>
                <a:cs typeface="_Layiji MaHaNiYom V 1.2" pitchFamily="2" charset="0"/>
              </a:rPr>
            </a:br>
            <a:r>
              <a:rPr lang="en-US" sz="2400" b="0" dirty="0">
                <a:latin typeface="_Layiji MaHaNiYom V 1.2" pitchFamily="2" charset="0"/>
                <a:cs typeface="_Layiji MaHaNiYom V 1.2" pitchFamily="2" charset="0"/>
              </a:rPr>
              <a:t>    </a:t>
            </a:r>
            <a:r>
              <a:rPr lang="en-US" sz="2400" b="1" dirty="0">
                <a:solidFill>
                  <a:srgbClr val="003300"/>
                </a:solidFill>
                <a:latin typeface="_Layiji MaHaNiYom V 1.2" pitchFamily="2" charset="0"/>
                <a:cs typeface="_Layiji MaHaNiYom V 1.2" pitchFamily="2" charset="0"/>
              </a:rPr>
              <a:t>#min keys = 2</a:t>
            </a:r>
            <a:endParaRPr lang="en-US" sz="24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400" b="0" dirty="0">
                <a:latin typeface="_Layiji MaHaNiYom V 1.2" pitchFamily="2" charset="0"/>
                <a:cs typeface="_Layiji MaHaNiYom V 1.2" pitchFamily="2" charset="0"/>
              </a:rPr>
              <a:t>Leaf L = 5: </a:t>
            </a:r>
            <a:br>
              <a:rPr lang="en-US" sz="2400" b="0" dirty="0">
                <a:latin typeface="_Layiji MaHaNiYom V 1.2" pitchFamily="2" charset="0"/>
                <a:cs typeface="_Layiji MaHaNiYom V 1.2" pitchFamily="2" charset="0"/>
              </a:rPr>
            </a:br>
            <a:r>
              <a:rPr lang="en-US" sz="2400" b="0" dirty="0">
                <a:latin typeface="_Layiji MaHaNiYom V 1.2" pitchFamily="2" charset="0"/>
                <a:cs typeface="_Layiji MaHaNiYom V 1.2" pitchFamily="2" charset="0"/>
              </a:rPr>
              <a:t>    #max data = 5, </a:t>
            </a:r>
            <a:br>
              <a:rPr lang="en-US" sz="2400" b="0" dirty="0">
                <a:latin typeface="_Layiji MaHaNiYom V 1.2" pitchFamily="2" charset="0"/>
                <a:cs typeface="_Layiji MaHaNiYom V 1.2" pitchFamily="2" charset="0"/>
              </a:rPr>
            </a:br>
            <a:r>
              <a:rPr lang="en-US" sz="2400" b="0" dirty="0">
                <a:latin typeface="_Layiji MaHaNiYom V 1.2" pitchFamily="2" charset="0"/>
                <a:cs typeface="_Layiji MaHaNiYom V 1.2" pitchFamily="2" charset="0"/>
              </a:rPr>
              <a:t>    </a:t>
            </a:r>
            <a:r>
              <a:rPr lang="en-US" sz="2400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</a:rPr>
              <a:t>#min data =  </a:t>
            </a:r>
            <a:r>
              <a:rPr lang="en-US" sz="2400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  <a:sym typeface="Symbol"/>
              </a:rPr>
              <a:t></a:t>
            </a:r>
            <a:r>
              <a:rPr lang="en-US" sz="2400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</a:rPr>
              <a:t>5/2</a:t>
            </a:r>
            <a:r>
              <a:rPr lang="en-US" sz="2400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  <a:sym typeface="Symbol"/>
              </a:rPr>
              <a:t></a:t>
            </a:r>
            <a:r>
              <a:rPr lang="en-US" sz="2400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</a:rPr>
              <a:t> = 3</a:t>
            </a:r>
            <a:endParaRPr lang="en-US" sz="3200" b="1" dirty="0">
              <a:solidFill>
                <a:srgbClr val="663300"/>
              </a:solidFill>
              <a:latin typeface="_Layiji MaHaNiYom V 1.2" pitchFamily="2" charset="0"/>
              <a:cs typeface="_Layiji MaHaNiYom V 1.2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3645024"/>
            <a:ext cx="3456384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Borrowing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1.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ยืมพี่น้อง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(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ผ่านพ่อ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)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 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	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2.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ยืมพ่อ ต้อง 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consolidate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   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พ่อไม่มี  พ่อยืม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	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      -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พี่น้องพ่อ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(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ผ่านปู่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) 	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        . . .</a:t>
            </a:r>
            <a:endParaRPr lang="th-TH" dirty="0">
              <a:solidFill>
                <a:srgbClr val="0000FF"/>
              </a:solidFill>
              <a:cs typeface="FreesiaUPC" pitchFamily="34" charset="-34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4355976" y="1700808"/>
            <a:ext cx="3528392" cy="1482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b"/>
          <a:lstStyle/>
          <a:p>
            <a:pPr algn="ctr">
              <a:defRPr/>
            </a:pPr>
            <a:endParaRPr lang="en-US" b="1" kern="0" dirty="0">
              <a:ea typeface="+mj-ea"/>
              <a:cs typeface="+mj-cs"/>
            </a:endParaRPr>
          </a:p>
          <a:p>
            <a:pPr algn="ctr">
              <a:defRPr/>
            </a:pPr>
            <a:endParaRPr lang="en-US" b="1" kern="0" dirty="0">
              <a:ea typeface="+mj-ea"/>
              <a:cs typeface="+mj-cs"/>
            </a:endParaRPr>
          </a:p>
          <a:p>
            <a:pPr algn="ctr">
              <a:defRPr/>
            </a:pPr>
            <a:r>
              <a:rPr lang="en-US" b="1" kern="0" dirty="0">
                <a:ea typeface="+mj-ea"/>
                <a:cs typeface="+mj-cs"/>
              </a:rPr>
              <a:t>Delete at leaf:</a:t>
            </a:r>
          </a:p>
          <a:p>
            <a:pPr algn="ctr">
              <a:defRPr/>
            </a:pPr>
            <a:endParaRPr lang="en-US" b="1" kern="0" dirty="0">
              <a:ea typeface="+mj-ea"/>
              <a:cs typeface="+mj-cs"/>
            </a:endParaRPr>
          </a:p>
          <a:p>
            <a:pPr marL="263525">
              <a:defRPr/>
            </a:pPr>
            <a:r>
              <a:rPr lang="en-US" b="1" kern="0" dirty="0">
                <a:ea typeface="+mj-ea"/>
                <a:cs typeface="+mj-cs"/>
              </a:rPr>
              <a:t>insert </a:t>
            </a:r>
            <a:r>
              <a:rPr lang="th-TH" b="1" kern="0" dirty="0">
                <a:ea typeface="+mj-ea"/>
                <a:cs typeface="+mj-cs"/>
              </a:rPr>
              <a:t>ระวังไม่ให้เกิน ต้องดู </a:t>
            </a:r>
            <a:r>
              <a:rPr lang="en-US" b="1" kern="0" dirty="0">
                <a:ea typeface="+mj-ea"/>
                <a:cs typeface="+mj-cs"/>
              </a:rPr>
              <a:t>max</a:t>
            </a:r>
            <a:endParaRPr lang="th-TH" b="1" kern="0" dirty="0">
              <a:ea typeface="+mj-ea"/>
              <a:cs typeface="+mj-cs"/>
            </a:endParaRPr>
          </a:p>
          <a:p>
            <a:pPr marL="263525">
              <a:defRPr/>
            </a:pPr>
            <a:r>
              <a:rPr lang="en-US" b="1" kern="0" dirty="0"/>
              <a:t>delete </a:t>
            </a:r>
            <a:r>
              <a:rPr lang="th-TH" b="1" kern="0" dirty="0">
                <a:ea typeface="+mj-ea"/>
                <a:cs typeface="+mj-cs"/>
              </a:rPr>
              <a:t>ระวังไม่ให้ขาด  ต้องดู </a:t>
            </a:r>
            <a:r>
              <a:rPr lang="en-US" b="1" kern="0" dirty="0">
                <a:ea typeface="+mj-ea"/>
                <a:cs typeface="+mj-cs"/>
              </a:rPr>
              <a:t>min</a:t>
            </a:r>
          </a:p>
          <a:p>
            <a:pPr algn="ctr">
              <a:defRPr/>
            </a:pPr>
            <a:r>
              <a:rPr lang="en-US" b="1" kern="0" dirty="0">
                <a:ea typeface="+mj-ea"/>
                <a:cs typeface="+mj-cs"/>
              </a:rPr>
              <a:t>          until low, </a:t>
            </a:r>
            <a:r>
              <a:rPr lang="en-US" b="1" kern="0" dirty="0">
                <a:solidFill>
                  <a:srgbClr val="FF0000"/>
                </a:solidFill>
                <a:ea typeface="+mj-ea"/>
                <a:cs typeface="+mj-cs"/>
              </a:rPr>
              <a:t>if low -&gt; borrow</a:t>
            </a:r>
            <a:endParaRPr lang="th-TH" b="1" kern="0" dirty="0">
              <a:solidFill>
                <a:srgbClr val="FF0000"/>
              </a:solidFill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44" y="940160"/>
            <a:ext cx="6215106" cy="5346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(Variation) Deletion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3789040"/>
            <a:ext cx="4495800" cy="24006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Borrowing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1.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ยืมพี่น้อง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(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ผ่านพ่อ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)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 เช่น 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del 49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เอา </a:t>
            </a:r>
            <a:r>
              <a:rPr lang="th-TH" sz="2400" dirty="0">
                <a:solidFill>
                  <a:srgbClr val="0000FF"/>
                </a:solidFill>
                <a:cs typeface="FreesiaUPC" pitchFamily="34" charset="-34"/>
              </a:rPr>
              <a:t>46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 ของพี่มา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	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2.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ยืมพ่อ ต้อง 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consolidate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 เช่น 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del 84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พี่น้องไม่มีให้ยืม ยืมพ่อ โดยรวม 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consolidate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กับพ่อ</a:t>
            </a:r>
            <a:endParaRPr lang="en-US" dirty="0">
              <a:solidFill>
                <a:srgbClr val="0000FF"/>
              </a:solidFill>
              <a:cs typeface="FreesiaUPC" pitchFamily="34" charset="-34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  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 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ถ้าพ่อไม่มี  พ่อยืม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	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-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พี่น้องพ่อ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(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ผ่านปู่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) 	</a:t>
            </a:r>
          </a:p>
          <a:p>
            <a:pPr>
              <a:defRPr/>
            </a:pP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. . 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9600" y="1447800"/>
            <a:ext cx="4495800" cy="15081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_Layiji MaHaNiYom V 1.2" pitchFamily="2" charset="0"/>
                <a:cs typeface="_Layiji MaHaNiYom V 1.2" pitchFamily="2" charset="0"/>
              </a:rPr>
              <a:t>Deletion consider #minimum</a:t>
            </a:r>
          </a:p>
          <a:p>
            <a:pPr>
              <a:defRPr/>
            </a:pPr>
            <a:r>
              <a:rPr lang="en-US" b="0" dirty="0">
                <a:latin typeface="_Layiji MaHaNiYom V 1.2" pitchFamily="2" charset="0"/>
                <a:cs typeface="_Layiji MaHaNiYom V 1.2" pitchFamily="2" charset="0"/>
              </a:rPr>
              <a:t>Internal </a:t>
            </a:r>
            <a:r>
              <a:rPr lang="en-US" dirty="0">
                <a:latin typeface="_Layiji MaHaNiYom V 1.2" pitchFamily="2" charset="0"/>
                <a:cs typeface="_Layiji MaHaNiYom V 1.2" pitchFamily="2" charset="0"/>
              </a:rPr>
              <a:t>order 5 </a:t>
            </a:r>
            <a:r>
              <a:rPr lang="en-US" b="0" dirty="0">
                <a:latin typeface="_Layiji MaHaNiYom V 1.2" pitchFamily="2" charset="0"/>
                <a:cs typeface="_Layiji MaHaNiYom V 1.2" pitchFamily="2" charset="0"/>
              </a:rPr>
              <a:t>: #min sons = </a:t>
            </a:r>
            <a:r>
              <a:rPr lang="en-US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</a:t>
            </a:r>
            <a:r>
              <a:rPr lang="en-US" b="0" dirty="0">
                <a:latin typeface="_Layiji MaHaNiYom V 1.2" pitchFamily="2" charset="0"/>
                <a:cs typeface="_Layiji MaHaNiYom V 1.2" pitchFamily="2" charset="0"/>
              </a:rPr>
              <a:t>5/2</a:t>
            </a:r>
            <a:r>
              <a:rPr lang="en-US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</a:t>
            </a:r>
            <a:r>
              <a:rPr lang="en-US" b="0" dirty="0">
                <a:latin typeface="_Layiji MaHaNiYom V 1.2" pitchFamily="2" charset="0"/>
                <a:cs typeface="_Layiji MaHaNiYom V 1.2" pitchFamily="2" charset="0"/>
              </a:rPr>
              <a:t> = 3 </a:t>
            </a:r>
            <a:br>
              <a:rPr lang="en-US" b="0" dirty="0">
                <a:latin typeface="_Layiji MaHaNiYom V 1.2" pitchFamily="2" charset="0"/>
                <a:cs typeface="_Layiji MaHaNiYom V 1.2" pitchFamily="2" charset="0"/>
              </a:rPr>
            </a:br>
            <a:r>
              <a:rPr lang="en-US" sz="1400" b="0" dirty="0">
                <a:latin typeface="_Layiji MaHaNiYom V 1.2" pitchFamily="2" charset="0"/>
                <a:cs typeface="_Layiji MaHaNiYom V 1.2" pitchFamily="2" charset="0"/>
              </a:rPr>
              <a:t>                     </a:t>
            </a:r>
            <a:r>
              <a:rPr lang="en-US" b="1" dirty="0">
                <a:solidFill>
                  <a:srgbClr val="003300"/>
                </a:solidFill>
                <a:latin typeface="_Layiji MaHaNiYom V 1.2" pitchFamily="2" charset="0"/>
                <a:cs typeface="_Layiji MaHaNiYom V 1.2" pitchFamily="2" charset="0"/>
              </a:rPr>
              <a:t>#min keys = 2</a:t>
            </a:r>
            <a:endParaRPr lang="en-US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b="0" dirty="0">
                <a:latin typeface="_Layiji MaHaNiYom V 1.2" pitchFamily="2" charset="0"/>
                <a:cs typeface="_Layiji MaHaNiYom V 1.2" pitchFamily="2" charset="0"/>
              </a:rPr>
              <a:t>Leaf L = 5: #max data = 5, </a:t>
            </a:r>
            <a:br>
              <a:rPr lang="en-US" b="0" dirty="0">
                <a:latin typeface="_Layiji MaHaNiYom V 1.2" pitchFamily="2" charset="0"/>
                <a:cs typeface="_Layiji MaHaNiYom V 1.2" pitchFamily="2" charset="0"/>
              </a:rPr>
            </a:br>
            <a:r>
              <a:rPr lang="en-US" sz="1400" b="0" dirty="0">
                <a:latin typeface="_Layiji MaHaNiYom V 1.2" pitchFamily="2" charset="0"/>
                <a:cs typeface="_Layiji MaHaNiYom V 1.2" pitchFamily="2" charset="0"/>
              </a:rPr>
              <a:t>            </a:t>
            </a:r>
            <a:r>
              <a:rPr lang="en-US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</a:rPr>
              <a:t>#min data =  </a:t>
            </a:r>
            <a:r>
              <a:rPr lang="en-US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  <a:sym typeface="Symbol"/>
              </a:rPr>
              <a:t></a:t>
            </a:r>
            <a:r>
              <a:rPr lang="en-US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</a:rPr>
              <a:t>5/2</a:t>
            </a:r>
            <a:r>
              <a:rPr lang="en-US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  <a:sym typeface="Symbol"/>
              </a:rPr>
              <a:t></a:t>
            </a:r>
            <a:r>
              <a:rPr lang="en-US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</a:rPr>
              <a:t> = 3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 bwMode="auto">
          <a:xfrm>
            <a:off x="5929322" y="142852"/>
            <a:ext cx="307183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2000" b="0" kern="0" dirty="0">
                <a:ea typeface="+mj-ea"/>
                <a:cs typeface="+mj-cs"/>
              </a:rPr>
              <a:t>Delete at leaf:</a:t>
            </a:r>
          </a:p>
          <a:p>
            <a:pPr algn="ctr">
              <a:defRPr/>
            </a:pPr>
            <a:r>
              <a:rPr lang="en-US" sz="2000" b="0" kern="0" dirty="0">
                <a:ea typeface="+mj-ea"/>
                <a:cs typeface="+mj-cs"/>
              </a:rPr>
              <a:t> until low, </a:t>
            </a:r>
            <a:r>
              <a:rPr lang="en-US" sz="2000" b="0" kern="0" dirty="0">
                <a:solidFill>
                  <a:srgbClr val="FF0000"/>
                </a:solidFill>
                <a:ea typeface="+mj-ea"/>
                <a:cs typeface="+mj-cs"/>
              </a:rPr>
              <a:t>if low -&gt; borrow</a:t>
            </a:r>
            <a:endParaRPr lang="th-TH" sz="2000" b="0" kern="0" dirty="0">
              <a:solidFill>
                <a:srgbClr val="FF0000"/>
              </a:solidFill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B-Tree (Variation) </a:t>
            </a:r>
            <a:r>
              <a:rPr lang="en-US" dirty="0"/>
              <a:t>Deletion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5857884" y="1142984"/>
            <a:ext cx="3048000" cy="2554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_Layiji MaHaNiYom V 1.2" pitchFamily="2" charset="0"/>
                <a:cs typeface="_Layiji MaHaNiYom V 1.2" pitchFamily="2" charset="0"/>
              </a:rPr>
              <a:t>Deletion consider #minimum</a:t>
            </a:r>
          </a:p>
          <a:p>
            <a:pPr>
              <a:defRPr/>
            </a:pP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Internal </a:t>
            </a:r>
            <a:r>
              <a:rPr lang="en-US" sz="2000" dirty="0">
                <a:latin typeface="_Layiji MaHaNiYom V 1.2" pitchFamily="2" charset="0"/>
                <a:cs typeface="_Layiji MaHaNiYom V 1.2" pitchFamily="2" charset="0"/>
              </a:rPr>
              <a:t>order 5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: </a:t>
            </a:r>
            <a:br>
              <a:rPr lang="en-US" sz="2000" b="0" dirty="0">
                <a:latin typeface="_Layiji MaHaNiYom V 1.2" pitchFamily="2" charset="0"/>
                <a:cs typeface="_Layiji MaHaNiYom V 1.2" pitchFamily="2" charset="0"/>
              </a:rPr>
            </a:b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 #min sons = 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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5/2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  <a:sym typeface="Symbol"/>
              </a:rPr>
              <a:t></a:t>
            </a: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 = 3 </a:t>
            </a:r>
            <a:br>
              <a:rPr lang="en-US" sz="2000" b="0" dirty="0">
                <a:latin typeface="_Layiji MaHaNiYom V 1.2" pitchFamily="2" charset="0"/>
                <a:cs typeface="_Layiji MaHaNiYom V 1.2" pitchFamily="2" charset="0"/>
              </a:rPr>
            </a:br>
            <a:r>
              <a:rPr lang="en-US" sz="1600" b="0" dirty="0">
                <a:latin typeface="_Layiji MaHaNiYom V 1.2" pitchFamily="2" charset="0"/>
                <a:cs typeface="_Layiji MaHaNiYom V 1.2" pitchFamily="2" charset="0"/>
              </a:rPr>
              <a:t> </a:t>
            </a:r>
            <a:r>
              <a:rPr lang="en-US" sz="2000" b="1" dirty="0">
                <a:solidFill>
                  <a:srgbClr val="003300"/>
                </a:solidFill>
                <a:latin typeface="_Layiji MaHaNiYom V 1.2" pitchFamily="2" charset="0"/>
                <a:cs typeface="_Layiji MaHaNiYom V 1.2" pitchFamily="2" charset="0"/>
              </a:rPr>
              <a:t>#min keys = 2</a:t>
            </a:r>
            <a:endParaRPr lang="en-US" sz="2000" b="1" dirty="0">
              <a:solidFill>
                <a:srgbClr val="003300"/>
              </a:solidFill>
            </a:endParaRPr>
          </a:p>
          <a:p>
            <a:pPr>
              <a:defRPr/>
            </a:pP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Leaf L = 5: </a:t>
            </a:r>
            <a:br>
              <a:rPr lang="en-US" sz="2000" b="0" dirty="0">
                <a:latin typeface="_Layiji MaHaNiYom V 1.2" pitchFamily="2" charset="0"/>
                <a:cs typeface="_Layiji MaHaNiYom V 1.2" pitchFamily="2" charset="0"/>
              </a:rPr>
            </a:b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 #max data = 5, </a:t>
            </a:r>
            <a:br>
              <a:rPr lang="en-US" sz="2000" b="0" dirty="0">
                <a:latin typeface="_Layiji MaHaNiYom V 1.2" pitchFamily="2" charset="0"/>
                <a:cs typeface="_Layiji MaHaNiYom V 1.2" pitchFamily="2" charset="0"/>
              </a:rPr>
            </a:br>
            <a:r>
              <a:rPr lang="en-US" sz="2000" b="0" dirty="0">
                <a:latin typeface="_Layiji MaHaNiYom V 1.2" pitchFamily="2" charset="0"/>
                <a:cs typeface="_Layiji MaHaNiYom V 1.2" pitchFamily="2" charset="0"/>
              </a:rPr>
              <a:t> </a:t>
            </a:r>
            <a:r>
              <a:rPr lang="en-US" sz="1600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</a:rPr>
              <a:t>#min data = </a:t>
            </a:r>
            <a:r>
              <a:rPr lang="en-US" sz="1600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  <a:sym typeface="Symbol"/>
              </a:rPr>
              <a:t></a:t>
            </a:r>
            <a:r>
              <a:rPr lang="en-US" sz="1600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</a:rPr>
              <a:t>5/2</a:t>
            </a:r>
            <a:r>
              <a:rPr lang="en-US" sz="1600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  <a:sym typeface="Symbol"/>
              </a:rPr>
              <a:t></a:t>
            </a:r>
            <a:r>
              <a:rPr lang="en-US" sz="1600" b="1" dirty="0">
                <a:solidFill>
                  <a:srgbClr val="663300"/>
                </a:solidFill>
                <a:latin typeface="_Layiji MaHaNiYom V 1.2" pitchFamily="2" charset="0"/>
                <a:cs typeface="_Layiji MaHaNiYom V 1.2" pitchFamily="2" charset="0"/>
              </a:rPr>
              <a:t> = 3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5720" y="1071546"/>
            <a:ext cx="5572164" cy="522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643570" y="4653136"/>
            <a:ext cx="3248910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Borrowing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1.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ยืมพี่น้อง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(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ผ่านพ่อ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)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 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	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2.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ยืมพ่อ ต้อง 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consolidate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    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พ่อไม่มี  พ่อยืม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	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-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พี่น้องพ่อ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(</a:t>
            </a:r>
            <a:r>
              <a:rPr lang="th-TH" dirty="0">
                <a:solidFill>
                  <a:srgbClr val="0000FF"/>
                </a:solidFill>
                <a:cs typeface="FreesiaUPC" pitchFamily="34" charset="-34"/>
              </a:rPr>
              <a:t>ผ่านปู่</a:t>
            </a: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) 	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cs typeface="FreesiaUPC" pitchFamily="34" charset="-34"/>
              </a:rPr>
              <a:t>. . .</a:t>
            </a:r>
            <a:endParaRPr lang="th-TH" dirty="0">
              <a:solidFill>
                <a:srgbClr val="0000FF"/>
              </a:solidFill>
              <a:cs typeface="FreesiaUPC" pitchFamily="34" charset="-34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5929322" y="142852"/>
            <a:ext cx="307183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lang="en-US" sz="2000" b="0" kern="0" dirty="0">
                <a:ea typeface="+mj-ea"/>
                <a:cs typeface="+mj-cs"/>
              </a:rPr>
              <a:t>Delete at leaf:</a:t>
            </a:r>
          </a:p>
          <a:p>
            <a:pPr algn="ctr">
              <a:defRPr/>
            </a:pPr>
            <a:r>
              <a:rPr lang="en-US" sz="2000" b="0" kern="0" dirty="0">
                <a:ea typeface="+mj-ea"/>
                <a:cs typeface="+mj-cs"/>
              </a:rPr>
              <a:t> until low, </a:t>
            </a:r>
            <a:r>
              <a:rPr lang="en-US" sz="2000" b="0" kern="0" dirty="0">
                <a:solidFill>
                  <a:srgbClr val="FF0000"/>
                </a:solidFill>
                <a:ea typeface="+mj-ea"/>
                <a:cs typeface="+mj-cs"/>
              </a:rPr>
              <a:t>if low -&gt; borrow</a:t>
            </a:r>
            <a:endParaRPr lang="th-TH" sz="2000" b="0" kern="0" dirty="0">
              <a:solidFill>
                <a:srgbClr val="FF0000"/>
              </a:solidFill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Balance Factor</a:t>
            </a:r>
            <a:endParaRPr lang="th-TH" dirty="0"/>
          </a:p>
        </p:txBody>
      </p:sp>
      <p:sp>
        <p:nvSpPr>
          <p:cNvPr id="41" name="Rectangle 40"/>
          <p:cNvSpPr/>
          <p:nvPr/>
        </p:nvSpPr>
        <p:spPr>
          <a:xfrm>
            <a:off x="381000" y="990600"/>
            <a:ext cx="7620000" cy="338554"/>
          </a:xfrm>
          <a:prstGeom prst="rect">
            <a:avLst/>
          </a:prstGeom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Height Balanced Tree </a:t>
            </a:r>
            <a:r>
              <a:rPr lang="en-US" sz="1600" dirty="0">
                <a:latin typeface="Comic Sans MS" pitchFamily="66" charset="0"/>
              </a:rPr>
              <a:t>:      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Every node’s </a:t>
            </a:r>
            <a:r>
              <a:rPr lang="en-US" sz="1600" dirty="0">
                <a:latin typeface="Comic Sans MS" pitchFamily="66" charset="0"/>
              </a:rPr>
              <a:t>subtrees’ heights differ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sz="1600" dirty="0">
                <a:latin typeface="Comic Sans MS" pitchFamily="66" charset="0"/>
              </a:rPr>
              <a:t>&lt;= 1</a:t>
            </a:r>
          </a:p>
        </p:txBody>
      </p:sp>
      <p:grpSp>
        <p:nvGrpSpPr>
          <p:cNvPr id="3" name="Group 88"/>
          <p:cNvGrpSpPr>
            <a:grpSpLocks/>
          </p:cNvGrpSpPr>
          <p:nvPr/>
        </p:nvGrpSpPr>
        <p:grpSpPr bwMode="auto">
          <a:xfrm>
            <a:off x="762000" y="2643188"/>
            <a:ext cx="2028825" cy="1428750"/>
            <a:chOff x="2914826" y="2214598"/>
            <a:chExt cx="2028838" cy="1429774"/>
          </a:xfrm>
        </p:grpSpPr>
        <p:sp>
          <p:nvSpPr>
            <p:cNvPr id="51296" name="TextBox 108"/>
            <p:cNvSpPr txBox="1">
              <a:spLocks noChangeArrowheads="1"/>
            </p:cNvSpPr>
            <p:nvPr/>
          </p:nvSpPr>
          <p:spPr bwMode="auto">
            <a:xfrm>
              <a:off x="3764434" y="2214598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>
                  <a:solidFill>
                    <a:srgbClr val="C00000"/>
                  </a:solidFill>
                </a:rPr>
                <a:t>0</a:t>
              </a:r>
              <a:endParaRPr lang="th-TH" sz="1400" b="1">
                <a:solidFill>
                  <a:srgbClr val="C00000"/>
                </a:solidFill>
              </a:endParaRPr>
            </a:p>
          </p:txBody>
        </p:sp>
        <p:sp>
          <p:nvSpPr>
            <p:cNvPr id="51297" name="TextBox 131"/>
            <p:cNvSpPr txBox="1">
              <a:spLocks noChangeArrowheads="1"/>
            </p:cNvSpPr>
            <p:nvPr/>
          </p:nvSpPr>
          <p:spPr bwMode="auto">
            <a:xfrm>
              <a:off x="3246182" y="2699470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>
                  <a:solidFill>
                    <a:srgbClr val="C00000"/>
                  </a:solidFill>
                </a:rPr>
                <a:t>0</a:t>
              </a:r>
              <a:endParaRPr lang="th-TH" sz="1400" b="1">
                <a:solidFill>
                  <a:srgbClr val="C00000"/>
                </a:solidFill>
              </a:endParaRPr>
            </a:p>
          </p:txBody>
        </p:sp>
        <p:sp>
          <p:nvSpPr>
            <p:cNvPr id="51298" name="TextBox 132"/>
            <p:cNvSpPr txBox="1">
              <a:spLocks noChangeArrowheads="1"/>
            </p:cNvSpPr>
            <p:nvPr/>
          </p:nvSpPr>
          <p:spPr bwMode="auto">
            <a:xfrm>
              <a:off x="2914826" y="3336564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0</a:t>
              </a:r>
              <a:endParaRPr lang="th-TH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1299" name="TextBox 133"/>
            <p:cNvSpPr txBox="1">
              <a:spLocks noChangeArrowheads="1"/>
            </p:cNvSpPr>
            <p:nvPr/>
          </p:nvSpPr>
          <p:spPr bwMode="auto">
            <a:xfrm>
              <a:off x="3499419" y="3335515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>
                  <a:solidFill>
                    <a:srgbClr val="C00000"/>
                  </a:solidFill>
                </a:rPr>
                <a:t>0</a:t>
              </a:r>
              <a:endParaRPr lang="th-TH" sz="1400" b="1">
                <a:solidFill>
                  <a:srgbClr val="C00000"/>
                </a:solidFill>
              </a:endParaRPr>
            </a:p>
          </p:txBody>
        </p:sp>
        <p:sp>
          <p:nvSpPr>
            <p:cNvPr id="51300" name="TextBox 134"/>
            <p:cNvSpPr txBox="1">
              <a:spLocks noChangeArrowheads="1"/>
            </p:cNvSpPr>
            <p:nvPr/>
          </p:nvSpPr>
          <p:spPr bwMode="auto">
            <a:xfrm>
              <a:off x="4007137" y="3336564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>
                  <a:solidFill>
                    <a:srgbClr val="C00000"/>
                  </a:solidFill>
                </a:rPr>
                <a:t>0</a:t>
              </a:r>
              <a:endParaRPr lang="th-TH" sz="1400" b="1">
                <a:solidFill>
                  <a:srgbClr val="C00000"/>
                </a:solidFill>
              </a:endParaRPr>
            </a:p>
          </p:txBody>
        </p:sp>
        <p:sp>
          <p:nvSpPr>
            <p:cNvPr id="51301" name="TextBox 204"/>
            <p:cNvSpPr txBox="1">
              <a:spLocks noChangeArrowheads="1"/>
            </p:cNvSpPr>
            <p:nvPr/>
          </p:nvSpPr>
          <p:spPr bwMode="auto">
            <a:xfrm>
              <a:off x="4618891" y="3324224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>
                  <a:solidFill>
                    <a:srgbClr val="C00000"/>
                  </a:solidFill>
                </a:rPr>
                <a:t>0</a:t>
              </a:r>
              <a:endParaRPr lang="th-TH" sz="1400" b="1">
                <a:solidFill>
                  <a:srgbClr val="C00000"/>
                </a:solidFill>
              </a:endParaRPr>
            </a:p>
          </p:txBody>
        </p:sp>
        <p:sp>
          <p:nvSpPr>
            <p:cNvPr id="51302" name="TextBox 206"/>
            <p:cNvSpPr txBox="1">
              <a:spLocks noChangeArrowheads="1"/>
            </p:cNvSpPr>
            <p:nvPr/>
          </p:nvSpPr>
          <p:spPr bwMode="auto">
            <a:xfrm>
              <a:off x="4315002" y="2712181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>
                  <a:solidFill>
                    <a:srgbClr val="C00000"/>
                  </a:solidFill>
                </a:rPr>
                <a:t>0</a:t>
              </a:r>
              <a:endParaRPr lang="th-TH" sz="1400" b="1">
                <a:solidFill>
                  <a:srgbClr val="C00000"/>
                </a:solidFill>
              </a:endParaRPr>
            </a:p>
          </p:txBody>
        </p:sp>
      </p:grpSp>
      <p:grpSp>
        <p:nvGrpSpPr>
          <p:cNvPr id="4" name="Group 119"/>
          <p:cNvGrpSpPr>
            <a:grpSpLocks/>
          </p:cNvGrpSpPr>
          <p:nvPr/>
        </p:nvGrpSpPr>
        <p:grpSpPr bwMode="auto">
          <a:xfrm>
            <a:off x="2665413" y="4673600"/>
            <a:ext cx="3430587" cy="1727200"/>
            <a:chOff x="2543176" y="4615281"/>
            <a:chExt cx="3430587" cy="1726962"/>
          </a:xfrm>
        </p:grpSpPr>
        <p:sp>
          <p:nvSpPr>
            <p:cNvPr id="51290" name="TextBox 48"/>
            <p:cNvSpPr txBox="1">
              <a:spLocks noChangeArrowheads="1"/>
            </p:cNvSpPr>
            <p:nvPr/>
          </p:nvSpPr>
          <p:spPr bwMode="auto">
            <a:xfrm>
              <a:off x="2543176" y="5557840"/>
              <a:ext cx="357254" cy="307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0</a:t>
              </a:r>
              <a:r>
                <a:rPr lang="en-US" sz="1400" b="1" dirty="0">
                  <a:solidFill>
                    <a:srgbClr val="009242"/>
                  </a:solidFill>
                </a:rPr>
                <a:t> </a:t>
              </a:r>
              <a:endParaRPr lang="th-TH" sz="1400" b="1" dirty="0">
                <a:solidFill>
                  <a:srgbClr val="009242"/>
                </a:solidFill>
              </a:endParaRPr>
            </a:p>
          </p:txBody>
        </p:sp>
        <p:sp>
          <p:nvSpPr>
            <p:cNvPr id="51291" name="TextBox 50"/>
            <p:cNvSpPr txBox="1">
              <a:spLocks noChangeArrowheads="1"/>
            </p:cNvSpPr>
            <p:nvPr/>
          </p:nvSpPr>
          <p:spPr bwMode="auto">
            <a:xfrm>
              <a:off x="5211623" y="5010109"/>
              <a:ext cx="762140" cy="523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2</a:t>
              </a:r>
              <a:br>
                <a:rPr lang="en-US" sz="1400" b="1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7030A0"/>
                  </a:solidFill>
                </a:rPr>
                <a:t>1-(-1)</a:t>
              </a:r>
              <a:endParaRPr lang="th-TH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1292" name="TextBox 51"/>
            <p:cNvSpPr txBox="1">
              <a:spLocks noChangeArrowheads="1"/>
            </p:cNvSpPr>
            <p:nvPr/>
          </p:nvSpPr>
          <p:spPr bwMode="auto">
            <a:xfrm>
              <a:off x="4197979" y="4615281"/>
              <a:ext cx="633528" cy="523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-1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1-2</a:t>
              </a:r>
              <a:endParaRPr lang="th-TH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1293" name="TextBox 52"/>
            <p:cNvSpPr txBox="1">
              <a:spLocks noChangeArrowheads="1"/>
            </p:cNvSpPr>
            <p:nvPr/>
          </p:nvSpPr>
          <p:spPr bwMode="auto">
            <a:xfrm>
              <a:off x="5371669" y="6034328"/>
              <a:ext cx="357254" cy="307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0</a:t>
              </a:r>
              <a:endParaRPr lang="th-TH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1294" name="TextBox 53"/>
            <p:cNvSpPr txBox="1">
              <a:spLocks noChangeArrowheads="1"/>
            </p:cNvSpPr>
            <p:nvPr/>
          </p:nvSpPr>
          <p:spPr bwMode="auto">
            <a:xfrm>
              <a:off x="3151940" y="4985279"/>
              <a:ext cx="810726" cy="523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1</a:t>
              </a:r>
              <a:br>
                <a:rPr lang="en-US" sz="1400" b="1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7030A0"/>
                  </a:solidFill>
                </a:rPr>
                <a:t>0-(-1)</a:t>
              </a:r>
              <a:r>
                <a:rPr lang="en-US" sz="1400" b="1" dirty="0">
                  <a:solidFill>
                    <a:srgbClr val="FF0000"/>
                  </a:solidFill>
                </a:rPr>
                <a:t> </a:t>
              </a:r>
              <a:endParaRPr lang="th-TH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1295" name="TextBox 54"/>
            <p:cNvSpPr txBox="1">
              <a:spLocks noChangeArrowheads="1"/>
            </p:cNvSpPr>
            <p:nvPr/>
          </p:nvSpPr>
          <p:spPr bwMode="auto">
            <a:xfrm>
              <a:off x="4435475" y="5494091"/>
              <a:ext cx="643056" cy="523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-1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-1-0</a:t>
              </a:r>
              <a:r>
                <a:rPr lang="en-US" sz="1400" b="1" dirty="0">
                  <a:solidFill>
                    <a:srgbClr val="FF0000"/>
                  </a:solidFill>
                </a:rPr>
                <a:t> </a:t>
              </a:r>
              <a:endParaRPr lang="th-TH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90"/>
          <p:cNvGrpSpPr>
            <a:grpSpLocks/>
          </p:cNvGrpSpPr>
          <p:nvPr/>
        </p:nvGrpSpPr>
        <p:grpSpPr bwMode="auto">
          <a:xfrm>
            <a:off x="428596" y="2305050"/>
            <a:ext cx="2786082" cy="2241780"/>
            <a:chOff x="2552671" y="1876424"/>
            <a:chExt cx="2786082" cy="2242249"/>
          </a:xfrm>
        </p:grpSpPr>
        <p:grpSp>
          <p:nvGrpSpPr>
            <p:cNvPr id="6" name="Group 89"/>
            <p:cNvGrpSpPr>
              <a:grpSpLocks/>
            </p:cNvGrpSpPr>
            <p:nvPr/>
          </p:nvGrpSpPr>
          <p:grpSpPr bwMode="auto">
            <a:xfrm>
              <a:off x="2895600" y="1876424"/>
              <a:ext cx="2049463" cy="1503363"/>
              <a:chOff x="2895600" y="1876424"/>
              <a:chExt cx="2049463" cy="1503363"/>
            </a:xfrm>
          </p:grpSpPr>
          <p:sp>
            <p:nvSpPr>
              <p:cNvPr id="48" name="Oval 8"/>
              <p:cNvSpPr/>
              <p:nvPr/>
            </p:nvSpPr>
            <p:spPr bwMode="auto">
              <a:xfrm>
                <a:off x="3740150" y="1876424"/>
                <a:ext cx="360363" cy="36043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cxnSp>
            <p:nvCxnSpPr>
              <p:cNvPr id="15" name="Straight Connector 14"/>
              <p:cNvCxnSpPr>
                <a:stCxn id="44" idx="3"/>
                <a:endCxn id="42" idx="0"/>
              </p:cNvCxnSpPr>
              <p:nvPr/>
            </p:nvCxnSpPr>
            <p:spPr bwMode="auto">
              <a:xfrm rot="5400000">
                <a:off x="4091749" y="2799763"/>
                <a:ext cx="306451" cy="1333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 bwMode="auto">
              <a:xfrm>
                <a:off x="2895600" y="3019664"/>
                <a:ext cx="360363" cy="36043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>
                <a:off x="4259263" y="2405173"/>
                <a:ext cx="360362" cy="3604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sp>
            <p:nvSpPr>
              <p:cNvPr id="42" name="Oval 41"/>
              <p:cNvSpPr/>
              <p:nvPr/>
            </p:nvSpPr>
            <p:spPr bwMode="auto">
              <a:xfrm>
                <a:off x="3998913" y="3019664"/>
                <a:ext cx="360362" cy="36043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3221038" y="2376592"/>
                <a:ext cx="360362" cy="3604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3479800" y="3019664"/>
                <a:ext cx="360363" cy="36043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4584700" y="3019664"/>
                <a:ext cx="360363" cy="36043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cxnSp>
            <p:nvCxnSpPr>
              <p:cNvPr id="23" name="Straight Connector 22"/>
              <p:cNvCxnSpPr>
                <a:stCxn id="48" idx="3"/>
                <a:endCxn id="38" idx="0"/>
              </p:cNvCxnSpPr>
              <p:nvPr/>
            </p:nvCxnSpPr>
            <p:spPr bwMode="auto">
              <a:xfrm rot="5400000">
                <a:off x="3501212" y="2085265"/>
                <a:ext cx="192128" cy="390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48" idx="5"/>
                <a:endCxn id="44" idx="0"/>
              </p:cNvCxnSpPr>
              <p:nvPr/>
            </p:nvCxnSpPr>
            <p:spPr bwMode="auto">
              <a:xfrm rot="16200000" flipH="1">
                <a:off x="4133033" y="2099556"/>
                <a:ext cx="220709" cy="390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38" idx="3"/>
                <a:endCxn id="46" idx="0"/>
              </p:cNvCxnSpPr>
              <p:nvPr/>
            </p:nvCxnSpPr>
            <p:spPr bwMode="auto">
              <a:xfrm rot="5400000">
                <a:off x="3007484" y="2753722"/>
                <a:ext cx="335032" cy="196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38" idx="5"/>
                <a:endCxn id="36" idx="0"/>
              </p:cNvCxnSpPr>
              <p:nvPr/>
            </p:nvCxnSpPr>
            <p:spPr bwMode="auto">
              <a:xfrm rot="16200000" flipH="1">
                <a:off x="3427378" y="2786266"/>
                <a:ext cx="335032" cy="131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44" idx="5"/>
                <a:endCxn id="34" idx="0"/>
              </p:cNvCxnSpPr>
              <p:nvPr/>
            </p:nvCxnSpPr>
            <p:spPr bwMode="auto">
              <a:xfrm rot="16200000" flipH="1">
                <a:off x="4512437" y="2768013"/>
                <a:ext cx="306451" cy="196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276" name="Rectangle 182"/>
            <p:cNvSpPr>
              <a:spLocks noChangeArrowheads="1"/>
            </p:cNvSpPr>
            <p:nvPr/>
          </p:nvSpPr>
          <p:spPr bwMode="auto">
            <a:xfrm>
              <a:off x="2552671" y="3533776"/>
              <a:ext cx="2786082" cy="584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Height Balanced</a:t>
              </a:r>
            </a:p>
            <a:p>
              <a:pPr algn="ctr"/>
              <a:r>
                <a:rPr lang="en-US" sz="1600" dirty="0"/>
                <a:t>Every node’s balance factor = 0</a:t>
              </a:r>
              <a:endParaRPr lang="th-TH" sz="2000" dirty="0"/>
            </a:p>
          </p:txBody>
        </p:sp>
      </p:grpSp>
      <p:grpSp>
        <p:nvGrpSpPr>
          <p:cNvPr id="7" name="Group 85"/>
          <p:cNvGrpSpPr>
            <a:grpSpLocks/>
          </p:cNvGrpSpPr>
          <p:nvPr/>
        </p:nvGrpSpPr>
        <p:grpSpPr bwMode="auto">
          <a:xfrm>
            <a:off x="3463925" y="2633663"/>
            <a:ext cx="1997075" cy="1449387"/>
            <a:chOff x="705029" y="2266952"/>
            <a:chExt cx="1997482" cy="1450174"/>
          </a:xfrm>
        </p:grpSpPr>
        <p:sp>
          <p:nvSpPr>
            <p:cNvPr id="51270" name="TextBox 108"/>
            <p:cNvSpPr txBox="1">
              <a:spLocks noChangeArrowheads="1"/>
            </p:cNvSpPr>
            <p:nvPr/>
          </p:nvSpPr>
          <p:spPr bwMode="auto">
            <a:xfrm>
              <a:off x="1554754" y="2266952"/>
              <a:ext cx="324818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0</a:t>
              </a:r>
              <a:endParaRPr lang="th-TH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1271" name="TextBox 132"/>
            <p:cNvSpPr txBox="1">
              <a:spLocks noChangeArrowheads="1"/>
            </p:cNvSpPr>
            <p:nvPr/>
          </p:nvSpPr>
          <p:spPr bwMode="auto">
            <a:xfrm>
              <a:off x="705029" y="3409318"/>
              <a:ext cx="324818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0</a:t>
              </a:r>
              <a:endParaRPr lang="th-TH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1272" name="TextBox 134"/>
            <p:cNvSpPr txBox="1">
              <a:spLocks noChangeArrowheads="1"/>
            </p:cNvSpPr>
            <p:nvPr/>
          </p:nvSpPr>
          <p:spPr bwMode="auto">
            <a:xfrm>
              <a:off x="2377693" y="3394077"/>
              <a:ext cx="324818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0</a:t>
              </a:r>
              <a:endParaRPr lang="th-TH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1273" name="TextBox 92"/>
            <p:cNvSpPr txBox="1">
              <a:spLocks noChangeArrowheads="1"/>
            </p:cNvSpPr>
            <p:nvPr/>
          </p:nvSpPr>
          <p:spPr bwMode="auto">
            <a:xfrm>
              <a:off x="801103" y="2687094"/>
              <a:ext cx="786054" cy="523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1</a:t>
              </a:r>
            </a:p>
            <a:p>
              <a:pPr algn="r"/>
              <a:r>
                <a:rPr lang="en-US" sz="1400" b="1" dirty="0">
                  <a:solidFill>
                    <a:srgbClr val="7030A0"/>
                  </a:solidFill>
                </a:rPr>
                <a:t>0-(-1)</a:t>
              </a:r>
              <a:endParaRPr lang="th-TH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1274" name="TextBox 54"/>
            <p:cNvSpPr txBox="1">
              <a:spLocks noChangeArrowheads="1"/>
            </p:cNvSpPr>
            <p:nvPr/>
          </p:nvSpPr>
          <p:spPr bwMode="auto">
            <a:xfrm>
              <a:off x="1861563" y="2717577"/>
              <a:ext cx="643140" cy="523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-1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-1-0</a:t>
              </a:r>
              <a:r>
                <a:rPr lang="en-US" sz="1400" b="1" dirty="0">
                  <a:solidFill>
                    <a:srgbClr val="FF0000"/>
                  </a:solidFill>
                </a:rPr>
                <a:t> </a:t>
              </a:r>
              <a:endParaRPr lang="th-TH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28" name="Rectangle 227"/>
          <p:cNvSpPr/>
          <p:nvPr/>
        </p:nvSpPr>
        <p:spPr>
          <a:xfrm>
            <a:off x="381000" y="1676400"/>
            <a:ext cx="7834338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Balance factor </a:t>
            </a:r>
            <a:r>
              <a:rPr lang="en-US" sz="1600" dirty="0">
                <a:latin typeface="Comic Sans MS" pitchFamily="66" charset="0"/>
              </a:rPr>
              <a:t>of</a:t>
            </a:r>
            <a:r>
              <a:rPr lang="th-TH" sz="1600" dirty="0">
                <a:latin typeface="Comic Sans MS" pitchFamily="66" charset="0"/>
              </a:rPr>
              <a:t> </a:t>
            </a:r>
            <a:r>
              <a:rPr lang="en-US" sz="1600" dirty="0">
                <a:latin typeface="Comic Sans MS" pitchFamily="66" charset="0"/>
              </a:rPr>
              <a:t>a node 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: different of left &amp; right subtrees’ hights </a:t>
            </a:r>
            <a:br>
              <a:rPr lang="en-US" sz="1600" dirty="0">
                <a:solidFill>
                  <a:srgbClr val="0070C0"/>
                </a:solidFill>
                <a:latin typeface="Comic Sans MS" pitchFamily="66" charset="0"/>
              </a:rPr>
            </a:b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= </a:t>
            </a:r>
            <a:r>
              <a:rPr lang="en-US" sz="1600" b="1" dirty="0">
                <a:solidFill>
                  <a:srgbClr val="7030A0"/>
                </a:solidFill>
                <a:latin typeface="Comic Sans MS" pitchFamily="66" charset="0"/>
              </a:rPr>
              <a:t>Height(Left Subtree) – Height(Right Subtree) </a:t>
            </a:r>
            <a:endParaRPr lang="th-TH" sz="1600" b="1" dirty="0">
              <a:latin typeface="Comic Sans MS" pitchFamily="66" charset="0"/>
            </a:endParaRPr>
          </a:p>
        </p:txBody>
      </p:sp>
      <p:grpSp>
        <p:nvGrpSpPr>
          <p:cNvPr id="8" name="Group 87"/>
          <p:cNvGrpSpPr>
            <a:grpSpLocks/>
          </p:cNvGrpSpPr>
          <p:nvPr/>
        </p:nvGrpSpPr>
        <p:grpSpPr bwMode="auto">
          <a:xfrm>
            <a:off x="3449638" y="2271713"/>
            <a:ext cx="2036762" cy="1952625"/>
            <a:chOff x="685800" y="1905000"/>
            <a:chExt cx="2036763" cy="1952624"/>
          </a:xfrm>
        </p:grpSpPr>
        <p:grpSp>
          <p:nvGrpSpPr>
            <p:cNvPr id="9" name="Group 86"/>
            <p:cNvGrpSpPr>
              <a:grpSpLocks/>
            </p:cNvGrpSpPr>
            <p:nvPr/>
          </p:nvGrpSpPr>
          <p:grpSpPr bwMode="auto">
            <a:xfrm>
              <a:off x="685800" y="1905000"/>
              <a:ext cx="2036763" cy="1524000"/>
              <a:chOff x="685800" y="1905000"/>
              <a:chExt cx="2036763" cy="1524000"/>
            </a:xfrm>
          </p:grpSpPr>
          <p:sp>
            <p:nvSpPr>
              <p:cNvPr id="208" name="Oval 8"/>
              <p:cNvSpPr/>
              <p:nvPr/>
            </p:nvSpPr>
            <p:spPr bwMode="auto">
              <a:xfrm>
                <a:off x="1530350" y="1905000"/>
                <a:ext cx="360362" cy="360362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tIns="7200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cxnSp>
            <p:nvCxnSpPr>
              <p:cNvPr id="209" name="Straight Connector 208"/>
              <p:cNvCxnSpPr>
                <a:stCxn id="0" idx="5"/>
                <a:endCxn id="213" idx="0"/>
              </p:cNvCxnSpPr>
              <p:nvPr/>
            </p:nvCxnSpPr>
            <p:spPr bwMode="auto">
              <a:xfrm rot="16200000" flipH="1">
                <a:off x="2275682" y="2801142"/>
                <a:ext cx="349250" cy="1857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Oval 209"/>
              <p:cNvSpPr/>
              <p:nvPr/>
            </p:nvSpPr>
            <p:spPr bwMode="auto">
              <a:xfrm>
                <a:off x="685800" y="3068636"/>
                <a:ext cx="360362" cy="36036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tIns="7200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sp>
            <p:nvSpPr>
              <p:cNvPr id="212" name="Oval 211"/>
              <p:cNvSpPr/>
              <p:nvPr/>
            </p:nvSpPr>
            <p:spPr bwMode="auto">
              <a:xfrm>
                <a:off x="2049463" y="2411412"/>
                <a:ext cx="360363" cy="360363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sz="2000" dirty="0"/>
                  <a:t>\</a:t>
                </a:r>
                <a:endParaRPr lang="th-TH" sz="2000" dirty="0"/>
              </a:p>
            </p:txBody>
          </p:sp>
          <p:sp>
            <p:nvSpPr>
              <p:cNvPr id="213" name="Oval 212"/>
              <p:cNvSpPr/>
              <p:nvPr/>
            </p:nvSpPr>
            <p:spPr bwMode="auto">
              <a:xfrm>
                <a:off x="2362201" y="3068636"/>
                <a:ext cx="360362" cy="36036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tIns="7200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sp>
            <p:nvSpPr>
              <p:cNvPr id="214" name="Oval 213"/>
              <p:cNvSpPr/>
              <p:nvPr/>
            </p:nvSpPr>
            <p:spPr bwMode="auto">
              <a:xfrm>
                <a:off x="1011238" y="2382837"/>
                <a:ext cx="360363" cy="360363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tIns="72000" anchor="ctr"/>
              <a:lstStyle/>
              <a:p>
                <a:pPr algn="ctr">
                  <a:defRPr/>
                </a:pPr>
                <a:r>
                  <a:rPr lang="en-US" sz="2000" dirty="0"/>
                  <a:t>/</a:t>
                </a:r>
                <a:endParaRPr lang="th-TH" sz="2000" dirty="0"/>
              </a:p>
            </p:txBody>
          </p:sp>
          <p:cxnSp>
            <p:nvCxnSpPr>
              <p:cNvPr id="216" name="Straight Connector 215"/>
              <p:cNvCxnSpPr>
                <a:stCxn id="208" idx="3"/>
                <a:endCxn id="0" idx="0"/>
              </p:cNvCxnSpPr>
              <p:nvPr/>
            </p:nvCxnSpPr>
            <p:spPr bwMode="auto">
              <a:xfrm rot="5400000">
                <a:off x="1302544" y="2102643"/>
                <a:ext cx="169862" cy="390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>
                <a:stCxn id="208" idx="5"/>
                <a:endCxn id="0" idx="0"/>
              </p:cNvCxnSpPr>
              <p:nvPr/>
            </p:nvCxnSpPr>
            <p:spPr bwMode="auto">
              <a:xfrm rot="16200000" flipH="1">
                <a:off x="1935163" y="2116138"/>
                <a:ext cx="198437" cy="3921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>
                <a:stCxn id="0" idx="3"/>
                <a:endCxn id="210" idx="0"/>
              </p:cNvCxnSpPr>
              <p:nvPr/>
            </p:nvCxnSpPr>
            <p:spPr bwMode="auto">
              <a:xfrm rot="5400000">
                <a:off x="776287" y="2781299"/>
                <a:ext cx="377825" cy="1968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256" name="Rectangle 82"/>
            <p:cNvSpPr>
              <a:spLocks noChangeArrowheads="1"/>
            </p:cNvSpPr>
            <p:nvPr/>
          </p:nvSpPr>
          <p:spPr bwMode="auto">
            <a:xfrm>
              <a:off x="1022344" y="3519070"/>
              <a:ext cx="161784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/>
                <a:t>Height Balanced</a:t>
              </a:r>
              <a:endParaRPr lang="th-TH" sz="2000" dirty="0"/>
            </a:p>
          </p:txBody>
        </p:sp>
      </p:grpSp>
      <p:grpSp>
        <p:nvGrpSpPr>
          <p:cNvPr id="10" name="Group 120"/>
          <p:cNvGrpSpPr>
            <a:grpSpLocks/>
          </p:cNvGrpSpPr>
          <p:nvPr/>
        </p:nvGrpSpPr>
        <p:grpSpPr bwMode="auto">
          <a:xfrm>
            <a:off x="2652713" y="4348163"/>
            <a:ext cx="3241675" cy="2049462"/>
            <a:chOff x="2514600" y="4274721"/>
            <a:chExt cx="3241675" cy="2049879"/>
          </a:xfrm>
        </p:grpSpPr>
        <p:cxnSp>
          <p:nvCxnSpPr>
            <p:cNvPr id="79" name="Straight Connector 78"/>
            <p:cNvCxnSpPr>
              <a:stCxn id="0" idx="5"/>
              <a:endCxn id="100" idx="1"/>
            </p:cNvCxnSpPr>
            <p:nvPr/>
          </p:nvCxnSpPr>
          <p:spPr bwMode="auto">
            <a:xfrm rot="16200000" flipH="1">
              <a:off x="5045843" y="5407676"/>
              <a:ext cx="252463" cy="431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0" idx="2"/>
              <a:endCxn id="0" idx="7"/>
            </p:cNvCxnSpPr>
            <p:nvPr/>
          </p:nvCxnSpPr>
          <p:spPr bwMode="auto">
            <a:xfrm rot="10800000" flipV="1">
              <a:off x="3660775" y="4454144"/>
              <a:ext cx="682625" cy="2540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0" idx="1"/>
            </p:cNvCxnSpPr>
            <p:nvPr/>
          </p:nvCxnSpPr>
          <p:spPr bwMode="auto">
            <a:xfrm rot="16200000" flipV="1">
              <a:off x="4884708" y="4190651"/>
              <a:ext cx="287396" cy="8397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45"/>
            <p:cNvCxnSpPr>
              <a:stCxn id="106" idx="7"/>
              <a:endCxn id="0" idx="2"/>
            </p:cNvCxnSpPr>
            <p:nvPr/>
          </p:nvCxnSpPr>
          <p:spPr bwMode="auto">
            <a:xfrm rot="5400000" flipH="1" flipV="1">
              <a:off x="2882065" y="4777320"/>
              <a:ext cx="411246" cy="530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 bwMode="auto">
            <a:xfrm>
              <a:off x="2514600" y="5195658"/>
              <a:ext cx="360362" cy="36043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72000" anchor="ctr"/>
            <a:lstStyle/>
            <a:p>
              <a:pPr algn="ctr">
                <a:defRPr/>
              </a:pPr>
              <a:r>
                <a:rPr lang="en-US" dirty="0"/>
                <a:t>-</a:t>
              </a:r>
              <a:endParaRPr lang="th-TH" dirty="0"/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5695822"/>
              <a:ext cx="360362" cy="36043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72000" anchor="ctr"/>
            <a:lstStyle/>
            <a:p>
              <a:pPr algn="ctr">
                <a:defRPr/>
              </a:pPr>
              <a:r>
                <a:rPr lang="en-US" dirty="0"/>
                <a:t>-</a:t>
              </a:r>
              <a:endParaRPr lang="th-TH" dirty="0"/>
            </a:p>
          </p:txBody>
        </p:sp>
        <p:cxnSp>
          <p:nvCxnSpPr>
            <p:cNvPr id="95" name="Straight Connector 94"/>
            <p:cNvCxnSpPr>
              <a:stCxn id="0" idx="3"/>
              <a:endCxn id="0" idx="7"/>
            </p:cNvCxnSpPr>
            <p:nvPr/>
          </p:nvCxnSpPr>
          <p:spPr bwMode="auto">
            <a:xfrm rot="5400000">
              <a:off x="5086326" y="4879731"/>
              <a:ext cx="231822" cy="492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/>
            <p:cNvSpPr/>
            <p:nvPr/>
          </p:nvSpPr>
          <p:spPr bwMode="auto">
            <a:xfrm>
              <a:off x="3352800" y="4655721"/>
              <a:ext cx="360362" cy="360363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2000" dirty="0"/>
                <a:t>/</a:t>
              </a:r>
              <a:endParaRPr lang="th-TH" sz="2000" dirty="0"/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4648200" y="5189121"/>
              <a:ext cx="360362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2000" dirty="0"/>
                <a:t>\</a:t>
              </a:r>
              <a:endParaRPr lang="th-TH" sz="2000" dirty="0"/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4343400" y="4274721"/>
              <a:ext cx="360362" cy="360363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2000" dirty="0"/>
                <a:t>\</a:t>
              </a:r>
              <a:endParaRPr lang="th-TH" sz="2000" dirty="0"/>
            </a:p>
          </p:txBody>
        </p:sp>
        <p:sp>
          <p:nvSpPr>
            <p:cNvPr id="179" name="Oval 178"/>
            <p:cNvSpPr/>
            <p:nvPr/>
          </p:nvSpPr>
          <p:spPr bwMode="auto">
            <a:xfrm>
              <a:off x="5395912" y="4701759"/>
              <a:ext cx="360363" cy="36036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</a:rPr>
                <a:t>//</a:t>
              </a:r>
              <a:endParaRPr lang="th-TH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148003" y="5986394"/>
              <a:ext cx="2135192" cy="338206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 - Height Balanced</a:t>
              </a:r>
              <a:endParaRPr lang="th-TH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" name="Group 118"/>
          <p:cNvGrpSpPr>
            <a:grpSpLocks/>
          </p:cNvGrpSpPr>
          <p:nvPr/>
        </p:nvGrpSpPr>
        <p:grpSpPr bwMode="auto">
          <a:xfrm>
            <a:off x="6273800" y="2547938"/>
            <a:ext cx="1955800" cy="1506537"/>
            <a:chOff x="5570537" y="2209838"/>
            <a:chExt cx="1955548" cy="1506501"/>
          </a:xfrm>
        </p:grpSpPr>
        <p:sp>
          <p:nvSpPr>
            <p:cNvPr id="51229" name="TextBox 92"/>
            <p:cNvSpPr txBox="1">
              <a:spLocks noChangeArrowheads="1"/>
            </p:cNvSpPr>
            <p:nvPr/>
          </p:nvSpPr>
          <p:spPr bwMode="auto">
            <a:xfrm>
              <a:off x="6740527" y="2681288"/>
              <a:ext cx="785558" cy="523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1</a:t>
              </a:r>
            </a:p>
            <a:p>
              <a:pPr algn="r"/>
              <a:r>
                <a:rPr lang="en-US" sz="1400" b="1" dirty="0">
                  <a:solidFill>
                    <a:srgbClr val="7030A0"/>
                  </a:solidFill>
                </a:rPr>
                <a:t>0-(-1)</a:t>
              </a:r>
              <a:endParaRPr lang="th-TH" sz="1400" b="1" dirty="0">
                <a:solidFill>
                  <a:srgbClr val="7030A0"/>
                </a:solidFill>
              </a:endParaRPr>
            </a:p>
          </p:txBody>
        </p:sp>
        <p:sp>
          <p:nvSpPr>
            <p:cNvPr id="51230" name="TextBox 108"/>
            <p:cNvSpPr txBox="1">
              <a:spLocks noChangeArrowheads="1"/>
            </p:cNvSpPr>
            <p:nvPr/>
          </p:nvSpPr>
          <p:spPr bwMode="auto">
            <a:xfrm>
              <a:off x="6420145" y="2209838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0</a:t>
              </a:r>
              <a:endParaRPr lang="th-TH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1231" name="TextBox 131"/>
            <p:cNvSpPr txBox="1">
              <a:spLocks noChangeArrowheads="1"/>
            </p:cNvSpPr>
            <p:nvPr/>
          </p:nvSpPr>
          <p:spPr bwMode="auto">
            <a:xfrm>
              <a:off x="5901893" y="2694710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0</a:t>
              </a:r>
              <a:endParaRPr lang="th-TH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1232" name="TextBox 132"/>
            <p:cNvSpPr txBox="1">
              <a:spLocks noChangeArrowheads="1"/>
            </p:cNvSpPr>
            <p:nvPr/>
          </p:nvSpPr>
          <p:spPr bwMode="auto">
            <a:xfrm>
              <a:off x="5570537" y="3408531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>
                  <a:solidFill>
                    <a:srgbClr val="C00000"/>
                  </a:solidFill>
                </a:rPr>
                <a:t>0</a:t>
              </a:r>
              <a:endParaRPr lang="th-TH" sz="1400" b="1">
                <a:solidFill>
                  <a:srgbClr val="C00000"/>
                </a:solidFill>
              </a:endParaRPr>
            </a:p>
          </p:txBody>
        </p:sp>
        <p:sp>
          <p:nvSpPr>
            <p:cNvPr id="51233" name="TextBox 133"/>
            <p:cNvSpPr txBox="1">
              <a:spLocks noChangeArrowheads="1"/>
            </p:cNvSpPr>
            <p:nvPr/>
          </p:nvSpPr>
          <p:spPr bwMode="auto">
            <a:xfrm>
              <a:off x="6155130" y="3407482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>
                  <a:solidFill>
                    <a:srgbClr val="C00000"/>
                  </a:solidFill>
                </a:rPr>
                <a:t>0</a:t>
              </a:r>
              <a:endParaRPr lang="th-TH" sz="1400" b="1">
                <a:solidFill>
                  <a:srgbClr val="C00000"/>
                </a:solidFill>
              </a:endParaRPr>
            </a:p>
          </p:txBody>
        </p:sp>
        <p:sp>
          <p:nvSpPr>
            <p:cNvPr id="51234" name="TextBox 134"/>
            <p:cNvSpPr txBox="1">
              <a:spLocks noChangeArrowheads="1"/>
            </p:cNvSpPr>
            <p:nvPr/>
          </p:nvSpPr>
          <p:spPr bwMode="auto">
            <a:xfrm>
              <a:off x="6662848" y="3408531"/>
              <a:ext cx="324773" cy="307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>
                  <a:solidFill>
                    <a:srgbClr val="C00000"/>
                  </a:solidFill>
                </a:rPr>
                <a:t>0</a:t>
              </a:r>
              <a:endParaRPr lang="th-TH" sz="1400" b="1">
                <a:solidFill>
                  <a:srgbClr val="C00000"/>
                </a:solidFill>
              </a:endParaRPr>
            </a:p>
          </p:txBody>
        </p:sp>
      </p:grpSp>
      <p:grpSp>
        <p:nvGrpSpPr>
          <p:cNvPr id="12" name="Group 101"/>
          <p:cNvGrpSpPr>
            <a:grpSpLocks/>
          </p:cNvGrpSpPr>
          <p:nvPr/>
        </p:nvGrpSpPr>
        <p:grpSpPr bwMode="auto">
          <a:xfrm>
            <a:off x="6265863" y="2209800"/>
            <a:ext cx="1806599" cy="1995559"/>
            <a:chOff x="2895600" y="1876424"/>
            <a:chExt cx="1806599" cy="1995977"/>
          </a:xfrm>
        </p:grpSpPr>
        <p:grpSp>
          <p:nvGrpSpPr>
            <p:cNvPr id="13" name="Group 89"/>
            <p:cNvGrpSpPr>
              <a:grpSpLocks/>
            </p:cNvGrpSpPr>
            <p:nvPr/>
          </p:nvGrpSpPr>
          <p:grpSpPr bwMode="auto">
            <a:xfrm>
              <a:off x="2895600" y="1876424"/>
              <a:ext cx="1724025" cy="1562102"/>
              <a:chOff x="2895600" y="1876424"/>
              <a:chExt cx="1724025" cy="1562102"/>
            </a:xfrm>
          </p:grpSpPr>
          <p:sp>
            <p:nvSpPr>
              <p:cNvPr id="105" name="Oval 8"/>
              <p:cNvSpPr/>
              <p:nvPr/>
            </p:nvSpPr>
            <p:spPr bwMode="auto">
              <a:xfrm>
                <a:off x="3740150" y="1876424"/>
                <a:ext cx="360362" cy="36043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cxnSp>
            <p:nvCxnSpPr>
              <p:cNvPr id="107" name="Straight Connector 106"/>
              <p:cNvCxnSpPr>
                <a:stCxn id="0" idx="3"/>
                <a:endCxn id="110" idx="0"/>
              </p:cNvCxnSpPr>
              <p:nvPr/>
            </p:nvCxnSpPr>
            <p:spPr bwMode="auto">
              <a:xfrm rot="5400000">
                <a:off x="4063168" y="2829931"/>
                <a:ext cx="365201" cy="1317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 bwMode="auto">
              <a:xfrm>
                <a:off x="2895600" y="3078414"/>
                <a:ext cx="360362" cy="36043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4259263" y="2405063"/>
                <a:ext cx="360362" cy="360363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sz="2000" b="1" dirty="0"/>
                  <a:t>/</a:t>
                </a:r>
                <a:endParaRPr lang="th-TH" sz="4000" b="1" dirty="0"/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>
                <a:off x="3998912" y="3078414"/>
                <a:ext cx="360363" cy="36043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sp>
            <p:nvSpPr>
              <p:cNvPr id="111" name="Oval 110"/>
              <p:cNvSpPr/>
              <p:nvPr/>
            </p:nvSpPr>
            <p:spPr bwMode="auto">
              <a:xfrm>
                <a:off x="3221037" y="2376592"/>
                <a:ext cx="360363" cy="36043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sp>
            <p:nvSpPr>
              <p:cNvPr id="112" name="Oval 111"/>
              <p:cNvSpPr/>
              <p:nvPr/>
            </p:nvSpPr>
            <p:spPr bwMode="auto">
              <a:xfrm>
                <a:off x="3479800" y="3078414"/>
                <a:ext cx="360362" cy="36043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cxnSp>
            <p:nvCxnSpPr>
              <p:cNvPr id="114" name="Straight Connector 113"/>
              <p:cNvCxnSpPr>
                <a:stCxn id="105" idx="3"/>
                <a:endCxn id="111" idx="0"/>
              </p:cNvCxnSpPr>
              <p:nvPr/>
            </p:nvCxnSpPr>
            <p:spPr bwMode="auto">
              <a:xfrm rot="5400000">
                <a:off x="3501211" y="2085265"/>
                <a:ext cx="192128" cy="390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105" idx="5"/>
                <a:endCxn id="0" idx="0"/>
              </p:cNvCxnSpPr>
              <p:nvPr/>
            </p:nvCxnSpPr>
            <p:spPr bwMode="auto">
              <a:xfrm rot="16200000" flipH="1">
                <a:off x="4133033" y="2099556"/>
                <a:ext cx="220709" cy="3905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111" idx="3"/>
                <a:endCxn id="108" idx="0"/>
              </p:cNvCxnSpPr>
              <p:nvPr/>
            </p:nvCxnSpPr>
            <p:spPr bwMode="auto">
              <a:xfrm rot="5400000">
                <a:off x="2977315" y="2782303"/>
                <a:ext cx="393782" cy="1984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1" idx="5"/>
                <a:endCxn id="112" idx="0"/>
              </p:cNvCxnSpPr>
              <p:nvPr/>
            </p:nvCxnSpPr>
            <p:spPr bwMode="auto">
              <a:xfrm rot="16200000" flipH="1">
                <a:off x="3397209" y="2816434"/>
                <a:ext cx="393782" cy="1301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215" name="Rectangle 103"/>
            <p:cNvSpPr>
              <a:spLocks noChangeArrowheads="1"/>
            </p:cNvSpPr>
            <p:nvPr/>
          </p:nvSpPr>
          <p:spPr bwMode="auto">
            <a:xfrm>
              <a:off x="3119438" y="3533776"/>
              <a:ext cx="1582761" cy="33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/>
                <a:t>Height Balanced</a:t>
              </a:r>
              <a:endParaRPr lang="th-TH" sz="2000" dirty="0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376238" y="1295400"/>
            <a:ext cx="7620000" cy="338554"/>
          </a:xfrm>
          <a:prstGeom prst="rect">
            <a:avLst/>
          </a:prstGeom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(Nearly Balanced)             </a:t>
            </a:r>
            <a:r>
              <a:rPr lang="en-US" sz="1600" dirty="0">
                <a:latin typeface="Comic Sans MS" pitchFamily="66" charset="0"/>
              </a:rPr>
              <a:t>Balance factor 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of every node is </a:t>
            </a:r>
            <a:r>
              <a:rPr lang="en-US" sz="1600" dirty="0">
                <a:latin typeface="Comic Sans MS" pitchFamily="66" charset="0"/>
              </a:rPr>
              <a:t>0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or </a:t>
            </a:r>
            <a:r>
              <a:rPr lang="en-US" sz="1600" dirty="0">
                <a:latin typeface="Comic Sans MS" pitchFamily="66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or </a:t>
            </a:r>
            <a:r>
              <a:rPr lang="en-US" sz="1600" dirty="0">
                <a:latin typeface="Comic Sans MS" pitchFamily="66" charset="0"/>
              </a:rPr>
              <a:t>-1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 </a:t>
            </a:r>
            <a:endParaRPr lang="th-TH"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28" grpId="0"/>
      <p:bldP spid="1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AVL (Height Balanced) Tree</a:t>
            </a:r>
            <a:endParaRPr lang="th-TH" dirty="0"/>
          </a:p>
        </p:txBody>
      </p:sp>
      <p:grpSp>
        <p:nvGrpSpPr>
          <p:cNvPr id="3" name="Group 176"/>
          <p:cNvGrpSpPr>
            <a:grpSpLocks/>
          </p:cNvGrpSpPr>
          <p:nvPr/>
        </p:nvGrpSpPr>
        <p:grpSpPr bwMode="auto">
          <a:xfrm>
            <a:off x="642910" y="3143248"/>
            <a:ext cx="1643074" cy="1530975"/>
            <a:chOff x="3216894" y="3429000"/>
            <a:chExt cx="1643074" cy="1530975"/>
          </a:xfrm>
        </p:grpSpPr>
        <p:grpSp>
          <p:nvGrpSpPr>
            <p:cNvPr id="4" name="Group 275"/>
            <p:cNvGrpSpPr>
              <a:grpSpLocks/>
            </p:cNvGrpSpPr>
            <p:nvPr/>
          </p:nvGrpSpPr>
          <p:grpSpPr bwMode="auto">
            <a:xfrm>
              <a:off x="3502025" y="3429000"/>
              <a:ext cx="985838" cy="1285875"/>
              <a:chOff x="3502025" y="3429000"/>
              <a:chExt cx="985838" cy="1285875"/>
            </a:xfrm>
          </p:grpSpPr>
          <p:sp>
            <p:nvSpPr>
              <p:cNvPr id="44" name="Oval 8"/>
              <p:cNvSpPr/>
              <p:nvPr/>
            </p:nvSpPr>
            <p:spPr bwMode="auto">
              <a:xfrm>
                <a:off x="3962400" y="3429000"/>
                <a:ext cx="216000" cy="2160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sz="1100" b="1" dirty="0"/>
                  <a:t>5</a:t>
                </a:r>
                <a:endParaRPr lang="th-TH" sz="1100" b="1" dirty="0"/>
              </a:p>
            </p:txBody>
          </p:sp>
          <p:cxnSp>
            <p:nvCxnSpPr>
              <p:cNvPr id="45" name="Straight Connector 44"/>
              <p:cNvCxnSpPr>
                <a:endCxn id="48" idx="0"/>
              </p:cNvCxnSpPr>
              <p:nvPr/>
            </p:nvCxnSpPr>
            <p:spPr bwMode="auto">
              <a:xfrm rot="5400000">
                <a:off x="4214812" y="3897313"/>
                <a:ext cx="92075" cy="76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 bwMode="auto">
              <a:xfrm>
                <a:off x="3505200" y="3981450"/>
                <a:ext cx="215900" cy="2159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sz="1100" b="1" dirty="0"/>
                  <a:t>1</a:t>
                </a:r>
                <a:endParaRPr lang="th-TH" sz="1100" b="1" dirty="0"/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4267200" y="3705225"/>
                <a:ext cx="216000" cy="2160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sz="1100" b="1" dirty="0"/>
                  <a:t>8</a:t>
                </a:r>
                <a:endParaRPr lang="th-TH" sz="1100" b="1" dirty="0"/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114800" y="3981450"/>
                <a:ext cx="215900" cy="2159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sz="1100" b="1" dirty="0"/>
                  <a:t>7</a:t>
                </a:r>
                <a:endParaRPr lang="th-TH" sz="1100" b="1" dirty="0"/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3670200" y="3676650"/>
                <a:ext cx="216000" cy="216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sz="1100" b="1" dirty="0"/>
                  <a:t>2</a:t>
                </a:r>
                <a:endParaRPr lang="th-TH" sz="1100" b="1" dirty="0"/>
              </a:p>
            </p:txBody>
          </p:sp>
          <p:sp>
            <p:nvSpPr>
              <p:cNvPr id="50" name="Oval 49"/>
              <p:cNvSpPr/>
              <p:nvPr/>
            </p:nvSpPr>
            <p:spPr bwMode="auto">
              <a:xfrm>
                <a:off x="3810000" y="3981450"/>
                <a:ext cx="216000" cy="2160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sz="1100" b="1" dirty="0"/>
                  <a:t>4</a:t>
                </a:r>
                <a:endParaRPr lang="th-TH" sz="1100" b="1" dirty="0"/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3686175" y="4298950"/>
                <a:ext cx="215900" cy="2159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sz="1100" b="1" dirty="0"/>
                  <a:t>3</a:t>
                </a:r>
                <a:endParaRPr lang="th-TH" sz="1100" b="1" dirty="0"/>
              </a:p>
            </p:txBody>
          </p:sp>
          <p:cxnSp>
            <p:nvCxnSpPr>
              <p:cNvPr id="52" name="Straight Connector 51"/>
              <p:cNvCxnSpPr/>
              <p:nvPr/>
            </p:nvCxnSpPr>
            <p:spPr bwMode="auto">
              <a:xfrm rot="5400000">
                <a:off x="3854450" y="3536950"/>
                <a:ext cx="63500" cy="2159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auto">
              <a:xfrm rot="16200000" flipH="1">
                <a:off x="4214812" y="3544888"/>
                <a:ext cx="92075" cy="228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endCxn id="46" idx="0"/>
              </p:cNvCxnSpPr>
              <p:nvPr/>
            </p:nvCxnSpPr>
            <p:spPr bwMode="auto">
              <a:xfrm rot="5400000">
                <a:off x="3597275" y="3876675"/>
                <a:ext cx="120650" cy="889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 bwMode="auto">
              <a:xfrm rot="16200000" flipH="1">
                <a:off x="3825875" y="3889375"/>
                <a:ext cx="120650" cy="635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51" idx="0"/>
              </p:cNvCxnSpPr>
              <p:nvPr/>
            </p:nvCxnSpPr>
            <p:spPr bwMode="auto">
              <a:xfrm rot="5400000">
                <a:off x="3751263" y="4208462"/>
                <a:ext cx="133350" cy="47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56"/>
              <p:cNvSpPr/>
              <p:nvPr/>
            </p:nvSpPr>
            <p:spPr>
              <a:xfrm>
                <a:off x="3667125" y="3829050"/>
                <a:ext cx="239713" cy="246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000" b="1" dirty="0">
                    <a:solidFill>
                      <a:srgbClr val="C00000"/>
                    </a:solidFill>
                    <a:latin typeface="Calibri"/>
                    <a:cs typeface="+mn-cs"/>
                  </a:rPr>
                  <a:t>\</a:t>
                </a:r>
                <a:endParaRPr lang="th-TH" sz="1800" b="1" dirty="0">
                  <a:solidFill>
                    <a:srgbClr val="C00000"/>
                  </a:solidFill>
                  <a:latin typeface="Calibri"/>
                  <a:cs typeface="Cordia New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935413" y="3592513"/>
                <a:ext cx="239712" cy="246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000" b="1" dirty="0">
                    <a:solidFill>
                      <a:srgbClr val="C00000"/>
                    </a:solidFill>
                    <a:latin typeface="Calibri"/>
                    <a:cs typeface="+mn-cs"/>
                  </a:rPr>
                  <a:t>/</a:t>
                </a:r>
                <a:endParaRPr lang="th-TH" sz="1000" b="1" dirty="0">
                  <a:solidFill>
                    <a:srgbClr val="C00000"/>
                  </a:solidFill>
                  <a:latin typeface="Calibri"/>
                  <a:cs typeface="Cordia New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248150" y="3859213"/>
                <a:ext cx="239713" cy="246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000" b="1" dirty="0">
                    <a:solidFill>
                      <a:srgbClr val="C00000"/>
                    </a:solidFill>
                    <a:latin typeface="Calibri"/>
                    <a:cs typeface="+mn-cs"/>
                  </a:rPr>
                  <a:t>/</a:t>
                </a:r>
                <a:endParaRPr lang="th-TH" sz="1000" b="1" dirty="0">
                  <a:solidFill>
                    <a:srgbClr val="C00000"/>
                  </a:solidFill>
                  <a:latin typeface="Calibri"/>
                  <a:cs typeface="Cordia New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798888" y="4151313"/>
                <a:ext cx="239712" cy="246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000" b="1" dirty="0">
                    <a:solidFill>
                      <a:srgbClr val="C00000"/>
                    </a:solidFill>
                    <a:latin typeface="Calibri"/>
                    <a:cs typeface="+mn-cs"/>
                  </a:rPr>
                  <a:t>/</a:t>
                </a:r>
                <a:endParaRPr lang="th-TH" sz="1000" b="1" dirty="0">
                  <a:solidFill>
                    <a:srgbClr val="C00000"/>
                  </a:solidFill>
                  <a:latin typeface="Calibri"/>
                  <a:cs typeface="Cordia New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111625" y="4121150"/>
                <a:ext cx="231775" cy="277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200" b="1" dirty="0">
                    <a:solidFill>
                      <a:srgbClr val="C00000"/>
                    </a:solidFill>
                    <a:latin typeface="Calibri"/>
                    <a:cs typeface="+mn-cs"/>
                  </a:rPr>
                  <a:t>-</a:t>
                </a:r>
                <a:endParaRPr lang="th-TH" b="1" dirty="0">
                  <a:solidFill>
                    <a:srgbClr val="C00000"/>
                  </a:solidFill>
                  <a:latin typeface="Calibri"/>
                  <a:cs typeface="Cordia New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502025" y="4121150"/>
                <a:ext cx="231775" cy="277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200" b="1" dirty="0">
                    <a:solidFill>
                      <a:srgbClr val="C00000"/>
                    </a:solidFill>
                    <a:latin typeface="Calibri"/>
                    <a:cs typeface="+mn-cs"/>
                  </a:rPr>
                  <a:t>-</a:t>
                </a:r>
                <a:endParaRPr lang="th-TH" b="1" dirty="0">
                  <a:solidFill>
                    <a:srgbClr val="C00000"/>
                  </a:solidFill>
                  <a:latin typeface="Calibri"/>
                  <a:cs typeface="Cordia New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683000" y="4438650"/>
                <a:ext cx="231775" cy="276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200" b="1" dirty="0">
                    <a:solidFill>
                      <a:srgbClr val="C00000"/>
                    </a:solidFill>
                    <a:latin typeface="Calibri"/>
                    <a:cs typeface="+mn-cs"/>
                  </a:rPr>
                  <a:t>-</a:t>
                </a:r>
                <a:endParaRPr lang="th-TH" b="1" dirty="0">
                  <a:solidFill>
                    <a:srgbClr val="C00000"/>
                  </a:solidFill>
                  <a:latin typeface="Calibri"/>
                  <a:cs typeface="Cordia New"/>
                </a:endParaRPr>
              </a:p>
            </p:txBody>
          </p:sp>
        </p:grpSp>
        <p:sp>
          <p:nvSpPr>
            <p:cNvPr id="43" name="Rectangle 178"/>
            <p:cNvSpPr>
              <a:spLocks noChangeArrowheads="1"/>
            </p:cNvSpPr>
            <p:nvPr/>
          </p:nvSpPr>
          <p:spPr bwMode="auto">
            <a:xfrm>
              <a:off x="3216894" y="4621421"/>
              <a:ext cx="164307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/>
                <a:t> Height Balanced</a:t>
              </a:r>
              <a:endParaRPr lang="th-TH" sz="2000" dirty="0"/>
            </a:p>
          </p:txBody>
        </p:sp>
      </p:grpSp>
      <p:grpSp>
        <p:nvGrpSpPr>
          <p:cNvPr id="5" name="Group 106"/>
          <p:cNvGrpSpPr/>
          <p:nvPr/>
        </p:nvGrpSpPr>
        <p:grpSpPr>
          <a:xfrm>
            <a:off x="6000760" y="3500438"/>
            <a:ext cx="2571768" cy="1910191"/>
            <a:chOff x="4215204" y="2707200"/>
            <a:chExt cx="3581045" cy="248078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39853" y="2707200"/>
              <a:ext cx="3468560" cy="2353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6" name="Rectangle 82"/>
            <p:cNvSpPr>
              <a:spLocks noChangeArrowheads="1"/>
            </p:cNvSpPr>
            <p:nvPr/>
          </p:nvSpPr>
          <p:spPr bwMode="auto">
            <a:xfrm>
              <a:off x="4215204" y="4748304"/>
              <a:ext cx="3581045" cy="439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Smallest AVL tree of height 9</a:t>
              </a:r>
            </a:p>
          </p:txBody>
        </p:sp>
      </p:grpSp>
      <p:sp>
        <p:nvSpPr>
          <p:cNvPr id="109" name="Rectangle 108"/>
          <p:cNvSpPr/>
          <p:nvPr/>
        </p:nvSpPr>
        <p:spPr bwMode="auto">
          <a:xfrm>
            <a:off x="285720" y="1500174"/>
            <a:ext cx="72152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C00000"/>
                </a:solidFill>
                <a:latin typeface="Comic Sans MS" pitchFamily="66" charset="0"/>
                <a:cs typeface="FreesiaUPC" pitchFamily="34" charset="-34"/>
              </a:rPr>
              <a:t>    Maximum height &lt;= 1.44 log</a:t>
            </a:r>
            <a:r>
              <a:rPr lang="en-US" sz="1600" baseline="-25000" dirty="0">
                <a:solidFill>
                  <a:srgbClr val="C00000"/>
                </a:solidFill>
                <a:latin typeface="Comic Sans MS" pitchFamily="66" charset="0"/>
                <a:cs typeface="FreesiaUPC" pitchFamily="34" charset="-34"/>
              </a:rPr>
              <a:t>2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  <a:cs typeface="FreesiaUPC" pitchFamily="34" charset="-34"/>
              </a:rPr>
              <a:t>n </a:t>
            </a:r>
            <a:r>
              <a:rPr lang="en-US" sz="1600" dirty="0">
                <a:latin typeface="Comic Sans MS" pitchFamily="66" charset="0"/>
              </a:rPr>
              <a:t>: near the ideal complete binary tree.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1600" dirty="0">
                <a:latin typeface="Comic Sans MS" pitchFamily="66" charset="0"/>
              </a:rPr>
              <a:t>    Search, insertion, deletion ( both average &amp; worst cases) 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  <a:cs typeface="FreesiaUPC" pitchFamily="34" charset="-34"/>
              </a:rPr>
              <a:t>O(log</a:t>
            </a:r>
            <a:r>
              <a:rPr lang="en-US" sz="1600" baseline="-25000" dirty="0">
                <a:solidFill>
                  <a:srgbClr val="C00000"/>
                </a:solidFill>
                <a:latin typeface="Comic Sans MS" pitchFamily="66" charset="0"/>
                <a:cs typeface="FreesiaUPC" pitchFamily="34" charset="-34"/>
              </a:rPr>
              <a:t>2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  <a:cs typeface="FreesiaUPC" pitchFamily="34" charset="-34"/>
              </a:rPr>
              <a:t>n)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1600" dirty="0">
                <a:latin typeface="Comic Sans MS" pitchFamily="66" charset="0"/>
              </a:rPr>
              <a:t>    Insertions &amp; deletions may require 1 or &gt; 3 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rotations</a:t>
            </a:r>
            <a:r>
              <a:rPr lang="en-US" sz="1600" dirty="0">
                <a:latin typeface="Comic Sans MS" pitchFamily="66" charset="0"/>
              </a:rPr>
              <a:t>.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1600" dirty="0">
                <a:latin typeface="Comic Sans MS" pitchFamily="66" charset="0"/>
                <a:cs typeface="FreesiaUPC" pitchFamily="34" charset="-34"/>
              </a:rPr>
              <a:t>    Worst case not much slower than random binary search tree.</a:t>
            </a:r>
            <a:endParaRPr lang="en-US" sz="1600" dirty="0">
              <a:solidFill>
                <a:srgbClr val="C00000"/>
              </a:solidFill>
              <a:latin typeface="Comic Sans MS" pitchFamily="66" charset="0"/>
              <a:cs typeface="FreesiaUPC" pitchFamily="34" charset="-3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14282" y="1071546"/>
            <a:ext cx="800105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AVLTree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0092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600" dirty="0">
                <a:latin typeface="Comic Sans MS" pitchFamily="66" charset="0"/>
              </a:rPr>
              <a:t>Self- rebalancing </a:t>
            </a:r>
            <a:r>
              <a:rPr lang="en-US" sz="1600" dirty="0">
                <a:solidFill>
                  <a:srgbClr val="0070C0"/>
                </a:solidFill>
                <a:latin typeface="Comic Sans MS" pitchFamily="66" charset="0"/>
              </a:rPr>
              <a:t>binary search tree</a:t>
            </a:r>
            <a:r>
              <a:rPr lang="en-US" sz="1600" dirty="0">
                <a:latin typeface="Comic Sans MS" pitchFamily="66" charset="0"/>
              </a:rPr>
              <a:t> to keep 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height balance</a:t>
            </a:r>
            <a:r>
              <a:rPr lang="en-US" sz="1600" dirty="0">
                <a:latin typeface="Comic Sans MS" pitchFamily="66" charset="0"/>
              </a:rPr>
              <a:t>.</a:t>
            </a:r>
            <a:endParaRPr lang="th-TH" sz="1600" dirty="0">
              <a:latin typeface="Comic Sans MS" pitchFamily="66" charset="0"/>
            </a:endParaRPr>
          </a:p>
        </p:txBody>
      </p:sp>
      <p:grpSp>
        <p:nvGrpSpPr>
          <p:cNvPr id="6" name="Group 116"/>
          <p:cNvGrpSpPr/>
          <p:nvPr/>
        </p:nvGrpSpPr>
        <p:grpSpPr>
          <a:xfrm>
            <a:off x="6929454" y="1652925"/>
            <a:ext cx="1901518" cy="1347447"/>
            <a:chOff x="6572264" y="1103446"/>
            <a:chExt cx="1901518" cy="1347447"/>
          </a:xfrm>
        </p:grpSpPr>
        <p:grpSp>
          <p:nvGrpSpPr>
            <p:cNvPr id="7" name="Group 93"/>
            <p:cNvGrpSpPr>
              <a:grpSpLocks/>
            </p:cNvGrpSpPr>
            <p:nvPr/>
          </p:nvGrpSpPr>
          <p:grpSpPr bwMode="auto">
            <a:xfrm>
              <a:off x="6572264" y="1103446"/>
              <a:ext cx="1440000" cy="1113751"/>
              <a:chOff x="1285876" y="2775230"/>
              <a:chExt cx="1440000" cy="1114023"/>
            </a:xfrm>
          </p:grpSpPr>
          <p:pic>
            <p:nvPicPr>
              <p:cNvPr id="111" name="Picture 1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428752" y="2775230"/>
                <a:ext cx="838197" cy="815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" name="Rectangle 91"/>
              <p:cNvSpPr>
                <a:spLocks noChangeArrowheads="1"/>
              </p:cNvSpPr>
              <p:nvPr/>
            </p:nvSpPr>
            <p:spPr bwMode="auto">
              <a:xfrm>
                <a:off x="1285876" y="3581401"/>
                <a:ext cx="1440000" cy="3078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A</a:t>
                </a:r>
                <a:r>
                  <a:rPr lang="en-US" sz="1400" dirty="0">
                    <a:solidFill>
                      <a:srgbClr val="000000"/>
                    </a:solidFill>
                  </a:rPr>
                  <a:t>delson-</a:t>
                </a:r>
                <a:r>
                  <a:rPr lang="en-US" sz="1400" dirty="0">
                    <a:solidFill>
                      <a:srgbClr val="C00000"/>
                    </a:solidFill>
                  </a:rPr>
                  <a:t>V</a:t>
                </a:r>
                <a:r>
                  <a:rPr lang="en-US" sz="1400" dirty="0">
                    <a:solidFill>
                      <a:srgbClr val="000000"/>
                    </a:solidFill>
                  </a:rPr>
                  <a:t>elskii</a:t>
                </a:r>
                <a:endParaRPr lang="th-TH" sz="1400" dirty="0"/>
              </a:p>
            </p:txBody>
          </p:sp>
        </p:grpSp>
        <p:grpSp>
          <p:nvGrpSpPr>
            <p:cNvPr id="8" name="Group 95"/>
            <p:cNvGrpSpPr>
              <a:grpSpLocks/>
            </p:cNvGrpSpPr>
            <p:nvPr/>
          </p:nvGrpSpPr>
          <p:grpSpPr bwMode="auto">
            <a:xfrm>
              <a:off x="7741616" y="1110385"/>
              <a:ext cx="732166" cy="1108821"/>
              <a:chOff x="3593490" y="2672305"/>
              <a:chExt cx="732166" cy="1108407"/>
            </a:xfrm>
          </p:grpSpPr>
          <p:pic>
            <p:nvPicPr>
              <p:cNvPr id="114" name="Picture 1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93490" y="2672305"/>
                <a:ext cx="701684" cy="777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5" name="Rectangle 92"/>
              <p:cNvSpPr>
                <a:spLocks noChangeArrowheads="1"/>
              </p:cNvSpPr>
              <p:nvPr/>
            </p:nvSpPr>
            <p:spPr bwMode="auto">
              <a:xfrm>
                <a:off x="3638584" y="3473050"/>
                <a:ext cx="687072" cy="307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L</a:t>
                </a:r>
                <a:r>
                  <a:rPr lang="en-US" sz="1400" dirty="0">
                    <a:solidFill>
                      <a:srgbClr val="000000"/>
                    </a:solidFill>
                  </a:rPr>
                  <a:t>andis </a:t>
                </a:r>
                <a:endParaRPr lang="th-TH" sz="1400" dirty="0"/>
              </a:p>
            </p:txBody>
          </p:sp>
        </p:grpSp>
        <p:sp>
          <p:nvSpPr>
            <p:cNvPr id="116" name="Rectangle 115"/>
            <p:cNvSpPr/>
            <p:nvPr/>
          </p:nvSpPr>
          <p:spPr>
            <a:xfrm>
              <a:off x="6599560" y="2143116"/>
              <a:ext cx="18573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</a:rPr>
                <a:t>(1962 Soviet inventors)</a:t>
              </a:r>
              <a:endParaRPr lang="th-TH" dirty="0"/>
            </a:p>
          </p:txBody>
        </p:sp>
      </p:grpSp>
      <p:grpSp>
        <p:nvGrpSpPr>
          <p:cNvPr id="9" name="Group 100"/>
          <p:cNvGrpSpPr/>
          <p:nvPr/>
        </p:nvGrpSpPr>
        <p:grpSpPr>
          <a:xfrm>
            <a:off x="3143240" y="3571876"/>
            <a:ext cx="1953806" cy="1857351"/>
            <a:chOff x="3286116" y="4643446"/>
            <a:chExt cx="1953806" cy="1857351"/>
          </a:xfrm>
        </p:grpSpPr>
        <p:sp>
          <p:nvSpPr>
            <p:cNvPr id="50182" name="Rectangle 82"/>
            <p:cNvSpPr>
              <a:spLocks noChangeArrowheads="1"/>
            </p:cNvSpPr>
            <p:nvPr/>
          </p:nvSpPr>
          <p:spPr bwMode="auto">
            <a:xfrm>
              <a:off x="3428992" y="5669800"/>
              <a:ext cx="172739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Bad Binary Tree </a:t>
              </a:r>
            </a:p>
            <a:p>
              <a:pPr algn="ctr"/>
              <a:r>
                <a:rPr lang="en-US" sz="1600" dirty="0"/>
                <a:t>Balance at root </a:t>
              </a:r>
            </a:p>
            <a:p>
              <a:pPr algn="ctr"/>
              <a:r>
                <a:rPr lang="en-US" sz="1600" dirty="0"/>
                <a:t>is not enough.</a:t>
              </a:r>
              <a:endParaRPr lang="th-TH" sz="2000" dirty="0"/>
            </a:p>
          </p:txBody>
        </p:sp>
        <p:sp>
          <p:nvSpPr>
            <p:cNvPr id="84" name="Oval 8"/>
            <p:cNvSpPr/>
            <p:nvPr/>
          </p:nvSpPr>
          <p:spPr bwMode="auto">
            <a:xfrm>
              <a:off x="4130666" y="4643446"/>
              <a:ext cx="252000" cy="252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72000" anchor="ctr"/>
            <a:lstStyle/>
            <a:p>
              <a:pPr algn="ctr">
                <a:defRPr/>
              </a:pPr>
              <a:r>
                <a:rPr lang="en-US" dirty="0"/>
                <a:t>-</a:t>
              </a:r>
              <a:endParaRPr lang="th-TH" dirty="0"/>
            </a:p>
          </p:txBody>
        </p:sp>
        <p:cxnSp>
          <p:nvCxnSpPr>
            <p:cNvPr id="85" name="Straight Connector 84"/>
            <p:cNvCxnSpPr>
              <a:stCxn id="84" idx="3"/>
              <a:endCxn id="91" idx="0"/>
            </p:cNvCxnSpPr>
            <p:nvPr/>
          </p:nvCxnSpPr>
          <p:spPr bwMode="auto">
            <a:xfrm rot="5400000">
              <a:off x="4062744" y="4824370"/>
              <a:ext cx="70657" cy="1389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1" idx="3"/>
              <a:endCxn id="92" idx="0"/>
            </p:cNvCxnSpPr>
            <p:nvPr/>
          </p:nvCxnSpPr>
          <p:spPr bwMode="auto">
            <a:xfrm rot="5400000">
              <a:off x="3844753" y="5120224"/>
              <a:ext cx="70657" cy="118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2" idx="3"/>
              <a:endCxn id="90" idx="0"/>
            </p:cNvCxnSpPr>
            <p:nvPr/>
          </p:nvCxnSpPr>
          <p:spPr bwMode="auto">
            <a:xfrm rot="5400000">
              <a:off x="3637008" y="5406121"/>
              <a:ext cx="70657" cy="118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 bwMode="auto">
            <a:xfrm>
              <a:off x="3286116" y="5786454"/>
              <a:ext cx="252000" cy="252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72000" anchor="ctr"/>
            <a:lstStyle/>
            <a:p>
              <a:pPr algn="ctr">
                <a:defRPr/>
              </a:pPr>
              <a:r>
                <a:rPr lang="en-US" dirty="0"/>
                <a:t>-</a:t>
              </a:r>
              <a:endParaRPr lang="th-TH" dirty="0"/>
            </a:p>
          </p:txBody>
        </p:sp>
        <p:cxnSp>
          <p:nvCxnSpPr>
            <p:cNvPr id="89" name="Straight Connector 88"/>
            <p:cNvCxnSpPr>
              <a:stCxn id="90" idx="3"/>
              <a:endCxn id="88" idx="0"/>
            </p:cNvCxnSpPr>
            <p:nvPr/>
          </p:nvCxnSpPr>
          <p:spPr bwMode="auto">
            <a:xfrm rot="5400000">
              <a:off x="3432725" y="5695189"/>
              <a:ext cx="70657" cy="111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 bwMode="auto">
            <a:xfrm>
              <a:off x="3487084" y="5500702"/>
              <a:ext cx="252000" cy="2520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tIns="72000" anchor="ctr"/>
            <a:lstStyle/>
            <a:p>
              <a:pPr algn="ctr">
                <a:defRPr/>
              </a:pPr>
              <a:r>
                <a:rPr lang="en-US" sz="1050" b="1" dirty="0"/>
                <a:t>/</a:t>
              </a:r>
              <a:endParaRPr lang="th-TH" sz="1050" b="1" dirty="0"/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3902573" y="4929198"/>
              <a:ext cx="252000" cy="252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///</a:t>
              </a:r>
              <a:endParaRPr lang="th-TH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3694683" y="5214950"/>
              <a:ext cx="252000" cy="252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//</a:t>
              </a:r>
              <a:endParaRPr lang="th-TH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3" name="Straight Connector 92"/>
            <p:cNvCxnSpPr>
              <a:stCxn id="84" idx="5"/>
              <a:endCxn id="99" idx="0"/>
            </p:cNvCxnSpPr>
            <p:nvPr/>
          </p:nvCxnSpPr>
          <p:spPr bwMode="auto">
            <a:xfrm rot="16200000" flipH="1">
              <a:off x="4367897" y="4836405"/>
              <a:ext cx="95580" cy="1398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00" idx="0"/>
            </p:cNvCxnSpPr>
            <p:nvPr/>
          </p:nvCxnSpPr>
          <p:spPr bwMode="auto">
            <a:xfrm rot="16200000" flipH="1">
              <a:off x="4609092" y="5121183"/>
              <a:ext cx="70657" cy="139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0" idx="3"/>
              <a:endCxn id="98" idx="0"/>
            </p:cNvCxnSpPr>
            <p:nvPr/>
          </p:nvCxnSpPr>
          <p:spPr bwMode="auto">
            <a:xfrm rot="16200000" flipH="1">
              <a:off x="4830616" y="5413932"/>
              <a:ext cx="70657" cy="1254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 bwMode="auto">
            <a:xfrm flipH="1">
              <a:off x="4987922" y="5798206"/>
              <a:ext cx="252000" cy="252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72000" anchor="ctr"/>
            <a:lstStyle/>
            <a:p>
              <a:pPr algn="ctr">
                <a:defRPr/>
              </a:pPr>
              <a:r>
                <a:rPr lang="en-US" dirty="0"/>
                <a:t>-</a:t>
              </a:r>
              <a:endParaRPr lang="th-TH" dirty="0"/>
            </a:p>
          </p:txBody>
        </p:sp>
        <p:cxnSp>
          <p:nvCxnSpPr>
            <p:cNvPr id="97" name="Straight Connector 96"/>
            <p:cNvCxnSpPr>
              <a:stCxn id="98" idx="3"/>
              <a:endCxn id="96" idx="0"/>
            </p:cNvCxnSpPr>
            <p:nvPr/>
          </p:nvCxnSpPr>
          <p:spPr bwMode="auto">
            <a:xfrm rot="16200000" flipH="1">
              <a:off x="5030271" y="5714555"/>
              <a:ext cx="71134" cy="96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 bwMode="auto">
            <a:xfrm flipH="1">
              <a:off x="4802660" y="5511977"/>
              <a:ext cx="252000" cy="2520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tIns="72000" anchor="ctr"/>
            <a:lstStyle/>
            <a:p>
              <a:pPr algn="ctr">
                <a:defRPr/>
              </a:pPr>
              <a:r>
                <a:rPr lang="en-US" sz="1050" b="1" dirty="0"/>
                <a:t>\</a:t>
              </a:r>
              <a:endParaRPr lang="th-TH" sz="1050" b="1" dirty="0"/>
            </a:p>
          </p:txBody>
        </p:sp>
        <p:sp>
          <p:nvSpPr>
            <p:cNvPr id="99" name="Oval 98"/>
            <p:cNvSpPr/>
            <p:nvPr/>
          </p:nvSpPr>
          <p:spPr bwMode="auto">
            <a:xfrm flipH="1">
              <a:off x="4359613" y="4954121"/>
              <a:ext cx="252000" cy="252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\\\</a:t>
              </a:r>
              <a:endParaRPr lang="th-TH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 flipH="1">
              <a:off x="4588133" y="5226225"/>
              <a:ext cx="252000" cy="252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\\</a:t>
              </a:r>
              <a:endParaRPr lang="th-TH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136"/>
          <p:cNvGrpSpPr/>
          <p:nvPr/>
        </p:nvGrpSpPr>
        <p:grpSpPr>
          <a:xfrm>
            <a:off x="500034" y="5000636"/>
            <a:ext cx="2000264" cy="1214446"/>
            <a:chOff x="4116076" y="3143248"/>
            <a:chExt cx="2000264" cy="1214446"/>
          </a:xfrm>
        </p:grpSpPr>
        <p:sp>
          <p:nvSpPr>
            <p:cNvPr id="26" name="Rectangle 130"/>
            <p:cNvSpPr>
              <a:spLocks noChangeArrowheads="1"/>
            </p:cNvSpPr>
            <p:nvPr/>
          </p:nvSpPr>
          <p:spPr bwMode="auto">
            <a:xfrm>
              <a:off x="4116076" y="4019140"/>
              <a:ext cx="20002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/>
                <a:t>Non-Height Balanced</a:t>
              </a:r>
              <a:endParaRPr lang="th-TH" sz="2000" dirty="0"/>
            </a:p>
          </p:txBody>
        </p:sp>
        <p:grpSp>
          <p:nvGrpSpPr>
            <p:cNvPr id="11" name="Group 135"/>
            <p:cNvGrpSpPr/>
            <p:nvPr/>
          </p:nvGrpSpPr>
          <p:grpSpPr>
            <a:xfrm>
              <a:off x="4510725" y="3143248"/>
              <a:ext cx="1156648" cy="847153"/>
              <a:chOff x="4510725" y="3143248"/>
              <a:chExt cx="1156648" cy="847153"/>
            </a:xfrm>
          </p:grpSpPr>
          <p:sp>
            <p:nvSpPr>
              <p:cNvPr id="27" name="Oval 8"/>
              <p:cNvSpPr/>
              <p:nvPr/>
            </p:nvSpPr>
            <p:spPr bwMode="auto">
              <a:xfrm>
                <a:off x="4981573" y="3143248"/>
                <a:ext cx="216000" cy="21600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sz="1200" b="1" dirty="0"/>
                  <a:t>/</a:t>
                </a:r>
                <a:endParaRPr lang="th-TH" sz="1200" b="1" dirty="0"/>
              </a:p>
            </p:txBody>
          </p:sp>
          <p:cxnSp>
            <p:nvCxnSpPr>
              <p:cNvPr id="28" name="Straight Connector 27"/>
              <p:cNvCxnSpPr>
                <a:stCxn id="30" idx="3"/>
                <a:endCxn id="133" idx="0"/>
              </p:cNvCxnSpPr>
              <p:nvPr/>
            </p:nvCxnSpPr>
            <p:spPr bwMode="auto">
              <a:xfrm rot="5400000">
                <a:off x="5245893" y="3499777"/>
                <a:ext cx="68129" cy="760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 bwMode="auto">
              <a:xfrm>
                <a:off x="4510725" y="3547366"/>
                <a:ext cx="216000" cy="216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sz="1200" b="1" dirty="0"/>
                  <a:t>\</a:t>
                </a:r>
                <a:endParaRPr lang="th-TH" sz="1200" b="1" dirty="0"/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>
                <a:off x="5286373" y="3319465"/>
                <a:ext cx="215900" cy="2159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sp>
            <p:nvSpPr>
              <p:cNvPr id="32" name="Oval 31"/>
              <p:cNvSpPr/>
              <p:nvPr/>
            </p:nvSpPr>
            <p:spPr bwMode="auto">
              <a:xfrm>
                <a:off x="4675725" y="3295362"/>
                <a:ext cx="216000" cy="2160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sz="1200" b="1" dirty="0"/>
                  <a:t>//</a:t>
                </a:r>
                <a:endParaRPr lang="th-TH" b="1" dirty="0"/>
              </a:p>
            </p:txBody>
          </p:sp>
          <p:sp>
            <p:nvSpPr>
              <p:cNvPr id="33" name="Oval 32"/>
              <p:cNvSpPr/>
              <p:nvPr/>
            </p:nvSpPr>
            <p:spPr bwMode="auto">
              <a:xfrm>
                <a:off x="5451473" y="3571876"/>
                <a:ext cx="215900" cy="2159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cxnSp>
            <p:nvCxnSpPr>
              <p:cNvPr id="34" name="Straight Connector 33"/>
              <p:cNvCxnSpPr>
                <a:stCxn id="27" idx="2"/>
                <a:endCxn id="32" idx="0"/>
              </p:cNvCxnSpPr>
              <p:nvPr/>
            </p:nvCxnSpPr>
            <p:spPr bwMode="auto">
              <a:xfrm rot="10800000" flipV="1">
                <a:off x="4783725" y="3251248"/>
                <a:ext cx="197848" cy="441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7" idx="6"/>
                <a:endCxn id="30" idx="0"/>
              </p:cNvCxnSpPr>
              <p:nvPr/>
            </p:nvCxnSpPr>
            <p:spPr bwMode="auto">
              <a:xfrm>
                <a:off x="5197573" y="3251248"/>
                <a:ext cx="196750" cy="682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2" idx="3"/>
                <a:endCxn id="29" idx="1"/>
              </p:cNvCxnSpPr>
              <p:nvPr/>
            </p:nvCxnSpPr>
            <p:spPr bwMode="auto">
              <a:xfrm rot="5400000">
                <a:off x="4575223" y="3446864"/>
                <a:ext cx="99268" cy="165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30" idx="5"/>
                <a:endCxn id="33" idx="0"/>
              </p:cNvCxnSpPr>
              <p:nvPr/>
            </p:nvCxnSpPr>
            <p:spPr bwMode="auto">
              <a:xfrm rot="16200000" flipH="1">
                <a:off x="5480975" y="3493427"/>
                <a:ext cx="68129" cy="887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 bwMode="auto">
              <a:xfrm>
                <a:off x="4663125" y="3774501"/>
                <a:ext cx="215900" cy="2159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dirty="0"/>
                  <a:t>-</a:t>
                </a:r>
                <a:endParaRPr lang="th-TH" dirty="0"/>
              </a:p>
            </p:txBody>
          </p:sp>
          <p:cxnSp>
            <p:nvCxnSpPr>
              <p:cNvPr id="39" name="Straight Connector 38"/>
              <p:cNvCxnSpPr>
                <a:stCxn id="29" idx="6"/>
                <a:endCxn id="38" idx="0"/>
              </p:cNvCxnSpPr>
              <p:nvPr/>
            </p:nvCxnSpPr>
            <p:spPr bwMode="auto">
              <a:xfrm>
                <a:off x="4726725" y="3655366"/>
                <a:ext cx="44350" cy="1191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Oval 132"/>
              <p:cNvSpPr/>
              <p:nvPr/>
            </p:nvSpPr>
            <p:spPr bwMode="auto">
              <a:xfrm>
                <a:off x="5133973" y="3571876"/>
                <a:ext cx="215900" cy="2159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dirty="0"/>
                  <a:t>-   </a:t>
                </a:r>
                <a:endParaRPr lang="th-TH" dirty="0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AVL = Searching in BST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AVL </a:t>
            </a:r>
            <a:r>
              <a:rPr lang="en-US" dirty="0">
                <a:solidFill>
                  <a:srgbClr val="0070C0"/>
                </a:solidFill>
              </a:rPr>
              <a:t>is a </a:t>
            </a:r>
            <a:r>
              <a:rPr lang="en-US" dirty="0"/>
              <a:t>binary search tree.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Review Searching a BST</a:t>
            </a:r>
            <a:r>
              <a:rPr lang="en-US" dirty="0"/>
              <a:t> (Binary Search Tree).</a:t>
            </a:r>
          </a:p>
          <a:p>
            <a:pPr lvl="1"/>
            <a:r>
              <a:rPr lang="en-US" dirty="0"/>
              <a:t>Compare search key against key in node start from root.</a:t>
            </a:r>
          </a:p>
          <a:p>
            <a:pPr lvl="1"/>
            <a:r>
              <a:rPr lang="en-US" dirty="0"/>
              <a:t>Follow associated link (recursively).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Left link </a:t>
            </a:r>
            <a:r>
              <a:rPr lang="en-US" dirty="0"/>
              <a:t>if search key</a:t>
            </a:r>
            <a:r>
              <a:rPr lang="en-US" dirty="0">
                <a:solidFill>
                  <a:srgbClr val="0070C0"/>
                </a:solidFill>
              </a:rPr>
              <a:t> &lt;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key in node </a:t>
            </a:r>
            <a:endParaRPr lang="en-US" dirty="0">
              <a:solidFill>
                <a:srgbClr val="C00000"/>
              </a:solidFill>
            </a:endParaRPr>
          </a:p>
          <a:p>
            <a:pPr lvl="2"/>
            <a:r>
              <a:rPr lang="en-US" dirty="0">
                <a:solidFill>
                  <a:srgbClr val="0070C0"/>
                </a:solidFill>
              </a:rPr>
              <a:t>Right link </a:t>
            </a:r>
            <a:r>
              <a:rPr lang="en-US" dirty="0"/>
              <a:t>if search key</a:t>
            </a:r>
            <a:r>
              <a:rPr lang="en-US" dirty="0">
                <a:solidFill>
                  <a:srgbClr val="0070C0"/>
                </a:solidFill>
              </a:rPr>
              <a:t> ≥ </a:t>
            </a:r>
            <a:r>
              <a:rPr lang="en-US" dirty="0"/>
              <a:t>key in node 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Ex. </a:t>
            </a:r>
            <a:r>
              <a:rPr lang="en-US" dirty="0"/>
              <a:t>Search for </a:t>
            </a:r>
            <a:r>
              <a:rPr lang="en-US" dirty="0">
                <a:solidFill>
                  <a:srgbClr val="C00000"/>
                </a:solidFill>
              </a:rPr>
              <a:t>3</a:t>
            </a:r>
            <a:endParaRPr lang="th-TH" dirty="0">
              <a:solidFill>
                <a:srgbClr val="C00000"/>
              </a:solidFill>
            </a:endParaRPr>
          </a:p>
        </p:txBody>
      </p:sp>
      <p:grpSp>
        <p:nvGrpSpPr>
          <p:cNvPr id="5" name="Group 212"/>
          <p:cNvGrpSpPr/>
          <p:nvPr/>
        </p:nvGrpSpPr>
        <p:grpSpPr>
          <a:xfrm>
            <a:off x="2786050" y="5643578"/>
            <a:ext cx="1562088" cy="369332"/>
            <a:chOff x="-714412" y="5857892"/>
            <a:chExt cx="1562088" cy="369332"/>
          </a:xfrm>
        </p:grpSpPr>
        <p:sp>
          <p:nvSpPr>
            <p:cNvPr id="210" name="Rectangle 209"/>
            <p:cNvSpPr/>
            <p:nvPr/>
          </p:nvSpPr>
          <p:spPr>
            <a:xfrm>
              <a:off x="-714412" y="5857892"/>
              <a:ext cx="1071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pitchFamily="66" charset="0"/>
                </a:rPr>
                <a:t>found 3 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 flipV="1">
              <a:off x="271410" y="5891622"/>
              <a:ext cx="576266" cy="905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38"/>
          <p:cNvGrpSpPr/>
          <p:nvPr/>
        </p:nvGrpSpPr>
        <p:grpSpPr>
          <a:xfrm>
            <a:off x="3214678" y="3857628"/>
            <a:ext cx="1428760" cy="369332"/>
            <a:chOff x="-228414" y="5857893"/>
            <a:chExt cx="1000132" cy="369332"/>
          </a:xfrm>
        </p:grpSpPr>
        <p:sp>
          <p:nvSpPr>
            <p:cNvPr id="40" name="Rectangle 39"/>
            <p:cNvSpPr/>
            <p:nvPr/>
          </p:nvSpPr>
          <p:spPr>
            <a:xfrm>
              <a:off x="-228414" y="5857893"/>
              <a:ext cx="642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pitchFamily="66" charset="0"/>
                </a:rPr>
                <a:t>3 &lt; 5 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271410" y="5982132"/>
              <a:ext cx="500308" cy="23295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1"/>
          <p:cNvGrpSpPr/>
          <p:nvPr/>
        </p:nvGrpSpPr>
        <p:grpSpPr>
          <a:xfrm>
            <a:off x="4714876" y="4401422"/>
            <a:ext cx="928694" cy="369332"/>
            <a:chOff x="-299852" y="5873911"/>
            <a:chExt cx="928694" cy="369332"/>
          </a:xfrm>
        </p:grpSpPr>
        <p:sp>
          <p:nvSpPr>
            <p:cNvPr id="43" name="Rectangle 42"/>
            <p:cNvSpPr/>
            <p:nvPr/>
          </p:nvSpPr>
          <p:spPr>
            <a:xfrm>
              <a:off x="-156976" y="5873911"/>
              <a:ext cx="7858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pitchFamily="66" charset="0"/>
                </a:rPr>
                <a:t>3 ≥ 2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rot="10800000" flipV="1">
              <a:off x="-299852" y="6011781"/>
              <a:ext cx="142876" cy="13186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46"/>
          <p:cNvGrpSpPr/>
          <p:nvPr/>
        </p:nvGrpSpPr>
        <p:grpSpPr>
          <a:xfrm>
            <a:off x="4643438" y="5286389"/>
            <a:ext cx="1214446" cy="369332"/>
            <a:chOff x="-338100" y="6100344"/>
            <a:chExt cx="1214446" cy="369332"/>
          </a:xfrm>
        </p:grpSpPr>
        <p:sp>
          <p:nvSpPr>
            <p:cNvPr id="48" name="Rectangle 47"/>
            <p:cNvSpPr/>
            <p:nvPr/>
          </p:nvSpPr>
          <p:spPr>
            <a:xfrm>
              <a:off x="-70372" y="6100344"/>
              <a:ext cx="9467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pitchFamily="66" charset="0"/>
                </a:rPr>
                <a:t>3 &lt; 4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rot="10800000">
              <a:off x="-338100" y="6143645"/>
              <a:ext cx="324000" cy="5627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33"/>
          <p:cNvGrpSpPr/>
          <p:nvPr/>
        </p:nvGrpSpPr>
        <p:grpSpPr>
          <a:xfrm>
            <a:off x="3929058" y="3929066"/>
            <a:ext cx="2428892" cy="1857388"/>
            <a:chOff x="2571736" y="3214686"/>
            <a:chExt cx="1966512" cy="1395008"/>
          </a:xfrm>
        </p:grpSpPr>
        <p:grpSp>
          <p:nvGrpSpPr>
            <p:cNvPr id="10" name="Group 189"/>
            <p:cNvGrpSpPr/>
            <p:nvPr/>
          </p:nvGrpSpPr>
          <p:grpSpPr>
            <a:xfrm>
              <a:off x="2571736" y="3214686"/>
              <a:ext cx="1966512" cy="1395008"/>
              <a:chOff x="642910" y="3071810"/>
              <a:chExt cx="1966512" cy="1395008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1033852" y="4214818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Comic Sans MS" pitchFamily="66" charset="0"/>
                  </a:rPr>
                  <a:t>3</a:t>
                </a:r>
                <a:endParaRPr lang="th-TH" sz="1400" dirty="0">
                  <a:solidFill>
                    <a:schemeClr val="tx1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642910" y="3786190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dirty="0">
                    <a:latin typeface="Comic Sans MS" pitchFamily="66" charset="0"/>
                  </a:rPr>
                  <a:t>1</a:t>
                </a:r>
                <a:endParaRPr lang="th-TH" sz="1400" dirty="0">
                  <a:latin typeface="Comic Sans MS" pitchFamily="66" charset="0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1214414" y="3789363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dirty="0">
                    <a:latin typeface="Comic Sans MS" pitchFamily="66" charset="0"/>
                  </a:rPr>
                  <a:t>4</a:t>
                </a:r>
                <a:endParaRPr lang="th-TH" sz="1400" dirty="0">
                  <a:latin typeface="Comic Sans MS" pitchFamily="66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 bwMode="auto">
              <a:xfrm>
                <a:off x="1785918" y="3789363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dirty="0">
                    <a:latin typeface="Comic Sans MS" pitchFamily="66" charset="0"/>
                  </a:rPr>
                  <a:t>7</a:t>
                </a:r>
                <a:endParaRPr lang="th-TH" sz="1400" dirty="0">
                  <a:latin typeface="Comic Sans MS" pitchFamily="66" charset="0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 bwMode="auto">
              <a:xfrm>
                <a:off x="2357422" y="3792536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dirty="0">
                    <a:latin typeface="Comic Sans MS" pitchFamily="66" charset="0"/>
                  </a:rPr>
                  <a:t>9</a:t>
                </a:r>
                <a:endParaRPr lang="th-TH" sz="1400" dirty="0">
                  <a:latin typeface="Comic Sans MS" pitchFamily="66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928662" y="3429000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dirty="0">
                    <a:latin typeface="Comic Sans MS" pitchFamily="66" charset="0"/>
                  </a:rPr>
                  <a:t>2</a:t>
                </a:r>
                <a:endParaRPr lang="th-TH" sz="1400" dirty="0">
                  <a:latin typeface="Comic Sans MS" pitchFamily="66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2071670" y="3432173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dirty="0">
                    <a:latin typeface="Comic Sans MS" pitchFamily="66" charset="0"/>
                  </a:rPr>
                  <a:t>8</a:t>
                </a:r>
                <a:endParaRPr lang="th-TH" sz="1400" dirty="0">
                  <a:latin typeface="Comic Sans MS" pitchFamily="66" charset="0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 bwMode="auto">
              <a:xfrm>
                <a:off x="1500166" y="3071810"/>
                <a:ext cx="252000" cy="252000"/>
              </a:xfrm>
              <a:prstGeom prst="ellips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400" dirty="0">
                    <a:latin typeface="Comic Sans MS" pitchFamily="66" charset="0"/>
                  </a:rPr>
                  <a:t>5</a:t>
                </a:r>
                <a:endParaRPr lang="th-TH" sz="1400" dirty="0">
                  <a:latin typeface="Comic Sans MS" pitchFamily="66" charset="0"/>
                </a:endParaRPr>
              </a:p>
            </p:txBody>
          </p:sp>
        </p:grpSp>
        <p:cxnSp>
          <p:nvCxnSpPr>
            <p:cNvPr id="36" name="Straight Connector 35"/>
            <p:cNvCxnSpPr>
              <a:stCxn id="56" idx="0"/>
              <a:endCxn id="58" idx="2"/>
            </p:cNvCxnSpPr>
            <p:nvPr/>
          </p:nvCxnSpPr>
          <p:spPr>
            <a:xfrm rot="5400000" flipH="1" flipV="1">
              <a:off x="3090645" y="3233529"/>
              <a:ext cx="231190" cy="4455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57" idx="0"/>
              <a:endCxn id="58" idx="6"/>
            </p:cNvCxnSpPr>
            <p:nvPr/>
          </p:nvCxnSpPr>
          <p:spPr>
            <a:xfrm rot="16200000" flipV="1">
              <a:off x="3786563" y="3235116"/>
              <a:ext cx="234363" cy="44550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52" idx="0"/>
              <a:endCxn id="56" idx="2"/>
            </p:cNvCxnSpPr>
            <p:nvPr/>
          </p:nvCxnSpPr>
          <p:spPr>
            <a:xfrm rot="5400000" flipH="1" flipV="1">
              <a:off x="2662017" y="3733595"/>
              <a:ext cx="231190" cy="15975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3" idx="0"/>
              <a:endCxn id="56" idx="6"/>
            </p:cNvCxnSpPr>
            <p:nvPr/>
          </p:nvCxnSpPr>
          <p:spPr>
            <a:xfrm rot="16200000" flipV="1">
              <a:off x="3072183" y="3735182"/>
              <a:ext cx="234363" cy="1597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4" idx="0"/>
              <a:endCxn id="57" idx="2"/>
            </p:cNvCxnSpPr>
            <p:nvPr/>
          </p:nvCxnSpPr>
          <p:spPr>
            <a:xfrm rot="5400000" flipH="1" flipV="1">
              <a:off x="3805025" y="3736768"/>
              <a:ext cx="231190" cy="15975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1" idx="0"/>
              <a:endCxn id="53" idx="3"/>
            </p:cNvCxnSpPr>
            <p:nvPr/>
          </p:nvCxnSpPr>
          <p:spPr>
            <a:xfrm rot="5400000" flipH="1" flipV="1">
              <a:off x="3029231" y="4206781"/>
              <a:ext cx="210360" cy="914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Inserting in BST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Review Inserting in BST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Search to bottom for key.</a:t>
            </a:r>
          </a:p>
        </p:txBody>
      </p:sp>
      <p:sp>
        <p:nvSpPr>
          <p:cNvPr id="232" name="Content Placeholder 23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tabLst>
                <a:tab pos="4668838" algn="l"/>
              </a:tabLst>
            </a:pPr>
            <a:r>
              <a:rPr lang="en-US" dirty="0">
                <a:solidFill>
                  <a:srgbClr val="0070C0"/>
                </a:solidFill>
              </a:rPr>
              <a:t>Ex. </a:t>
            </a:r>
            <a:r>
              <a:rPr lang="en-US" dirty="0"/>
              <a:t>Insert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3	</a:t>
            </a:r>
            <a:r>
              <a:rPr lang="en-US" dirty="0">
                <a:solidFill>
                  <a:srgbClr val="0070C0"/>
                </a:solidFill>
              </a:rPr>
              <a:t>Ex. </a:t>
            </a:r>
            <a:r>
              <a:rPr lang="en-US" dirty="0"/>
              <a:t>ert </a:t>
            </a:r>
            <a:r>
              <a:rPr lang="en-US" dirty="0">
                <a:solidFill>
                  <a:srgbClr val="C00000"/>
                </a:solidFill>
              </a:rPr>
              <a:t>6</a:t>
            </a:r>
            <a:endParaRPr lang="th-TH" dirty="0">
              <a:solidFill>
                <a:srgbClr val="C00000"/>
              </a:solidFill>
            </a:endParaRPr>
          </a:p>
        </p:txBody>
      </p:sp>
      <p:grpSp>
        <p:nvGrpSpPr>
          <p:cNvPr id="4" name="Group 212"/>
          <p:cNvGrpSpPr/>
          <p:nvPr/>
        </p:nvGrpSpPr>
        <p:grpSpPr>
          <a:xfrm>
            <a:off x="785786" y="4670898"/>
            <a:ext cx="2799938" cy="1168358"/>
            <a:chOff x="-687117" y="7963226"/>
            <a:chExt cx="2799938" cy="1168358"/>
          </a:xfrm>
        </p:grpSpPr>
        <p:sp>
          <p:nvSpPr>
            <p:cNvPr id="250" name="Rectangle 368"/>
            <p:cNvSpPr/>
            <p:nvPr/>
          </p:nvSpPr>
          <p:spPr>
            <a:xfrm>
              <a:off x="-687117" y="8793030"/>
              <a:ext cx="27999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Comic Sans MS" pitchFamily="66" charset="0"/>
                </a:rPr>
                <a:t>Not found 3</a:t>
              </a:r>
            </a:p>
          </p:txBody>
        </p:sp>
        <p:cxnSp>
          <p:nvCxnSpPr>
            <p:cNvPr id="251" name="Straight Arrow Connector 369"/>
            <p:cNvCxnSpPr>
              <a:endCxn id="180" idx="5"/>
            </p:cNvCxnSpPr>
            <p:nvPr/>
          </p:nvCxnSpPr>
          <p:spPr>
            <a:xfrm rot="5400000" flipH="1" flipV="1">
              <a:off x="-345883" y="8336372"/>
              <a:ext cx="905177" cy="15888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12"/>
          <p:cNvGrpSpPr/>
          <p:nvPr/>
        </p:nvGrpSpPr>
        <p:grpSpPr>
          <a:xfrm>
            <a:off x="5611534" y="5143513"/>
            <a:ext cx="2714644" cy="825348"/>
            <a:chOff x="-1603704" y="5703806"/>
            <a:chExt cx="2714644" cy="825348"/>
          </a:xfrm>
        </p:grpSpPr>
        <p:sp>
          <p:nvSpPr>
            <p:cNvPr id="265" name="Rectangle 264"/>
            <p:cNvSpPr/>
            <p:nvPr/>
          </p:nvSpPr>
          <p:spPr>
            <a:xfrm>
              <a:off x="-1603704" y="6190600"/>
              <a:ext cx="2714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Comic Sans MS" pitchFamily="66" charset="0"/>
                </a:rPr>
                <a:t>Not found 6</a:t>
              </a:r>
            </a:p>
          </p:txBody>
        </p:sp>
        <p:cxnSp>
          <p:nvCxnSpPr>
            <p:cNvPr id="266" name="Straight Arrow Connector 265"/>
            <p:cNvCxnSpPr/>
            <p:nvPr/>
          </p:nvCxnSpPr>
          <p:spPr>
            <a:xfrm flipV="1">
              <a:off x="-857286" y="5703806"/>
              <a:ext cx="714377" cy="4286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99"/>
          <p:cNvGrpSpPr/>
          <p:nvPr/>
        </p:nvGrpSpPr>
        <p:grpSpPr>
          <a:xfrm>
            <a:off x="3470554" y="1571611"/>
            <a:ext cx="2857521" cy="1654777"/>
            <a:chOff x="5111552" y="4097294"/>
            <a:chExt cx="2714645" cy="1513072"/>
          </a:xfrm>
        </p:grpSpPr>
        <p:grpSp>
          <p:nvGrpSpPr>
            <p:cNvPr id="7" name="Group 154"/>
            <p:cNvGrpSpPr/>
            <p:nvPr/>
          </p:nvGrpSpPr>
          <p:grpSpPr>
            <a:xfrm>
              <a:off x="5111552" y="4346494"/>
              <a:ext cx="2714645" cy="1263872"/>
              <a:chOff x="-2111211" y="4228464"/>
              <a:chExt cx="2197195" cy="975755"/>
            </a:xfrm>
          </p:grpSpPr>
          <p:sp>
            <p:nvSpPr>
              <p:cNvPr id="122" name="TextBox 73"/>
              <p:cNvSpPr txBox="1">
                <a:spLocks noChangeArrowheads="1"/>
              </p:cNvSpPr>
              <p:nvPr/>
            </p:nvSpPr>
            <p:spPr bwMode="auto">
              <a:xfrm>
                <a:off x="-1768088" y="4641927"/>
                <a:ext cx="360000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/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-2111211" y="4942843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24" name="TextBox 73"/>
              <p:cNvSpPr txBox="1">
                <a:spLocks noChangeArrowheads="1"/>
              </p:cNvSpPr>
              <p:nvPr/>
            </p:nvSpPr>
            <p:spPr bwMode="auto">
              <a:xfrm>
                <a:off x="-1253954" y="4228464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25" name="TextBox 73"/>
              <p:cNvSpPr txBox="1">
                <a:spLocks noChangeArrowheads="1"/>
              </p:cNvSpPr>
              <p:nvPr/>
            </p:nvSpPr>
            <p:spPr bwMode="auto">
              <a:xfrm>
                <a:off x="-968202" y="4952501"/>
                <a:ext cx="471496" cy="2389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26" name="TextBox 73"/>
              <p:cNvSpPr txBox="1">
                <a:spLocks noChangeArrowheads="1"/>
              </p:cNvSpPr>
              <p:nvPr/>
            </p:nvSpPr>
            <p:spPr bwMode="auto">
              <a:xfrm>
                <a:off x="-385512" y="4942842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27" name="TextBox 73"/>
              <p:cNvSpPr txBox="1">
                <a:spLocks noChangeArrowheads="1"/>
              </p:cNvSpPr>
              <p:nvPr/>
            </p:nvSpPr>
            <p:spPr bwMode="auto">
              <a:xfrm>
                <a:off x="-684516" y="4585654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</p:grpSp>
        <p:grpSp>
          <p:nvGrpSpPr>
            <p:cNvPr id="8" name="Group 299"/>
            <p:cNvGrpSpPr/>
            <p:nvPr/>
          </p:nvGrpSpPr>
          <p:grpSpPr>
            <a:xfrm>
              <a:off x="5228325" y="4097294"/>
              <a:ext cx="2460288" cy="1262709"/>
              <a:chOff x="5572132" y="4357699"/>
              <a:chExt cx="1991322" cy="974858"/>
            </a:xfrm>
          </p:grpSpPr>
          <p:grpSp>
            <p:nvGrpSpPr>
              <p:cNvPr id="9" name="Group 187"/>
              <p:cNvGrpSpPr/>
              <p:nvPr/>
            </p:nvGrpSpPr>
            <p:grpSpPr>
              <a:xfrm>
                <a:off x="5572132" y="4357699"/>
                <a:ext cx="1991322" cy="974858"/>
                <a:chOff x="1571604" y="4714889"/>
                <a:chExt cx="1991322" cy="974858"/>
              </a:xfrm>
            </p:grpSpPr>
            <p:sp>
              <p:nvSpPr>
                <p:cNvPr id="116" name="Oval 115"/>
                <p:cNvSpPr/>
                <p:nvPr/>
              </p:nvSpPr>
              <p:spPr bwMode="auto">
                <a:xfrm>
                  <a:off x="1571604" y="5429268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1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17" name="Oval 116"/>
                <p:cNvSpPr/>
                <p:nvPr/>
              </p:nvSpPr>
              <p:spPr bwMode="auto">
                <a:xfrm>
                  <a:off x="2714612" y="5432441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7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 bwMode="auto">
                <a:xfrm>
                  <a:off x="3286116" y="5435614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9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19" name="Oval 118"/>
                <p:cNvSpPr/>
                <p:nvPr/>
              </p:nvSpPr>
              <p:spPr bwMode="auto">
                <a:xfrm>
                  <a:off x="1857356" y="5072080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2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20" name="Oval 119"/>
                <p:cNvSpPr/>
                <p:nvPr/>
              </p:nvSpPr>
              <p:spPr bwMode="auto">
                <a:xfrm>
                  <a:off x="3000364" y="5075253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8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21" name="Oval 120"/>
                <p:cNvSpPr/>
                <p:nvPr/>
              </p:nvSpPr>
              <p:spPr bwMode="auto">
                <a:xfrm>
                  <a:off x="2428860" y="4714889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5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</p:grpSp>
          <p:cxnSp>
            <p:nvCxnSpPr>
              <p:cNvPr id="111" name="Straight Connector 110"/>
              <p:cNvCxnSpPr>
                <a:stCxn id="119" idx="0"/>
                <a:endCxn id="121" idx="2"/>
              </p:cNvCxnSpPr>
              <p:nvPr/>
            </p:nvCxnSpPr>
            <p:spPr>
              <a:xfrm rot="5400000" flipH="1" flipV="1">
                <a:off x="6097776" y="4383277"/>
                <a:ext cx="230124" cy="433099"/>
              </a:xfrm>
              <a:prstGeom prst="line">
                <a:avLst/>
              </a:prstGeom>
              <a:ln w="3175">
                <a:solidFill>
                  <a:srgbClr val="0096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20" idx="0"/>
                <a:endCxn id="121" idx="6"/>
              </p:cNvCxnSpPr>
              <p:nvPr/>
            </p:nvCxnSpPr>
            <p:spPr>
              <a:xfrm rot="16200000" flipV="1">
                <a:off x="6806100" y="4384862"/>
                <a:ext cx="233297" cy="433099"/>
              </a:xfrm>
              <a:prstGeom prst="line">
                <a:avLst/>
              </a:prstGeom>
              <a:ln w="3175"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6" idx="0"/>
                <a:endCxn id="119" idx="2"/>
              </p:cNvCxnSpPr>
              <p:nvPr/>
            </p:nvCxnSpPr>
            <p:spPr>
              <a:xfrm rot="5400000" flipH="1" flipV="1">
                <a:off x="5669149" y="4883343"/>
                <a:ext cx="230124" cy="147347"/>
              </a:xfrm>
              <a:prstGeom prst="line">
                <a:avLst/>
              </a:prstGeom>
              <a:ln w="3175">
                <a:solidFill>
                  <a:srgbClr val="0096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7" idx="0"/>
                <a:endCxn id="120" idx="2"/>
              </p:cNvCxnSpPr>
              <p:nvPr/>
            </p:nvCxnSpPr>
            <p:spPr>
              <a:xfrm rot="5400000" flipH="1" flipV="1">
                <a:off x="6812157" y="4886515"/>
                <a:ext cx="230124" cy="147347"/>
              </a:xfrm>
              <a:prstGeom prst="line">
                <a:avLst/>
              </a:prstGeom>
              <a:ln w="3175"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118" idx="0"/>
                <a:endCxn id="120" idx="6"/>
              </p:cNvCxnSpPr>
              <p:nvPr/>
            </p:nvCxnSpPr>
            <p:spPr>
              <a:xfrm rot="16200000" flipV="1">
                <a:off x="7234728" y="4888103"/>
                <a:ext cx="233298" cy="147347"/>
              </a:xfrm>
              <a:prstGeom prst="line">
                <a:avLst/>
              </a:prstGeom>
              <a:ln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6654704" y="5255855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4" name="Oval 103"/>
            <p:cNvSpPr/>
            <p:nvPr/>
          </p:nvSpPr>
          <p:spPr>
            <a:xfrm>
              <a:off x="5870356" y="4785134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5" name="Oval 104"/>
            <p:cNvSpPr/>
            <p:nvPr/>
          </p:nvSpPr>
          <p:spPr>
            <a:xfrm>
              <a:off x="5486839" y="5268734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6" name="Oval 105"/>
            <p:cNvSpPr/>
            <p:nvPr/>
          </p:nvSpPr>
          <p:spPr>
            <a:xfrm>
              <a:off x="5242652" y="5272533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7" name="Oval 106"/>
            <p:cNvSpPr/>
            <p:nvPr/>
          </p:nvSpPr>
          <p:spPr>
            <a:xfrm>
              <a:off x="6926312" y="5255327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8" name="Oval 107"/>
            <p:cNvSpPr/>
            <p:nvPr/>
          </p:nvSpPr>
          <p:spPr>
            <a:xfrm>
              <a:off x="7627903" y="5270368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9" name="Oval 108"/>
            <p:cNvSpPr/>
            <p:nvPr/>
          </p:nvSpPr>
          <p:spPr>
            <a:xfrm>
              <a:off x="7344227" y="5274169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0" name="Group 99"/>
          <p:cNvGrpSpPr/>
          <p:nvPr/>
        </p:nvGrpSpPr>
        <p:grpSpPr>
          <a:xfrm>
            <a:off x="5500694" y="3857627"/>
            <a:ext cx="2857521" cy="1654771"/>
            <a:chOff x="5111552" y="4097294"/>
            <a:chExt cx="2714645" cy="1513067"/>
          </a:xfrm>
        </p:grpSpPr>
        <p:grpSp>
          <p:nvGrpSpPr>
            <p:cNvPr id="11" name="Group 154"/>
            <p:cNvGrpSpPr/>
            <p:nvPr/>
          </p:nvGrpSpPr>
          <p:grpSpPr>
            <a:xfrm>
              <a:off x="5111552" y="4346490"/>
              <a:ext cx="2714645" cy="1263871"/>
              <a:chOff x="-2111211" y="4228464"/>
              <a:chExt cx="2197195" cy="975755"/>
            </a:xfrm>
          </p:grpSpPr>
          <p:sp>
            <p:nvSpPr>
              <p:cNvPr id="154" name="TextBox 73"/>
              <p:cNvSpPr txBox="1">
                <a:spLocks noChangeArrowheads="1"/>
              </p:cNvSpPr>
              <p:nvPr/>
            </p:nvSpPr>
            <p:spPr bwMode="auto">
              <a:xfrm>
                <a:off x="-1768088" y="4641927"/>
                <a:ext cx="360000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/</a:t>
                </a:r>
              </a:p>
            </p:txBody>
          </p:sp>
          <p:sp>
            <p:nvSpPr>
              <p:cNvPr id="155" name="TextBox 73"/>
              <p:cNvSpPr txBox="1">
                <a:spLocks noChangeArrowheads="1"/>
              </p:cNvSpPr>
              <p:nvPr/>
            </p:nvSpPr>
            <p:spPr bwMode="auto">
              <a:xfrm>
                <a:off x="-2111211" y="4942843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56" name="TextBox 73"/>
              <p:cNvSpPr txBox="1">
                <a:spLocks noChangeArrowheads="1"/>
              </p:cNvSpPr>
              <p:nvPr/>
            </p:nvSpPr>
            <p:spPr bwMode="auto">
              <a:xfrm>
                <a:off x="-1253954" y="4228464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57" name="TextBox 73"/>
              <p:cNvSpPr txBox="1">
                <a:spLocks noChangeArrowheads="1"/>
              </p:cNvSpPr>
              <p:nvPr/>
            </p:nvSpPr>
            <p:spPr bwMode="auto">
              <a:xfrm>
                <a:off x="-968202" y="4952500"/>
                <a:ext cx="471496" cy="238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58" name="TextBox 73"/>
              <p:cNvSpPr txBox="1">
                <a:spLocks noChangeArrowheads="1"/>
              </p:cNvSpPr>
              <p:nvPr/>
            </p:nvSpPr>
            <p:spPr bwMode="auto">
              <a:xfrm>
                <a:off x="-385512" y="4942842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59" name="TextBox 73"/>
              <p:cNvSpPr txBox="1">
                <a:spLocks noChangeArrowheads="1"/>
              </p:cNvSpPr>
              <p:nvPr/>
            </p:nvSpPr>
            <p:spPr bwMode="auto">
              <a:xfrm>
                <a:off x="-684516" y="4585654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</p:grpSp>
        <p:grpSp>
          <p:nvGrpSpPr>
            <p:cNvPr id="12" name="Group 299"/>
            <p:cNvGrpSpPr/>
            <p:nvPr/>
          </p:nvGrpSpPr>
          <p:grpSpPr>
            <a:xfrm>
              <a:off x="5228325" y="4097294"/>
              <a:ext cx="2460288" cy="1262709"/>
              <a:chOff x="5572132" y="4357699"/>
              <a:chExt cx="1991322" cy="974858"/>
            </a:xfrm>
          </p:grpSpPr>
          <p:grpSp>
            <p:nvGrpSpPr>
              <p:cNvPr id="13" name="Group 187"/>
              <p:cNvGrpSpPr/>
              <p:nvPr/>
            </p:nvGrpSpPr>
            <p:grpSpPr>
              <a:xfrm>
                <a:off x="5572132" y="4357699"/>
                <a:ext cx="1991322" cy="974858"/>
                <a:chOff x="1571604" y="4714889"/>
                <a:chExt cx="1991322" cy="974858"/>
              </a:xfrm>
            </p:grpSpPr>
            <p:sp>
              <p:nvSpPr>
                <p:cNvPr id="148" name="Oval 147"/>
                <p:cNvSpPr/>
                <p:nvPr/>
              </p:nvSpPr>
              <p:spPr bwMode="auto">
                <a:xfrm>
                  <a:off x="1571604" y="5429268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1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49" name="Oval 148"/>
                <p:cNvSpPr/>
                <p:nvPr/>
              </p:nvSpPr>
              <p:spPr bwMode="auto">
                <a:xfrm>
                  <a:off x="2714612" y="5432441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7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 bwMode="auto">
                <a:xfrm>
                  <a:off x="3286116" y="5435614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9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 bwMode="auto">
                <a:xfrm>
                  <a:off x="1857356" y="5072080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2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52" name="Oval 151"/>
                <p:cNvSpPr/>
                <p:nvPr/>
              </p:nvSpPr>
              <p:spPr bwMode="auto">
                <a:xfrm>
                  <a:off x="3000364" y="5075253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8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53" name="Oval 152"/>
                <p:cNvSpPr/>
                <p:nvPr/>
              </p:nvSpPr>
              <p:spPr bwMode="auto">
                <a:xfrm>
                  <a:off x="2428860" y="4714889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5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</p:grpSp>
          <p:cxnSp>
            <p:nvCxnSpPr>
              <p:cNvPr id="143" name="Straight Connector 142"/>
              <p:cNvCxnSpPr>
                <a:stCxn id="151" idx="0"/>
                <a:endCxn id="153" idx="2"/>
              </p:cNvCxnSpPr>
              <p:nvPr/>
            </p:nvCxnSpPr>
            <p:spPr>
              <a:xfrm rot="5400000" flipH="1" flipV="1">
                <a:off x="6097776" y="4383277"/>
                <a:ext cx="230124" cy="433099"/>
              </a:xfrm>
              <a:prstGeom prst="line">
                <a:avLst/>
              </a:prstGeom>
              <a:ln w="3175">
                <a:solidFill>
                  <a:srgbClr val="0096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52" idx="0"/>
                <a:endCxn id="153" idx="6"/>
              </p:cNvCxnSpPr>
              <p:nvPr/>
            </p:nvCxnSpPr>
            <p:spPr>
              <a:xfrm rot="16200000" flipV="1">
                <a:off x="6806100" y="4384862"/>
                <a:ext cx="233297" cy="433099"/>
              </a:xfrm>
              <a:prstGeom prst="line">
                <a:avLst/>
              </a:prstGeom>
              <a:ln w="3175"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48" idx="0"/>
                <a:endCxn id="151" idx="2"/>
              </p:cNvCxnSpPr>
              <p:nvPr/>
            </p:nvCxnSpPr>
            <p:spPr>
              <a:xfrm rot="5400000" flipH="1" flipV="1">
                <a:off x="5669149" y="4883343"/>
                <a:ext cx="230124" cy="147347"/>
              </a:xfrm>
              <a:prstGeom prst="line">
                <a:avLst/>
              </a:prstGeom>
              <a:ln w="3175">
                <a:solidFill>
                  <a:srgbClr val="0096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stCxn id="149" idx="0"/>
                <a:endCxn id="152" idx="2"/>
              </p:cNvCxnSpPr>
              <p:nvPr/>
            </p:nvCxnSpPr>
            <p:spPr>
              <a:xfrm rot="5400000" flipH="1" flipV="1">
                <a:off x="6812157" y="4886515"/>
                <a:ext cx="230124" cy="147347"/>
              </a:xfrm>
              <a:prstGeom prst="line">
                <a:avLst/>
              </a:prstGeom>
              <a:ln w="3175"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50" idx="0"/>
                <a:endCxn id="152" idx="6"/>
              </p:cNvCxnSpPr>
              <p:nvPr/>
            </p:nvCxnSpPr>
            <p:spPr>
              <a:xfrm rot="16200000" flipV="1">
                <a:off x="7234728" y="4888103"/>
                <a:ext cx="233298" cy="147347"/>
              </a:xfrm>
              <a:prstGeom prst="line">
                <a:avLst/>
              </a:prstGeom>
              <a:ln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6654704" y="5255855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6" name="Oval 135"/>
            <p:cNvSpPr/>
            <p:nvPr/>
          </p:nvSpPr>
          <p:spPr>
            <a:xfrm>
              <a:off x="5870356" y="4785134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7" name="Oval 136"/>
            <p:cNvSpPr/>
            <p:nvPr/>
          </p:nvSpPr>
          <p:spPr>
            <a:xfrm>
              <a:off x="5486839" y="5268734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8" name="Oval 137"/>
            <p:cNvSpPr/>
            <p:nvPr/>
          </p:nvSpPr>
          <p:spPr>
            <a:xfrm>
              <a:off x="5242652" y="5272533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9" name="Oval 138"/>
            <p:cNvSpPr/>
            <p:nvPr/>
          </p:nvSpPr>
          <p:spPr>
            <a:xfrm>
              <a:off x="6926312" y="5255327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0" name="Oval 139"/>
            <p:cNvSpPr/>
            <p:nvPr/>
          </p:nvSpPr>
          <p:spPr>
            <a:xfrm>
              <a:off x="7627903" y="5270368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1" name="Oval 140"/>
            <p:cNvSpPr/>
            <p:nvPr/>
          </p:nvSpPr>
          <p:spPr>
            <a:xfrm>
              <a:off x="7344227" y="5274169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4" name="Group 99"/>
          <p:cNvGrpSpPr/>
          <p:nvPr/>
        </p:nvGrpSpPr>
        <p:grpSpPr>
          <a:xfrm>
            <a:off x="857224" y="3857627"/>
            <a:ext cx="2857521" cy="1654771"/>
            <a:chOff x="5111552" y="4097294"/>
            <a:chExt cx="2714645" cy="1513067"/>
          </a:xfrm>
        </p:grpSpPr>
        <p:grpSp>
          <p:nvGrpSpPr>
            <p:cNvPr id="15" name="Group 154"/>
            <p:cNvGrpSpPr/>
            <p:nvPr/>
          </p:nvGrpSpPr>
          <p:grpSpPr>
            <a:xfrm>
              <a:off x="5111552" y="4346490"/>
              <a:ext cx="2714645" cy="1263871"/>
              <a:chOff x="-2111211" y="4228464"/>
              <a:chExt cx="2197195" cy="975755"/>
            </a:xfrm>
          </p:grpSpPr>
          <p:sp>
            <p:nvSpPr>
              <p:cNvPr id="183" name="TextBox 73"/>
              <p:cNvSpPr txBox="1">
                <a:spLocks noChangeArrowheads="1"/>
              </p:cNvSpPr>
              <p:nvPr/>
            </p:nvSpPr>
            <p:spPr bwMode="auto">
              <a:xfrm>
                <a:off x="-1768088" y="4641927"/>
                <a:ext cx="360000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/</a:t>
                </a:r>
              </a:p>
            </p:txBody>
          </p:sp>
          <p:sp>
            <p:nvSpPr>
              <p:cNvPr id="190" name="TextBox 73"/>
              <p:cNvSpPr txBox="1">
                <a:spLocks noChangeArrowheads="1"/>
              </p:cNvSpPr>
              <p:nvPr/>
            </p:nvSpPr>
            <p:spPr bwMode="auto">
              <a:xfrm>
                <a:off x="-2111211" y="4942843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91" name="TextBox 73"/>
              <p:cNvSpPr txBox="1">
                <a:spLocks noChangeArrowheads="1"/>
              </p:cNvSpPr>
              <p:nvPr/>
            </p:nvSpPr>
            <p:spPr bwMode="auto">
              <a:xfrm>
                <a:off x="-1253954" y="4228464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92" name="TextBox 73"/>
              <p:cNvSpPr txBox="1">
                <a:spLocks noChangeArrowheads="1"/>
              </p:cNvSpPr>
              <p:nvPr/>
            </p:nvSpPr>
            <p:spPr bwMode="auto">
              <a:xfrm>
                <a:off x="-968202" y="4952500"/>
                <a:ext cx="471496" cy="238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99" name="TextBox 73"/>
              <p:cNvSpPr txBox="1">
                <a:spLocks noChangeArrowheads="1"/>
              </p:cNvSpPr>
              <p:nvPr/>
            </p:nvSpPr>
            <p:spPr bwMode="auto">
              <a:xfrm>
                <a:off x="-385512" y="4942842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206" name="TextBox 73"/>
              <p:cNvSpPr txBox="1">
                <a:spLocks noChangeArrowheads="1"/>
              </p:cNvSpPr>
              <p:nvPr/>
            </p:nvSpPr>
            <p:spPr bwMode="auto">
              <a:xfrm>
                <a:off x="-684516" y="4585654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</p:grpSp>
        <p:grpSp>
          <p:nvGrpSpPr>
            <p:cNvPr id="16" name="Group 299"/>
            <p:cNvGrpSpPr/>
            <p:nvPr/>
          </p:nvGrpSpPr>
          <p:grpSpPr>
            <a:xfrm>
              <a:off x="5228325" y="4097294"/>
              <a:ext cx="2460288" cy="1262709"/>
              <a:chOff x="5572132" y="4357699"/>
              <a:chExt cx="1991322" cy="974858"/>
            </a:xfrm>
          </p:grpSpPr>
          <p:grpSp>
            <p:nvGrpSpPr>
              <p:cNvPr id="17" name="Group 187"/>
              <p:cNvGrpSpPr/>
              <p:nvPr/>
            </p:nvGrpSpPr>
            <p:grpSpPr>
              <a:xfrm>
                <a:off x="5572132" y="4357699"/>
                <a:ext cx="1991322" cy="974858"/>
                <a:chOff x="1571604" y="4714889"/>
                <a:chExt cx="1991322" cy="974858"/>
              </a:xfrm>
            </p:grpSpPr>
            <p:sp>
              <p:nvSpPr>
                <p:cNvPr id="177" name="Oval 176"/>
                <p:cNvSpPr/>
                <p:nvPr/>
              </p:nvSpPr>
              <p:spPr bwMode="auto">
                <a:xfrm>
                  <a:off x="1571604" y="5429268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1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78" name="Oval 177"/>
                <p:cNvSpPr/>
                <p:nvPr/>
              </p:nvSpPr>
              <p:spPr bwMode="auto">
                <a:xfrm>
                  <a:off x="2714612" y="5432441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7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79" name="Oval 178"/>
                <p:cNvSpPr/>
                <p:nvPr/>
              </p:nvSpPr>
              <p:spPr bwMode="auto">
                <a:xfrm>
                  <a:off x="3286116" y="5435614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9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80" name="Oval 179"/>
                <p:cNvSpPr/>
                <p:nvPr/>
              </p:nvSpPr>
              <p:spPr bwMode="auto">
                <a:xfrm>
                  <a:off x="1857356" y="5072080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2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 bwMode="auto">
                <a:xfrm>
                  <a:off x="3000364" y="5075253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8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82" name="Oval 181"/>
                <p:cNvSpPr/>
                <p:nvPr/>
              </p:nvSpPr>
              <p:spPr bwMode="auto">
                <a:xfrm>
                  <a:off x="2428860" y="4714889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5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</p:grpSp>
          <p:cxnSp>
            <p:nvCxnSpPr>
              <p:cNvPr id="172" name="Straight Connector 171"/>
              <p:cNvCxnSpPr>
                <a:stCxn id="180" idx="0"/>
                <a:endCxn id="182" idx="2"/>
              </p:cNvCxnSpPr>
              <p:nvPr/>
            </p:nvCxnSpPr>
            <p:spPr>
              <a:xfrm rot="5400000" flipH="1" flipV="1">
                <a:off x="6097776" y="4383277"/>
                <a:ext cx="230124" cy="433099"/>
              </a:xfrm>
              <a:prstGeom prst="line">
                <a:avLst/>
              </a:prstGeom>
              <a:ln w="3175">
                <a:solidFill>
                  <a:srgbClr val="0096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>
                <a:stCxn id="181" idx="0"/>
                <a:endCxn id="182" idx="6"/>
              </p:cNvCxnSpPr>
              <p:nvPr/>
            </p:nvCxnSpPr>
            <p:spPr>
              <a:xfrm rot="16200000" flipV="1">
                <a:off x="6806100" y="4384862"/>
                <a:ext cx="233297" cy="433099"/>
              </a:xfrm>
              <a:prstGeom prst="line">
                <a:avLst/>
              </a:prstGeom>
              <a:ln w="3175"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>
                <a:stCxn id="177" idx="0"/>
                <a:endCxn id="180" idx="2"/>
              </p:cNvCxnSpPr>
              <p:nvPr/>
            </p:nvCxnSpPr>
            <p:spPr>
              <a:xfrm rot="5400000" flipH="1" flipV="1">
                <a:off x="5669149" y="4883343"/>
                <a:ext cx="230124" cy="147347"/>
              </a:xfrm>
              <a:prstGeom prst="line">
                <a:avLst/>
              </a:prstGeom>
              <a:ln w="3175">
                <a:solidFill>
                  <a:srgbClr val="0096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>
                <a:stCxn id="178" idx="0"/>
                <a:endCxn id="181" idx="2"/>
              </p:cNvCxnSpPr>
              <p:nvPr/>
            </p:nvCxnSpPr>
            <p:spPr>
              <a:xfrm rot="5400000" flipH="1" flipV="1">
                <a:off x="6812157" y="4886515"/>
                <a:ext cx="230124" cy="147347"/>
              </a:xfrm>
              <a:prstGeom prst="line">
                <a:avLst/>
              </a:prstGeom>
              <a:ln w="3175"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>
                <a:stCxn id="179" idx="0"/>
                <a:endCxn id="181" idx="6"/>
              </p:cNvCxnSpPr>
              <p:nvPr/>
            </p:nvCxnSpPr>
            <p:spPr>
              <a:xfrm rot="16200000" flipV="1">
                <a:off x="7234728" y="4888103"/>
                <a:ext cx="233298" cy="147347"/>
              </a:xfrm>
              <a:prstGeom prst="line">
                <a:avLst/>
              </a:prstGeom>
              <a:ln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4" name="Oval 163"/>
            <p:cNvSpPr/>
            <p:nvPr/>
          </p:nvSpPr>
          <p:spPr>
            <a:xfrm>
              <a:off x="6654704" y="5255855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5" name="Oval 164"/>
            <p:cNvSpPr/>
            <p:nvPr/>
          </p:nvSpPr>
          <p:spPr>
            <a:xfrm>
              <a:off x="5870356" y="4785134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6" name="Oval 165"/>
            <p:cNvSpPr/>
            <p:nvPr/>
          </p:nvSpPr>
          <p:spPr>
            <a:xfrm>
              <a:off x="5486839" y="5268734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7" name="Oval 166"/>
            <p:cNvSpPr/>
            <p:nvPr/>
          </p:nvSpPr>
          <p:spPr>
            <a:xfrm>
              <a:off x="5242652" y="5272533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8" name="Oval 167"/>
            <p:cNvSpPr/>
            <p:nvPr/>
          </p:nvSpPr>
          <p:spPr>
            <a:xfrm>
              <a:off x="6926312" y="5255327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9" name="Oval 168"/>
            <p:cNvSpPr/>
            <p:nvPr/>
          </p:nvSpPr>
          <p:spPr>
            <a:xfrm>
              <a:off x="7627903" y="5270368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0" name="Oval 169"/>
            <p:cNvSpPr/>
            <p:nvPr/>
          </p:nvSpPr>
          <p:spPr>
            <a:xfrm>
              <a:off x="7344227" y="5274169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8" name="Group 99"/>
          <p:cNvGrpSpPr/>
          <p:nvPr/>
        </p:nvGrpSpPr>
        <p:grpSpPr>
          <a:xfrm>
            <a:off x="1491792" y="2738760"/>
            <a:ext cx="2045324" cy="369332"/>
            <a:chOff x="1491792" y="2738760"/>
            <a:chExt cx="2045324" cy="369332"/>
          </a:xfrm>
        </p:grpSpPr>
        <p:cxnSp>
          <p:nvCxnSpPr>
            <p:cNvPr id="95" name="Straight Arrow Connector 369"/>
            <p:cNvCxnSpPr/>
            <p:nvPr/>
          </p:nvCxnSpPr>
          <p:spPr>
            <a:xfrm flipV="1">
              <a:off x="2285984" y="2881636"/>
              <a:ext cx="1251132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/>
            <p:cNvSpPr/>
            <p:nvPr/>
          </p:nvSpPr>
          <p:spPr>
            <a:xfrm>
              <a:off x="1563230" y="2738760"/>
              <a:ext cx="7922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omic Sans MS" pitchFamily="66" charset="0"/>
                </a:rPr>
                <a:t>NULL</a:t>
              </a:r>
              <a:endParaRPr lang="th-TH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1491792" y="2888309"/>
              <a:ext cx="59459" cy="647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287071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Inserting in BST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Review Inserting in BST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to bottom for key.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Insert node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 new </a:t>
            </a:r>
            <a:r>
              <a:rPr lang="en-US" u="sng" dirty="0"/>
              <a:t>leaf node</a:t>
            </a:r>
            <a:r>
              <a:rPr lang="en-US" dirty="0"/>
              <a:t>.</a:t>
            </a:r>
          </a:p>
        </p:txBody>
      </p:sp>
      <p:sp>
        <p:nvSpPr>
          <p:cNvPr id="232" name="Content Placeholder 23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tabLst>
                <a:tab pos="4668838" algn="l"/>
              </a:tabLst>
            </a:pPr>
            <a:r>
              <a:rPr lang="en-US" dirty="0">
                <a:solidFill>
                  <a:srgbClr val="0070C0"/>
                </a:solidFill>
              </a:rPr>
              <a:t>Ex. </a:t>
            </a:r>
            <a:r>
              <a:rPr lang="en-US" dirty="0"/>
              <a:t>Insert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3	</a:t>
            </a:r>
            <a:r>
              <a:rPr lang="en-US" dirty="0">
                <a:solidFill>
                  <a:srgbClr val="0070C0"/>
                </a:solidFill>
              </a:rPr>
              <a:t>Ex. </a:t>
            </a:r>
            <a:r>
              <a:rPr lang="en-US" dirty="0"/>
              <a:t>Insert </a:t>
            </a:r>
            <a:r>
              <a:rPr lang="en-US" dirty="0">
                <a:solidFill>
                  <a:srgbClr val="C00000"/>
                </a:solidFill>
              </a:rPr>
              <a:t>6</a:t>
            </a:r>
            <a:endParaRPr lang="th-TH" dirty="0">
              <a:solidFill>
                <a:srgbClr val="C00000"/>
              </a:solidFill>
            </a:endParaRPr>
          </a:p>
        </p:txBody>
      </p:sp>
      <p:grpSp>
        <p:nvGrpSpPr>
          <p:cNvPr id="4" name="Group 212"/>
          <p:cNvGrpSpPr/>
          <p:nvPr/>
        </p:nvGrpSpPr>
        <p:grpSpPr>
          <a:xfrm>
            <a:off x="785786" y="4670898"/>
            <a:ext cx="2799938" cy="1445357"/>
            <a:chOff x="-687117" y="7963226"/>
            <a:chExt cx="2799938" cy="1445357"/>
          </a:xfrm>
        </p:grpSpPr>
        <p:sp>
          <p:nvSpPr>
            <p:cNvPr id="250" name="Rectangle 368"/>
            <p:cNvSpPr/>
            <p:nvPr/>
          </p:nvSpPr>
          <p:spPr>
            <a:xfrm>
              <a:off x="-687117" y="8793030"/>
              <a:ext cx="2799938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Comic Sans MS" pitchFamily="66" charset="0"/>
                </a:rPr>
                <a:t>Not found 3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mic Sans MS" pitchFamily="66" charset="0"/>
                </a:rPr>
                <a:t>Insert 3 as a </a:t>
              </a:r>
              <a:r>
                <a:rPr lang="en-US" dirty="0">
                  <a:solidFill>
                    <a:srgbClr val="FF0000"/>
                  </a:solidFill>
                  <a:latin typeface="Comic Sans MS" pitchFamily="66" charset="0"/>
                </a:rPr>
                <a:t>new leaf</a:t>
              </a:r>
            </a:p>
          </p:txBody>
        </p:sp>
        <p:cxnSp>
          <p:nvCxnSpPr>
            <p:cNvPr id="251" name="Straight Arrow Connector 369"/>
            <p:cNvCxnSpPr>
              <a:endCxn id="180" idx="5"/>
            </p:cNvCxnSpPr>
            <p:nvPr/>
          </p:nvCxnSpPr>
          <p:spPr>
            <a:xfrm rot="5400000" flipH="1" flipV="1">
              <a:off x="-345883" y="8336372"/>
              <a:ext cx="905177" cy="15888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12"/>
          <p:cNvGrpSpPr/>
          <p:nvPr/>
        </p:nvGrpSpPr>
        <p:grpSpPr>
          <a:xfrm>
            <a:off x="5611534" y="5143513"/>
            <a:ext cx="2714644" cy="1102347"/>
            <a:chOff x="-1603704" y="5703806"/>
            <a:chExt cx="2714644" cy="1102347"/>
          </a:xfrm>
        </p:grpSpPr>
        <p:sp>
          <p:nvSpPr>
            <p:cNvPr id="265" name="Rectangle 264"/>
            <p:cNvSpPr/>
            <p:nvPr/>
          </p:nvSpPr>
          <p:spPr>
            <a:xfrm>
              <a:off x="-1603704" y="6190600"/>
              <a:ext cx="2714644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Comic Sans MS" pitchFamily="66" charset="0"/>
                </a:rPr>
                <a:t>Not found 6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mic Sans MS" pitchFamily="66" charset="0"/>
                </a:rPr>
                <a:t>Insert 6 as a </a:t>
              </a:r>
              <a:r>
                <a:rPr lang="en-US" dirty="0">
                  <a:solidFill>
                    <a:srgbClr val="FF0000"/>
                  </a:solidFill>
                  <a:latin typeface="Comic Sans MS" pitchFamily="66" charset="0"/>
                </a:rPr>
                <a:t>new leaf</a:t>
              </a:r>
            </a:p>
          </p:txBody>
        </p:sp>
        <p:cxnSp>
          <p:nvCxnSpPr>
            <p:cNvPr id="266" name="Straight Arrow Connector 265"/>
            <p:cNvCxnSpPr/>
            <p:nvPr/>
          </p:nvCxnSpPr>
          <p:spPr>
            <a:xfrm flipV="1">
              <a:off x="-857286" y="5703806"/>
              <a:ext cx="714377" cy="4286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99"/>
          <p:cNvGrpSpPr/>
          <p:nvPr/>
        </p:nvGrpSpPr>
        <p:grpSpPr>
          <a:xfrm>
            <a:off x="3470554" y="1571611"/>
            <a:ext cx="2857521" cy="1654777"/>
            <a:chOff x="5111552" y="4097294"/>
            <a:chExt cx="2714645" cy="1513072"/>
          </a:xfrm>
        </p:grpSpPr>
        <p:grpSp>
          <p:nvGrpSpPr>
            <p:cNvPr id="7" name="Group 154"/>
            <p:cNvGrpSpPr/>
            <p:nvPr/>
          </p:nvGrpSpPr>
          <p:grpSpPr>
            <a:xfrm>
              <a:off x="5111552" y="4346494"/>
              <a:ext cx="2714645" cy="1263872"/>
              <a:chOff x="-2111211" y="4228464"/>
              <a:chExt cx="2197195" cy="975755"/>
            </a:xfrm>
          </p:grpSpPr>
          <p:sp>
            <p:nvSpPr>
              <p:cNvPr id="122" name="TextBox 73"/>
              <p:cNvSpPr txBox="1">
                <a:spLocks noChangeArrowheads="1"/>
              </p:cNvSpPr>
              <p:nvPr/>
            </p:nvSpPr>
            <p:spPr bwMode="auto">
              <a:xfrm>
                <a:off x="-1768088" y="4641927"/>
                <a:ext cx="360000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/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-2111211" y="4942843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24" name="TextBox 73"/>
              <p:cNvSpPr txBox="1">
                <a:spLocks noChangeArrowheads="1"/>
              </p:cNvSpPr>
              <p:nvPr/>
            </p:nvSpPr>
            <p:spPr bwMode="auto">
              <a:xfrm>
                <a:off x="-1253954" y="4228464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25" name="TextBox 73"/>
              <p:cNvSpPr txBox="1">
                <a:spLocks noChangeArrowheads="1"/>
              </p:cNvSpPr>
              <p:nvPr/>
            </p:nvSpPr>
            <p:spPr bwMode="auto">
              <a:xfrm>
                <a:off x="-968202" y="4952501"/>
                <a:ext cx="471496" cy="2389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26" name="TextBox 73"/>
              <p:cNvSpPr txBox="1">
                <a:spLocks noChangeArrowheads="1"/>
              </p:cNvSpPr>
              <p:nvPr/>
            </p:nvSpPr>
            <p:spPr bwMode="auto">
              <a:xfrm>
                <a:off x="-385512" y="4942842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  <p:sp>
            <p:nvSpPr>
              <p:cNvPr id="127" name="TextBox 73"/>
              <p:cNvSpPr txBox="1">
                <a:spLocks noChangeArrowheads="1"/>
              </p:cNvSpPr>
              <p:nvPr/>
            </p:nvSpPr>
            <p:spPr bwMode="auto">
              <a:xfrm>
                <a:off x="-684516" y="4585654"/>
                <a:ext cx="471496" cy="2613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Arial Black" pitchFamily="34" charset="0"/>
                  </a:rPr>
                  <a:t>-</a:t>
                </a:r>
              </a:p>
            </p:txBody>
          </p:sp>
        </p:grpSp>
        <p:grpSp>
          <p:nvGrpSpPr>
            <p:cNvPr id="8" name="Group 299"/>
            <p:cNvGrpSpPr/>
            <p:nvPr/>
          </p:nvGrpSpPr>
          <p:grpSpPr>
            <a:xfrm>
              <a:off x="5228325" y="4097294"/>
              <a:ext cx="2460288" cy="1262709"/>
              <a:chOff x="5572132" y="4357699"/>
              <a:chExt cx="1991322" cy="974858"/>
            </a:xfrm>
          </p:grpSpPr>
          <p:grpSp>
            <p:nvGrpSpPr>
              <p:cNvPr id="9" name="Group 187"/>
              <p:cNvGrpSpPr/>
              <p:nvPr/>
            </p:nvGrpSpPr>
            <p:grpSpPr>
              <a:xfrm>
                <a:off x="5572132" y="4357699"/>
                <a:ext cx="1991322" cy="974858"/>
                <a:chOff x="1571604" y="4714889"/>
                <a:chExt cx="1991322" cy="974858"/>
              </a:xfrm>
            </p:grpSpPr>
            <p:sp>
              <p:nvSpPr>
                <p:cNvPr id="116" name="Oval 115"/>
                <p:cNvSpPr/>
                <p:nvPr/>
              </p:nvSpPr>
              <p:spPr bwMode="auto">
                <a:xfrm>
                  <a:off x="1571604" y="5429268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1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17" name="Oval 116"/>
                <p:cNvSpPr/>
                <p:nvPr/>
              </p:nvSpPr>
              <p:spPr bwMode="auto">
                <a:xfrm>
                  <a:off x="2714612" y="5432441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7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 bwMode="auto">
                <a:xfrm>
                  <a:off x="3286116" y="5435614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9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19" name="Oval 118"/>
                <p:cNvSpPr/>
                <p:nvPr/>
              </p:nvSpPr>
              <p:spPr bwMode="auto">
                <a:xfrm>
                  <a:off x="1857356" y="5072080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2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20" name="Oval 119"/>
                <p:cNvSpPr/>
                <p:nvPr/>
              </p:nvSpPr>
              <p:spPr bwMode="auto">
                <a:xfrm>
                  <a:off x="3000364" y="5075253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8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  <p:sp>
              <p:nvSpPr>
                <p:cNvPr id="121" name="Oval 120"/>
                <p:cNvSpPr/>
                <p:nvPr/>
              </p:nvSpPr>
              <p:spPr bwMode="auto">
                <a:xfrm>
                  <a:off x="2428860" y="4714889"/>
                  <a:ext cx="276810" cy="25413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400" dirty="0">
                      <a:latin typeface="Comic Sans MS" pitchFamily="66" charset="0"/>
                    </a:rPr>
                    <a:t>5</a:t>
                  </a:r>
                  <a:endParaRPr lang="th-TH" sz="1400" dirty="0">
                    <a:latin typeface="Comic Sans MS" pitchFamily="66" charset="0"/>
                  </a:endParaRPr>
                </a:p>
              </p:txBody>
            </p:sp>
          </p:grpSp>
          <p:cxnSp>
            <p:nvCxnSpPr>
              <p:cNvPr id="111" name="Straight Connector 110"/>
              <p:cNvCxnSpPr>
                <a:stCxn id="119" idx="0"/>
                <a:endCxn id="121" idx="2"/>
              </p:cNvCxnSpPr>
              <p:nvPr/>
            </p:nvCxnSpPr>
            <p:spPr>
              <a:xfrm rot="5400000" flipH="1" flipV="1">
                <a:off x="6097776" y="4383277"/>
                <a:ext cx="230124" cy="433099"/>
              </a:xfrm>
              <a:prstGeom prst="line">
                <a:avLst/>
              </a:prstGeom>
              <a:ln w="3175">
                <a:solidFill>
                  <a:srgbClr val="0096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20" idx="0"/>
                <a:endCxn id="121" idx="6"/>
              </p:cNvCxnSpPr>
              <p:nvPr/>
            </p:nvCxnSpPr>
            <p:spPr>
              <a:xfrm rot="16200000" flipV="1">
                <a:off x="6806100" y="4384862"/>
                <a:ext cx="233297" cy="433099"/>
              </a:xfrm>
              <a:prstGeom prst="line">
                <a:avLst/>
              </a:prstGeom>
              <a:ln w="3175"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6" idx="0"/>
                <a:endCxn id="119" idx="2"/>
              </p:cNvCxnSpPr>
              <p:nvPr/>
            </p:nvCxnSpPr>
            <p:spPr>
              <a:xfrm rot="5400000" flipH="1" flipV="1">
                <a:off x="5669149" y="4883343"/>
                <a:ext cx="230124" cy="147347"/>
              </a:xfrm>
              <a:prstGeom prst="line">
                <a:avLst/>
              </a:prstGeom>
              <a:ln w="3175">
                <a:solidFill>
                  <a:srgbClr val="0096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7" idx="0"/>
                <a:endCxn id="120" idx="2"/>
              </p:cNvCxnSpPr>
              <p:nvPr/>
            </p:nvCxnSpPr>
            <p:spPr>
              <a:xfrm rot="5400000" flipH="1" flipV="1">
                <a:off x="6812157" y="4886515"/>
                <a:ext cx="230124" cy="147347"/>
              </a:xfrm>
              <a:prstGeom prst="line">
                <a:avLst/>
              </a:prstGeom>
              <a:ln w="3175"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118" idx="0"/>
                <a:endCxn id="120" idx="6"/>
              </p:cNvCxnSpPr>
              <p:nvPr/>
            </p:nvCxnSpPr>
            <p:spPr>
              <a:xfrm rot="16200000" flipV="1">
                <a:off x="7234728" y="4888103"/>
                <a:ext cx="233298" cy="147347"/>
              </a:xfrm>
              <a:prstGeom prst="line">
                <a:avLst/>
              </a:prstGeom>
              <a:ln>
                <a:solidFill>
                  <a:srgbClr val="008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6654704" y="5255855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4" name="Oval 103"/>
            <p:cNvSpPr/>
            <p:nvPr/>
          </p:nvSpPr>
          <p:spPr>
            <a:xfrm>
              <a:off x="5870356" y="4785134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5" name="Oval 104"/>
            <p:cNvSpPr/>
            <p:nvPr/>
          </p:nvSpPr>
          <p:spPr>
            <a:xfrm>
              <a:off x="5486839" y="5268734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6" name="Oval 105"/>
            <p:cNvSpPr/>
            <p:nvPr/>
          </p:nvSpPr>
          <p:spPr>
            <a:xfrm>
              <a:off x="5242652" y="5272533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7" name="Oval 106"/>
            <p:cNvSpPr/>
            <p:nvPr/>
          </p:nvSpPr>
          <p:spPr>
            <a:xfrm>
              <a:off x="6926312" y="5255327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8" name="Oval 107"/>
            <p:cNvSpPr/>
            <p:nvPr/>
          </p:nvSpPr>
          <p:spPr>
            <a:xfrm>
              <a:off x="7627903" y="5270368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9" name="Oval 108"/>
            <p:cNvSpPr/>
            <p:nvPr/>
          </p:nvSpPr>
          <p:spPr>
            <a:xfrm>
              <a:off x="7344227" y="5274169"/>
              <a:ext cx="56486" cy="592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0" name="Group 109"/>
          <p:cNvGrpSpPr/>
          <p:nvPr/>
        </p:nvGrpSpPr>
        <p:grpSpPr>
          <a:xfrm>
            <a:off x="857224" y="3857627"/>
            <a:ext cx="2857521" cy="1656930"/>
            <a:chOff x="857224" y="3857627"/>
            <a:chExt cx="2857521" cy="1656930"/>
          </a:xfrm>
        </p:grpSpPr>
        <p:grpSp>
          <p:nvGrpSpPr>
            <p:cNvPr id="11" name="Group 128"/>
            <p:cNvGrpSpPr/>
            <p:nvPr/>
          </p:nvGrpSpPr>
          <p:grpSpPr>
            <a:xfrm>
              <a:off x="1672915" y="4665168"/>
              <a:ext cx="359999" cy="563630"/>
              <a:chOff x="3501214" y="4438653"/>
              <a:chExt cx="205151" cy="397650"/>
            </a:xfrm>
          </p:grpSpPr>
          <p:sp>
            <p:nvSpPr>
              <p:cNvPr id="130" name="Oval 379"/>
              <p:cNvSpPr/>
              <p:nvPr/>
            </p:nvSpPr>
            <p:spPr bwMode="auto">
              <a:xfrm>
                <a:off x="3501214" y="4582317"/>
                <a:ext cx="205151" cy="253986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sz="1400" dirty="0">
                    <a:latin typeface="Comic Sans MS" pitchFamily="66" charset="0"/>
                  </a:rPr>
                  <a:t>3</a:t>
                </a:r>
                <a:endParaRPr lang="th-TH" sz="1400" dirty="0">
                  <a:latin typeface="Comic Sans MS" pitchFamily="66" charset="0"/>
                </a:endParaRPr>
              </a:p>
            </p:txBody>
          </p:sp>
          <p:cxnSp>
            <p:nvCxnSpPr>
              <p:cNvPr id="131" name="Straight Connector 376"/>
              <p:cNvCxnSpPr>
                <a:stCxn id="130" idx="0"/>
                <a:endCxn id="165" idx="5"/>
              </p:cNvCxnSpPr>
              <p:nvPr/>
            </p:nvCxnSpPr>
            <p:spPr>
              <a:xfrm rot="16200000" flipV="1">
                <a:off x="3490302" y="4468828"/>
                <a:ext cx="143664" cy="8331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99"/>
            <p:cNvGrpSpPr/>
            <p:nvPr/>
          </p:nvGrpSpPr>
          <p:grpSpPr>
            <a:xfrm>
              <a:off x="857224" y="3857627"/>
              <a:ext cx="2857521" cy="1654771"/>
              <a:chOff x="5111552" y="4097294"/>
              <a:chExt cx="2714645" cy="1513067"/>
            </a:xfrm>
          </p:grpSpPr>
          <p:grpSp>
            <p:nvGrpSpPr>
              <p:cNvPr id="13" name="Group 154"/>
              <p:cNvGrpSpPr/>
              <p:nvPr/>
            </p:nvGrpSpPr>
            <p:grpSpPr>
              <a:xfrm>
                <a:off x="5111552" y="4346490"/>
                <a:ext cx="2714645" cy="1263871"/>
                <a:chOff x="-2111211" y="4228464"/>
                <a:chExt cx="2197195" cy="975755"/>
              </a:xfrm>
            </p:grpSpPr>
            <p:sp>
              <p:nvSpPr>
                <p:cNvPr id="183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1768088" y="4641927"/>
                  <a:ext cx="360000" cy="261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/</a:t>
                  </a:r>
                </a:p>
              </p:txBody>
            </p:sp>
            <p:sp>
              <p:nvSpPr>
                <p:cNvPr id="190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2111211" y="4942843"/>
                  <a:ext cx="471496" cy="261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  <p:sp>
              <p:nvSpPr>
                <p:cNvPr id="191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1253954" y="4228464"/>
                  <a:ext cx="471496" cy="261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  <p:sp>
              <p:nvSpPr>
                <p:cNvPr id="192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968202" y="4952500"/>
                  <a:ext cx="471496" cy="2389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  <p:sp>
              <p:nvSpPr>
                <p:cNvPr id="199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385512" y="4942842"/>
                  <a:ext cx="471496" cy="261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  <p:sp>
              <p:nvSpPr>
                <p:cNvPr id="206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684516" y="4585654"/>
                  <a:ext cx="471496" cy="261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14" name="Group 299"/>
              <p:cNvGrpSpPr/>
              <p:nvPr/>
            </p:nvGrpSpPr>
            <p:grpSpPr>
              <a:xfrm>
                <a:off x="5228325" y="4097294"/>
                <a:ext cx="2460288" cy="1262709"/>
                <a:chOff x="5572132" y="4357699"/>
                <a:chExt cx="1991322" cy="974858"/>
              </a:xfrm>
            </p:grpSpPr>
            <p:grpSp>
              <p:nvGrpSpPr>
                <p:cNvPr id="15" name="Group 187"/>
                <p:cNvGrpSpPr/>
                <p:nvPr/>
              </p:nvGrpSpPr>
              <p:grpSpPr>
                <a:xfrm>
                  <a:off x="5572132" y="4357699"/>
                  <a:ext cx="1991322" cy="974858"/>
                  <a:chOff x="1571604" y="4714889"/>
                  <a:chExt cx="1991322" cy="974858"/>
                </a:xfrm>
              </p:grpSpPr>
              <p:sp>
                <p:nvSpPr>
                  <p:cNvPr id="177" name="Oval 176"/>
                  <p:cNvSpPr/>
                  <p:nvPr/>
                </p:nvSpPr>
                <p:spPr bwMode="auto">
                  <a:xfrm>
                    <a:off x="1571604" y="5429268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1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78" name="Oval 177"/>
                  <p:cNvSpPr/>
                  <p:nvPr/>
                </p:nvSpPr>
                <p:spPr bwMode="auto">
                  <a:xfrm>
                    <a:off x="2714612" y="5432441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7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79" name="Oval 178"/>
                  <p:cNvSpPr/>
                  <p:nvPr/>
                </p:nvSpPr>
                <p:spPr bwMode="auto">
                  <a:xfrm>
                    <a:off x="3286116" y="5435614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9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80" name="Oval 179"/>
                  <p:cNvSpPr/>
                  <p:nvPr/>
                </p:nvSpPr>
                <p:spPr bwMode="auto">
                  <a:xfrm>
                    <a:off x="1857356" y="5072080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2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81" name="Oval 180"/>
                  <p:cNvSpPr/>
                  <p:nvPr/>
                </p:nvSpPr>
                <p:spPr bwMode="auto">
                  <a:xfrm>
                    <a:off x="3000364" y="5075253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8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 bwMode="auto">
                  <a:xfrm>
                    <a:off x="2428860" y="4714889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5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</p:grpSp>
            <p:cxnSp>
              <p:nvCxnSpPr>
                <p:cNvPr id="172" name="Straight Connector 171"/>
                <p:cNvCxnSpPr>
                  <a:stCxn id="180" idx="0"/>
                  <a:endCxn id="182" idx="2"/>
                </p:cNvCxnSpPr>
                <p:nvPr/>
              </p:nvCxnSpPr>
              <p:spPr>
                <a:xfrm rot="5400000" flipH="1" flipV="1">
                  <a:off x="6097776" y="4383277"/>
                  <a:ext cx="230124" cy="4330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>
                  <a:stCxn id="181" idx="0"/>
                  <a:endCxn id="182" idx="6"/>
                </p:cNvCxnSpPr>
                <p:nvPr/>
              </p:nvCxnSpPr>
              <p:spPr>
                <a:xfrm rot="16200000" flipV="1">
                  <a:off x="6806100" y="4384862"/>
                  <a:ext cx="233297" cy="433099"/>
                </a:xfrm>
                <a:prstGeom prst="line">
                  <a:avLst/>
                </a:prstGeom>
                <a:ln w="3175">
                  <a:solidFill>
                    <a:srgbClr val="008A3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7" idx="0"/>
                  <a:endCxn id="180" idx="2"/>
                </p:cNvCxnSpPr>
                <p:nvPr/>
              </p:nvCxnSpPr>
              <p:spPr>
                <a:xfrm rot="5400000" flipH="1" flipV="1">
                  <a:off x="5669149" y="4883343"/>
                  <a:ext cx="230124" cy="147347"/>
                </a:xfrm>
                <a:prstGeom prst="line">
                  <a:avLst/>
                </a:prstGeom>
                <a:ln w="3175">
                  <a:solidFill>
                    <a:srgbClr val="00964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>
                  <a:stCxn id="178" idx="0"/>
                  <a:endCxn id="181" idx="2"/>
                </p:cNvCxnSpPr>
                <p:nvPr/>
              </p:nvCxnSpPr>
              <p:spPr>
                <a:xfrm rot="5400000" flipH="1" flipV="1">
                  <a:off x="6812157" y="4886515"/>
                  <a:ext cx="230124" cy="147347"/>
                </a:xfrm>
                <a:prstGeom prst="line">
                  <a:avLst/>
                </a:prstGeom>
                <a:ln w="3175">
                  <a:solidFill>
                    <a:srgbClr val="008A3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9" idx="0"/>
                  <a:endCxn id="181" idx="6"/>
                </p:cNvCxnSpPr>
                <p:nvPr/>
              </p:nvCxnSpPr>
              <p:spPr>
                <a:xfrm rot="16200000" flipV="1">
                  <a:off x="7234728" y="4888103"/>
                  <a:ext cx="233298" cy="147347"/>
                </a:xfrm>
                <a:prstGeom prst="line">
                  <a:avLst/>
                </a:prstGeom>
                <a:ln>
                  <a:solidFill>
                    <a:srgbClr val="008A3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6654704" y="5255855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5870356" y="4785134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5486839" y="5268734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5242652" y="5272533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6926312" y="5255327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7627903" y="5270368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7344227" y="5274169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208" name="TextBox 73"/>
            <p:cNvSpPr txBox="1">
              <a:spLocks noChangeArrowheads="1"/>
            </p:cNvSpPr>
            <p:nvPr/>
          </p:nvSpPr>
          <p:spPr bwMode="auto">
            <a:xfrm>
              <a:off x="1557749" y="5144296"/>
              <a:ext cx="613195" cy="370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Arial Black" pitchFamily="34" charset="0"/>
                </a:rPr>
                <a:t>-</a:t>
              </a:r>
            </a:p>
          </p:txBody>
        </p:sp>
      </p:grpSp>
      <p:grpSp>
        <p:nvGrpSpPr>
          <p:cNvPr id="16" name="Group 127"/>
          <p:cNvGrpSpPr/>
          <p:nvPr/>
        </p:nvGrpSpPr>
        <p:grpSpPr>
          <a:xfrm>
            <a:off x="5500694" y="3857627"/>
            <a:ext cx="2857521" cy="1920951"/>
            <a:chOff x="5500694" y="3857627"/>
            <a:chExt cx="2857521" cy="1920951"/>
          </a:xfrm>
        </p:grpSpPr>
        <p:grpSp>
          <p:nvGrpSpPr>
            <p:cNvPr id="17" name="Group 99"/>
            <p:cNvGrpSpPr/>
            <p:nvPr/>
          </p:nvGrpSpPr>
          <p:grpSpPr>
            <a:xfrm>
              <a:off x="5500694" y="3857627"/>
              <a:ext cx="2857521" cy="1654771"/>
              <a:chOff x="5111552" y="4097294"/>
              <a:chExt cx="2714645" cy="1513067"/>
            </a:xfrm>
          </p:grpSpPr>
          <p:grpSp>
            <p:nvGrpSpPr>
              <p:cNvPr id="18" name="Group 154"/>
              <p:cNvGrpSpPr/>
              <p:nvPr/>
            </p:nvGrpSpPr>
            <p:grpSpPr>
              <a:xfrm>
                <a:off x="5111552" y="4346490"/>
                <a:ext cx="2714645" cy="1263871"/>
                <a:chOff x="-2111211" y="4228464"/>
                <a:chExt cx="2197195" cy="975755"/>
              </a:xfrm>
            </p:grpSpPr>
            <p:sp>
              <p:nvSpPr>
                <p:cNvPr id="154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1768088" y="4641927"/>
                  <a:ext cx="360000" cy="261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/</a:t>
                  </a:r>
                </a:p>
              </p:txBody>
            </p:sp>
            <p:sp>
              <p:nvSpPr>
                <p:cNvPr id="155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2111211" y="4942843"/>
                  <a:ext cx="471496" cy="261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  <p:sp>
              <p:nvSpPr>
                <p:cNvPr id="156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1253954" y="4228464"/>
                  <a:ext cx="471496" cy="261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  <p:sp>
              <p:nvSpPr>
                <p:cNvPr id="157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968202" y="4952500"/>
                  <a:ext cx="471496" cy="2389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  <p:sp>
              <p:nvSpPr>
                <p:cNvPr id="158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385512" y="4942842"/>
                  <a:ext cx="471496" cy="261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  <p:sp>
              <p:nvSpPr>
                <p:cNvPr id="159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-684516" y="4585654"/>
                  <a:ext cx="471496" cy="261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 Black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19" name="Group 299"/>
              <p:cNvGrpSpPr/>
              <p:nvPr/>
            </p:nvGrpSpPr>
            <p:grpSpPr>
              <a:xfrm>
                <a:off x="5228325" y="4097294"/>
                <a:ext cx="2460288" cy="1262709"/>
                <a:chOff x="5572132" y="4357699"/>
                <a:chExt cx="1991322" cy="974858"/>
              </a:xfrm>
            </p:grpSpPr>
            <p:grpSp>
              <p:nvGrpSpPr>
                <p:cNvPr id="20" name="Group 187"/>
                <p:cNvGrpSpPr/>
                <p:nvPr/>
              </p:nvGrpSpPr>
              <p:grpSpPr>
                <a:xfrm>
                  <a:off x="5572132" y="4357699"/>
                  <a:ext cx="1991322" cy="974858"/>
                  <a:chOff x="1571604" y="4714889"/>
                  <a:chExt cx="1991322" cy="974858"/>
                </a:xfrm>
              </p:grpSpPr>
              <p:sp>
                <p:nvSpPr>
                  <p:cNvPr id="148" name="Oval 147"/>
                  <p:cNvSpPr/>
                  <p:nvPr/>
                </p:nvSpPr>
                <p:spPr bwMode="auto">
                  <a:xfrm>
                    <a:off x="1571604" y="5429268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1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49" name="Oval 148"/>
                  <p:cNvSpPr/>
                  <p:nvPr/>
                </p:nvSpPr>
                <p:spPr bwMode="auto">
                  <a:xfrm>
                    <a:off x="2714612" y="5432441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7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50" name="Oval 149"/>
                  <p:cNvSpPr/>
                  <p:nvPr/>
                </p:nvSpPr>
                <p:spPr bwMode="auto">
                  <a:xfrm>
                    <a:off x="3286116" y="5435614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9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 bwMode="auto">
                  <a:xfrm>
                    <a:off x="1857356" y="5072080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2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 bwMode="auto">
                  <a:xfrm>
                    <a:off x="3000364" y="5075253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8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 bwMode="auto">
                  <a:xfrm>
                    <a:off x="2428860" y="4714889"/>
                    <a:ext cx="276810" cy="254133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0" tIns="36000" rIns="0" bIns="0" anchor="ctr"/>
                  <a:lstStyle/>
                  <a:p>
                    <a:pPr algn="ctr">
                      <a:defRPr/>
                    </a:pPr>
                    <a:r>
                      <a:rPr lang="en-US" sz="1400" dirty="0">
                        <a:latin typeface="Comic Sans MS" pitchFamily="66" charset="0"/>
                      </a:rPr>
                      <a:t>5</a:t>
                    </a:r>
                    <a:endParaRPr lang="th-TH" sz="1400" dirty="0">
                      <a:latin typeface="Comic Sans MS" pitchFamily="66" charset="0"/>
                    </a:endParaRPr>
                  </a:p>
                </p:txBody>
              </p:sp>
            </p:grpSp>
            <p:cxnSp>
              <p:nvCxnSpPr>
                <p:cNvPr id="143" name="Straight Connector 142"/>
                <p:cNvCxnSpPr>
                  <a:stCxn id="151" idx="0"/>
                  <a:endCxn id="153" idx="2"/>
                </p:cNvCxnSpPr>
                <p:nvPr/>
              </p:nvCxnSpPr>
              <p:spPr>
                <a:xfrm rot="5400000" flipH="1" flipV="1">
                  <a:off x="6097776" y="4383277"/>
                  <a:ext cx="230124" cy="433099"/>
                </a:xfrm>
                <a:prstGeom prst="line">
                  <a:avLst/>
                </a:prstGeom>
                <a:ln w="3175">
                  <a:solidFill>
                    <a:srgbClr val="00964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52" idx="0"/>
                  <a:endCxn id="153" idx="6"/>
                </p:cNvCxnSpPr>
                <p:nvPr/>
              </p:nvCxnSpPr>
              <p:spPr>
                <a:xfrm rot="16200000" flipV="1">
                  <a:off x="6806100" y="4384862"/>
                  <a:ext cx="233297" cy="4330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>
                  <a:stCxn id="148" idx="0"/>
                  <a:endCxn id="151" idx="2"/>
                </p:cNvCxnSpPr>
                <p:nvPr/>
              </p:nvCxnSpPr>
              <p:spPr>
                <a:xfrm rot="5400000" flipH="1" flipV="1">
                  <a:off x="5669149" y="4883343"/>
                  <a:ext cx="230124" cy="147347"/>
                </a:xfrm>
                <a:prstGeom prst="line">
                  <a:avLst/>
                </a:prstGeom>
                <a:ln w="3175">
                  <a:solidFill>
                    <a:srgbClr val="00964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9" idx="0"/>
                  <a:endCxn id="152" idx="2"/>
                </p:cNvCxnSpPr>
                <p:nvPr/>
              </p:nvCxnSpPr>
              <p:spPr>
                <a:xfrm rot="5400000" flipH="1" flipV="1">
                  <a:off x="6812157" y="4886515"/>
                  <a:ext cx="230124" cy="14734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50" idx="0"/>
                  <a:endCxn id="152" idx="6"/>
                </p:cNvCxnSpPr>
                <p:nvPr/>
              </p:nvCxnSpPr>
              <p:spPr>
                <a:xfrm rot="16200000" flipV="1">
                  <a:off x="7234728" y="4888103"/>
                  <a:ext cx="233298" cy="147347"/>
                </a:xfrm>
                <a:prstGeom prst="line">
                  <a:avLst/>
                </a:prstGeom>
                <a:ln>
                  <a:solidFill>
                    <a:srgbClr val="008A3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6654704" y="5255855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870356" y="4785134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486839" y="5268734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5242652" y="5272533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6926312" y="5255327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7627903" y="5270368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7344227" y="5274169"/>
                <a:ext cx="56486" cy="592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21" name="Group 208"/>
            <p:cNvGrpSpPr/>
            <p:nvPr/>
          </p:nvGrpSpPr>
          <p:grpSpPr>
            <a:xfrm>
              <a:off x="6858017" y="5189461"/>
              <a:ext cx="359999" cy="589117"/>
              <a:chOff x="3541924" y="4420665"/>
              <a:chExt cx="205151" cy="415631"/>
            </a:xfrm>
          </p:grpSpPr>
          <p:sp>
            <p:nvSpPr>
              <p:cNvPr id="210" name="Oval 379"/>
              <p:cNvSpPr/>
              <p:nvPr/>
            </p:nvSpPr>
            <p:spPr bwMode="auto">
              <a:xfrm>
                <a:off x="3541924" y="4582311"/>
                <a:ext cx="205151" cy="25398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sz="1400" dirty="0">
                    <a:latin typeface="Comic Sans MS" pitchFamily="66" charset="0"/>
                  </a:rPr>
                  <a:t>6</a:t>
                </a:r>
                <a:endParaRPr lang="th-TH" sz="1400" dirty="0">
                  <a:latin typeface="Comic Sans MS" pitchFamily="66" charset="0"/>
                </a:endParaRPr>
              </a:p>
            </p:txBody>
          </p:sp>
          <p:cxnSp>
            <p:nvCxnSpPr>
              <p:cNvPr id="211" name="Straight Connector 376"/>
              <p:cNvCxnSpPr>
                <a:stCxn id="210" idx="0"/>
                <a:endCxn id="135" idx="4"/>
              </p:cNvCxnSpPr>
              <p:nvPr/>
            </p:nvCxnSpPr>
            <p:spPr>
              <a:xfrm rot="5400000" flipH="1" flipV="1">
                <a:off x="3596949" y="4468216"/>
                <a:ext cx="161649" cy="6654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TextBox 73"/>
          <p:cNvSpPr txBox="1">
            <a:spLocks noChangeArrowheads="1"/>
          </p:cNvSpPr>
          <p:nvPr/>
        </p:nvSpPr>
        <p:spPr bwMode="auto">
          <a:xfrm>
            <a:off x="6758868" y="5688090"/>
            <a:ext cx="613195" cy="370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 Black" pitchFamily="34" charset="0"/>
              </a:rPr>
              <a:t>-</a:t>
            </a:r>
          </a:p>
        </p:txBody>
      </p:sp>
      <p:grpSp>
        <p:nvGrpSpPr>
          <p:cNvPr id="22" name="Group 128"/>
          <p:cNvGrpSpPr/>
          <p:nvPr/>
        </p:nvGrpSpPr>
        <p:grpSpPr>
          <a:xfrm>
            <a:off x="1491792" y="2738760"/>
            <a:ext cx="2045324" cy="369332"/>
            <a:chOff x="1491792" y="2738760"/>
            <a:chExt cx="2045324" cy="369332"/>
          </a:xfrm>
        </p:grpSpPr>
        <p:cxnSp>
          <p:nvCxnSpPr>
            <p:cNvPr id="132" name="Straight Arrow Connector 369"/>
            <p:cNvCxnSpPr/>
            <p:nvPr/>
          </p:nvCxnSpPr>
          <p:spPr>
            <a:xfrm flipV="1">
              <a:off x="2285984" y="2881636"/>
              <a:ext cx="1251132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>
              <a:off x="1563230" y="2738760"/>
              <a:ext cx="7922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omic Sans MS" pitchFamily="66" charset="0"/>
                </a:rPr>
                <a:t>NULL</a:t>
              </a:r>
              <a:endParaRPr lang="th-TH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1491792" y="2888309"/>
              <a:ext cx="59459" cy="647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28707198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AAC62A76E74443A2D406EFCC9AC2C7" ma:contentTypeVersion="7" ma:contentTypeDescription="Create a new document." ma:contentTypeScope="" ma:versionID="4868946ded2e3e50ec688f6c28c410a3">
  <xsd:schema xmlns:xsd="http://www.w3.org/2001/XMLSchema" xmlns:xs="http://www.w3.org/2001/XMLSchema" xmlns:p="http://schemas.microsoft.com/office/2006/metadata/properties" xmlns:ns2="9d282e2d-69ee-4095-af11-c0aa738750c8" targetNamespace="http://schemas.microsoft.com/office/2006/metadata/properties" ma:root="true" ma:fieldsID="cb1ffe58540675532dec0f746e9f6b18" ns2:_="">
    <xsd:import namespace="9d282e2d-69ee-4095-af11-c0aa738750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82e2d-69ee-4095-af11-c0aa738750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C089C3-ACFA-4902-B173-9FAE3ABE742C}"/>
</file>

<file path=customXml/itemProps2.xml><?xml version="1.0" encoding="utf-8"?>
<ds:datastoreItem xmlns:ds="http://schemas.openxmlformats.org/officeDocument/2006/customXml" ds:itemID="{C2AB0B00-685D-46AC-B1E5-88467A64547B}"/>
</file>

<file path=customXml/itemProps3.xml><?xml version="1.0" encoding="utf-8"?>
<ds:datastoreItem xmlns:ds="http://schemas.openxmlformats.org/officeDocument/2006/customXml" ds:itemID="{825253EF-9867-4EB5-B857-F591C92A08D9}"/>
</file>

<file path=docProps/app.xml><?xml version="1.0" encoding="utf-8"?>
<Properties xmlns="http://schemas.openxmlformats.org/officeDocument/2006/extended-properties" xmlns:vt="http://schemas.openxmlformats.org/officeDocument/2006/docPropsVTypes">
  <Template>ANI_TEXT</Template>
  <TotalTime>19507</TotalTime>
  <Words>4694</Words>
  <Application>Microsoft Macintosh PowerPoint</Application>
  <PresentationFormat>On-screen Show (4:3)</PresentationFormat>
  <Paragraphs>2078</Paragraphs>
  <Slides>46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Arial Black</vt:lpstr>
      <vt:lpstr>TH SarabunPSK</vt:lpstr>
      <vt:lpstr>Comic Sans MS</vt:lpstr>
      <vt:lpstr>Arial Narrow</vt:lpstr>
      <vt:lpstr>Wingdings</vt:lpstr>
      <vt:lpstr>Calibri</vt:lpstr>
      <vt:lpstr>Courier New</vt:lpstr>
      <vt:lpstr>Arial</vt:lpstr>
      <vt:lpstr>Tahoma</vt:lpstr>
      <vt:lpstr>_Layiji MaHaNiYom V 1.2</vt:lpstr>
      <vt:lpstr>TH Sarabun New</vt:lpstr>
      <vt:lpstr>1_Custom Design</vt:lpstr>
      <vt:lpstr>Bitmap Image</vt:lpstr>
      <vt:lpstr>รูปบิตแมป</vt:lpstr>
      <vt:lpstr>Tree 2</vt:lpstr>
      <vt:lpstr>Tree</vt:lpstr>
      <vt:lpstr>Height</vt:lpstr>
      <vt:lpstr>Why Balanced Tree ?</vt:lpstr>
      <vt:lpstr>Balance Factor</vt:lpstr>
      <vt:lpstr>AVL (Height Balanced) Tree</vt:lpstr>
      <vt:lpstr>Searching in AVL = Searching in BST</vt:lpstr>
      <vt:lpstr>Review Inserting in BST</vt:lpstr>
      <vt:lpstr>Review Inserting in BST</vt:lpstr>
      <vt:lpstr>Inserting in AVL without Rebalancing</vt:lpstr>
      <vt:lpstr>Insertion Re-balancing in AVL</vt:lpstr>
      <vt:lpstr>4  Insertions  Re-balancing in AVL</vt:lpstr>
      <vt:lpstr>Rebalancing Left Subtree of Left Son of x (1st Unbalanced Node) </vt:lpstr>
      <vt:lpstr>Proof : Rebalancing Area’ Height’s unchange (Left Subtree of Left son of x)</vt:lpstr>
      <vt:lpstr>Proof : Rebalancing Area’ Height’s unchange (Left Subtree of Left son of x)2</vt:lpstr>
      <vt:lpstr>4 Kinds of Rebalancing in AVL</vt:lpstr>
      <vt:lpstr>Proof : Rebalancing Area’ Height’s unchange (Right Subtree of Left son of x)</vt:lpstr>
      <vt:lpstr>Proof : Rebalancing Area’ Height’s unchange (Left Subtree of Right Son of x )</vt:lpstr>
      <vt:lpstr>Single Right Rotation &amp; Single Left Rotation Algorithms</vt:lpstr>
      <vt:lpstr>Double Rotations Algorithms</vt:lpstr>
      <vt:lpstr>Single Rotation in AVL</vt:lpstr>
      <vt:lpstr>Double Rotations in AVL</vt:lpstr>
      <vt:lpstr>Tree 2</vt:lpstr>
      <vt:lpstr>Binary Tree Representations</vt:lpstr>
      <vt:lpstr>Sequential Array (Implicit Array)</vt:lpstr>
      <vt:lpstr>Dynamic</vt:lpstr>
      <vt:lpstr>Tree 2</vt:lpstr>
      <vt:lpstr>n-ary (multiway order n) Trees</vt:lpstr>
      <vt:lpstr>Generic Tree</vt:lpstr>
      <vt:lpstr>Implementation of Generic Tree</vt:lpstr>
      <vt:lpstr>Tree 2</vt:lpstr>
      <vt:lpstr>Multiway Search Tree</vt:lpstr>
      <vt:lpstr>Tree 2</vt:lpstr>
      <vt:lpstr>Top Down Tree</vt:lpstr>
      <vt:lpstr>Tree 2</vt:lpstr>
      <vt:lpstr>Balanced Tree</vt:lpstr>
      <vt:lpstr>B-Trees</vt:lpstr>
      <vt:lpstr>B-Trees</vt:lpstr>
      <vt:lpstr>B-Tree Variation</vt:lpstr>
      <vt:lpstr>B-Tree (Variation) Insertion</vt:lpstr>
      <vt:lpstr>B-Tree (Variation) Insertion</vt:lpstr>
      <vt:lpstr>B-Tree (Variation) Insertion</vt:lpstr>
      <vt:lpstr>B-Tree (Variation) Insertion</vt:lpstr>
      <vt:lpstr>B-Tree (Variation) Deletion</vt:lpstr>
      <vt:lpstr>B-Tree (Variation) Deletion</vt:lpstr>
      <vt:lpstr>B-Tree (Variation) Deletion</vt:lpstr>
    </vt:vector>
  </TitlesOfParts>
  <Company>nzn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WincoolV5</dc:creator>
  <cp:lastModifiedBy>kiatnarong.to</cp:lastModifiedBy>
  <cp:revision>1664</cp:revision>
  <dcterms:created xsi:type="dcterms:W3CDTF">2014-10-05T00:31:01Z</dcterms:created>
  <dcterms:modified xsi:type="dcterms:W3CDTF">2019-07-30T17:48:50Z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TC103382659990</vt:lpwstr>
  </property>
  <property fmtid="{D5CDD505-2E9C-101B-9397-08002B2CF9AE}" pid="3" name="ContentTypeId">
    <vt:lpwstr>0x01010006AAC62A76E74443A2D406EFCC9AC2C7</vt:lpwstr>
  </property>
</Properties>
</file>